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1" r:id="rId6"/>
    <p:sldId id="266" r:id="rId7"/>
    <p:sldId id="262" r:id="rId8"/>
    <p:sldId id="270" r:id="rId9"/>
    <p:sldId id="272" r:id="rId10"/>
    <p:sldId id="273" r:id="rId11"/>
    <p:sldId id="269" r:id="rId12"/>
    <p:sldId id="263" r:id="rId13"/>
    <p:sldId id="265" r:id="rId14"/>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7D6BBC-4653-4A4E-B4B4-11DDB682E296}" v="12" dt="2025-03-17T13:11:33.6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 name="Shape 68"/>
          <p:cNvSpPr>
            <a:spLocks noGrp="1" noRot="1" noChangeAspect="1"/>
          </p:cNvSpPr>
          <p:nvPr>
            <p:ph type="sldImg"/>
          </p:nvPr>
        </p:nvSpPr>
        <p:spPr>
          <a:xfrm>
            <a:off x="1143000" y="685800"/>
            <a:ext cx="4572000" cy="3429000"/>
          </a:xfrm>
          <a:prstGeom prst="rect">
            <a:avLst/>
          </a:prstGeom>
        </p:spPr>
        <p:txBody>
          <a:bodyPr/>
          <a:lstStyle/>
          <a:p>
            <a:endParaRPr/>
          </a:p>
        </p:txBody>
      </p:sp>
      <p:sp>
        <p:nvSpPr>
          <p:cNvPr id="69" name="Shape 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38" name="Rectangle 11"/>
          <p:cNvSpPr/>
          <p:nvPr/>
        </p:nvSpPr>
        <p:spPr>
          <a:xfrm>
            <a:off x="0" y="0"/>
            <a:ext cx="9144000" cy="838200"/>
          </a:xfrm>
          <a:prstGeom prst="rect">
            <a:avLst/>
          </a:prstGeom>
          <a:solidFill>
            <a:srgbClr val="FF3300"/>
          </a:solidFill>
          <a:ln w="12700">
            <a:miter lim="400000"/>
          </a:ln>
        </p:spPr>
        <p:txBody>
          <a:bodyPr lIns="45719" rIns="45719" anchor="ctr"/>
          <a:lstStyle/>
          <a:p>
            <a:endParaRPr/>
          </a:p>
        </p:txBody>
      </p:sp>
      <p:sp>
        <p:nvSpPr>
          <p:cNvPr id="39"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endParaRPr/>
          </a:p>
        </p:txBody>
      </p:sp>
      <p:pic>
        <p:nvPicPr>
          <p:cNvPr id="40" name="Picture 10" descr="Picture 10"/>
          <p:cNvPicPr>
            <a:picLocks noChangeAspect="1"/>
          </p:cNvPicPr>
          <p:nvPr/>
        </p:nvPicPr>
        <p:blipFill>
          <a:blip r:embed="rId2"/>
          <a:srcRect b="10713"/>
          <a:stretch>
            <a:fillRect/>
          </a:stretch>
        </p:blipFill>
        <p:spPr>
          <a:xfrm>
            <a:off x="6553200" y="228600"/>
            <a:ext cx="2057400" cy="635000"/>
          </a:xfrm>
          <a:prstGeom prst="rect">
            <a:avLst/>
          </a:prstGeom>
          <a:ln w="12700">
            <a:miter lim="400000"/>
          </a:ln>
        </p:spPr>
      </p:pic>
      <p:pic>
        <p:nvPicPr>
          <p:cNvPr id="41" name="Picture 10" descr="Picture 10"/>
          <p:cNvPicPr>
            <a:picLocks noChangeAspect="1"/>
          </p:cNvPicPr>
          <p:nvPr/>
        </p:nvPicPr>
        <p:blipFill>
          <a:blip r:embed="rId2"/>
          <a:srcRect b="10713"/>
          <a:stretch>
            <a:fillRect/>
          </a:stretch>
        </p:blipFill>
        <p:spPr>
          <a:xfrm>
            <a:off x="6553200" y="228600"/>
            <a:ext cx="2057400" cy="635000"/>
          </a:xfrm>
          <a:prstGeom prst="rect">
            <a:avLst/>
          </a:prstGeom>
          <a:ln w="12700">
            <a:miter lim="400000"/>
          </a:ln>
        </p:spPr>
      </p:pic>
      <p:grpSp>
        <p:nvGrpSpPr>
          <p:cNvPr id="45" name="Group 7"/>
          <p:cNvGrpSpPr/>
          <p:nvPr/>
        </p:nvGrpSpPr>
        <p:grpSpPr>
          <a:xfrm>
            <a:off x="6146800" y="-1"/>
            <a:ext cx="2997200" cy="876301"/>
            <a:chOff x="0" y="0"/>
            <a:chExt cx="2997200" cy="876300"/>
          </a:xfrm>
        </p:grpSpPr>
        <p:sp>
          <p:nvSpPr>
            <p:cNvPr id="42"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endParaRPr/>
            </a:p>
          </p:txBody>
        </p:sp>
        <p:pic>
          <p:nvPicPr>
            <p:cNvPr id="43" name="Picture 9" descr="Picture 9"/>
            <p:cNvPicPr>
              <a:picLocks noChangeAspect="1"/>
            </p:cNvPicPr>
            <p:nvPr/>
          </p:nvPicPr>
          <p:blipFill>
            <a:blip r:embed="rId2"/>
            <a:srcRect b="10713"/>
            <a:stretch>
              <a:fillRect/>
            </a:stretch>
          </p:blipFill>
          <p:spPr>
            <a:xfrm>
              <a:off x="406400" y="228600"/>
              <a:ext cx="2057400" cy="635000"/>
            </a:xfrm>
            <a:prstGeom prst="rect">
              <a:avLst/>
            </a:prstGeom>
            <a:ln w="12700" cap="flat">
              <a:noFill/>
              <a:miter lim="400000"/>
            </a:ln>
            <a:effectLst/>
          </p:spPr>
        </p:pic>
        <p:sp>
          <p:nvSpPr>
            <p:cNvPr id="44"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pic>
        <p:nvPicPr>
          <p:cNvPr id="46" name="Picture 15" descr="Picture 15"/>
          <p:cNvPicPr>
            <a:picLocks noChangeAspect="1"/>
          </p:cNvPicPr>
          <p:nvPr/>
        </p:nvPicPr>
        <p:blipFill>
          <a:blip r:embed="rId3"/>
          <a:stretch>
            <a:fillRect/>
          </a:stretch>
        </p:blipFill>
        <p:spPr>
          <a:xfrm>
            <a:off x="6553200" y="228600"/>
            <a:ext cx="1920875" cy="609600"/>
          </a:xfrm>
          <a:prstGeom prst="rect">
            <a:avLst/>
          </a:prstGeom>
          <a:ln w="12700">
            <a:miter lim="400000"/>
          </a:ln>
        </p:spPr>
      </p:pic>
      <p:pic>
        <p:nvPicPr>
          <p:cNvPr id="47" name="Picture 10" descr="Picture 10"/>
          <p:cNvPicPr>
            <a:picLocks noChangeAspect="1"/>
          </p:cNvPicPr>
          <p:nvPr/>
        </p:nvPicPr>
        <p:blipFill>
          <a:blip r:embed="rId2"/>
          <a:srcRect b="10713"/>
          <a:stretch>
            <a:fillRect/>
          </a:stretch>
        </p:blipFill>
        <p:spPr>
          <a:xfrm>
            <a:off x="6553200" y="228600"/>
            <a:ext cx="2057400" cy="635000"/>
          </a:xfrm>
          <a:prstGeom prst="rect">
            <a:avLst/>
          </a:prstGeom>
          <a:ln w="12700">
            <a:miter lim="400000"/>
          </a:ln>
        </p:spPr>
      </p:pic>
      <p:grpSp>
        <p:nvGrpSpPr>
          <p:cNvPr id="51" name="Group 7"/>
          <p:cNvGrpSpPr/>
          <p:nvPr/>
        </p:nvGrpSpPr>
        <p:grpSpPr>
          <a:xfrm>
            <a:off x="6146800" y="-1"/>
            <a:ext cx="2997200" cy="876301"/>
            <a:chOff x="0" y="0"/>
            <a:chExt cx="2997200" cy="876300"/>
          </a:xfrm>
        </p:grpSpPr>
        <p:sp>
          <p:nvSpPr>
            <p:cNvPr id="48"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endParaRPr/>
            </a:p>
          </p:txBody>
        </p:sp>
        <p:pic>
          <p:nvPicPr>
            <p:cNvPr id="49" name="Picture 9" descr="Picture 9"/>
            <p:cNvPicPr>
              <a:picLocks noChangeAspect="1"/>
            </p:cNvPicPr>
            <p:nvPr/>
          </p:nvPicPr>
          <p:blipFill>
            <a:blip r:embed="rId2"/>
            <a:srcRect b="10713"/>
            <a:stretch>
              <a:fillRect/>
            </a:stretch>
          </p:blipFill>
          <p:spPr>
            <a:xfrm>
              <a:off x="406400" y="228600"/>
              <a:ext cx="2057400" cy="635000"/>
            </a:xfrm>
            <a:prstGeom prst="rect">
              <a:avLst/>
            </a:prstGeom>
            <a:ln w="12700" cap="flat">
              <a:noFill/>
              <a:miter lim="400000"/>
            </a:ln>
            <a:effectLst/>
          </p:spPr>
        </p:pic>
        <p:sp>
          <p:nvSpPr>
            <p:cNvPr id="50" name="Rectangle 7"/>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pic>
        <p:nvPicPr>
          <p:cNvPr id="52" name="Picture 15" descr="Picture 15"/>
          <p:cNvPicPr>
            <a:picLocks noChangeAspect="1"/>
          </p:cNvPicPr>
          <p:nvPr/>
        </p:nvPicPr>
        <p:blipFill>
          <a:blip r:embed="rId3"/>
          <a:stretch>
            <a:fillRect/>
          </a:stretch>
        </p:blipFill>
        <p:spPr>
          <a:xfrm>
            <a:off x="6553200" y="228600"/>
            <a:ext cx="1920875" cy="609600"/>
          </a:xfrm>
          <a:prstGeom prst="rect">
            <a:avLst/>
          </a:prstGeom>
          <a:ln w="12700">
            <a:miter lim="400000"/>
          </a:ln>
        </p:spPr>
      </p:pic>
      <p:sp>
        <p:nvSpPr>
          <p:cNvPr id="53" name="Title Text"/>
          <p:cNvSpPr txBox="1">
            <a:spLocks noGrp="1"/>
          </p:cNvSpPr>
          <p:nvPr>
            <p:ph type="title"/>
          </p:nvPr>
        </p:nvSpPr>
        <p:spPr>
          <a:xfrm>
            <a:off x="0" y="0"/>
            <a:ext cx="6477000" cy="838200"/>
          </a:xfrm>
          <a:prstGeom prst="rect">
            <a:avLst/>
          </a:prstGeom>
        </p:spPr>
        <p:txBody>
          <a:bodyPr>
            <a:normAutofit/>
          </a:bodyPr>
          <a:lstStyle>
            <a:lvl1pPr>
              <a:defRPr sz="3200">
                <a:latin typeface="Times New Roman"/>
                <a:ea typeface="Times New Roman"/>
                <a:cs typeface="Times New Roman"/>
                <a:sym typeface="Times New Roman"/>
              </a:defRPr>
            </a:lvl1pPr>
          </a:lstStyle>
          <a:p>
            <a:r>
              <a:t>Title Text</a:t>
            </a:r>
          </a:p>
        </p:txBody>
      </p:sp>
      <p:sp>
        <p:nvSpPr>
          <p:cNvPr id="54" name="Body Level One…"/>
          <p:cNvSpPr txBox="1">
            <a:spLocks noGrp="1"/>
          </p:cNvSpPr>
          <p:nvPr>
            <p:ph type="body" idx="1"/>
          </p:nvPr>
        </p:nvSpPr>
        <p:spPr>
          <a:xfrm>
            <a:off x="457200" y="1371600"/>
            <a:ext cx="8229600" cy="4525963"/>
          </a:xfrm>
          <a:prstGeom prst="rect">
            <a:avLst/>
          </a:prstGeom>
        </p:spPr>
        <p:txBody>
          <a:bodyPr>
            <a:normAutofit/>
          </a:bodyPr>
          <a:lstStyle>
            <a:lvl1pPr>
              <a:spcBef>
                <a:spcPts val="500"/>
              </a:spcBef>
              <a:defRPr sz="2200">
                <a:latin typeface="Times New Roman"/>
                <a:ea typeface="Times New Roman"/>
                <a:cs typeface="Times New Roman"/>
                <a:sym typeface="Times New Roman"/>
              </a:defRPr>
            </a:lvl1pPr>
            <a:lvl2pPr marL="742950" indent="-285750">
              <a:spcBef>
                <a:spcPts val="500"/>
              </a:spcBef>
              <a:defRPr sz="2200">
                <a:latin typeface="Times New Roman"/>
                <a:ea typeface="Times New Roman"/>
                <a:cs typeface="Times New Roman"/>
                <a:sym typeface="Times New Roman"/>
              </a:defRPr>
            </a:lvl2pPr>
            <a:lvl3pPr marL="1143000" indent="-228600">
              <a:spcBef>
                <a:spcPts val="500"/>
              </a:spcBef>
              <a:defRPr sz="2200">
                <a:latin typeface="Times New Roman"/>
                <a:ea typeface="Times New Roman"/>
                <a:cs typeface="Times New Roman"/>
                <a:sym typeface="Times New Roman"/>
              </a:defRPr>
            </a:lvl3pPr>
            <a:lvl4pPr marL="1600200" indent="-228600">
              <a:spcBef>
                <a:spcPts val="500"/>
              </a:spcBef>
              <a:defRPr sz="2200">
                <a:latin typeface="Times New Roman"/>
                <a:ea typeface="Times New Roman"/>
                <a:cs typeface="Times New Roman"/>
                <a:sym typeface="Times New Roman"/>
              </a:defRPr>
            </a:lvl4pPr>
            <a:lvl5pPr marL="2057400" indent="-228600">
              <a:spcBef>
                <a:spcPts val="500"/>
              </a:spcBef>
              <a:defRPr sz="2200">
                <a:latin typeface="Times New Roman"/>
                <a:ea typeface="Times New Roman"/>
                <a:cs typeface="Times New Roman"/>
                <a:sym typeface="Times New Roman"/>
              </a:defRPr>
            </a:lvl5pPr>
          </a:lstStyle>
          <a:p>
            <a:r>
              <a:t>Body Level One</a:t>
            </a:r>
          </a:p>
          <a:p>
            <a:pPr lvl="1"/>
            <a:r>
              <a:t>Body Level Two</a:t>
            </a:r>
          </a:p>
          <a:p>
            <a:pPr lvl="2"/>
            <a:r>
              <a:t>Body Level Three</a:t>
            </a:r>
          </a:p>
          <a:p>
            <a:pPr lvl="3"/>
            <a:r>
              <a:t>Body Level Four</a:t>
            </a:r>
          </a:p>
          <a:p>
            <a:pPr lvl="4"/>
            <a:r>
              <a:t>Body Level Five</a:t>
            </a: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1"/>
          <p:cNvSpPr/>
          <p:nvPr/>
        </p:nvSpPr>
        <p:spPr>
          <a:xfrm>
            <a:off x="0" y="0"/>
            <a:ext cx="9144000" cy="838200"/>
          </a:xfrm>
          <a:prstGeom prst="rect">
            <a:avLst/>
          </a:prstGeom>
          <a:solidFill>
            <a:srgbClr val="FF3300"/>
          </a:solidFill>
          <a:ln w="12700">
            <a:miter lim="400000"/>
          </a:ln>
        </p:spPr>
        <p:txBody>
          <a:bodyPr lIns="45719" rIns="45719" anchor="ctr"/>
          <a:lstStyle/>
          <a:p>
            <a:endParaRPr/>
          </a:p>
        </p:txBody>
      </p:sp>
      <p:sp>
        <p:nvSpPr>
          <p:cNvPr id="3" name="Rectangle 11"/>
          <p:cNvSpPr/>
          <p:nvPr/>
        </p:nvSpPr>
        <p:spPr>
          <a:xfrm flipV="1">
            <a:off x="0" y="6705600"/>
            <a:ext cx="9144000" cy="198117"/>
          </a:xfrm>
          <a:prstGeom prst="rect">
            <a:avLst/>
          </a:prstGeom>
          <a:solidFill>
            <a:srgbClr val="FF0000"/>
          </a:solidFill>
          <a:ln w="12700">
            <a:miter lim="400000"/>
          </a:ln>
        </p:spPr>
        <p:txBody>
          <a:bodyPr lIns="45719" rIns="45719" anchor="ctr"/>
          <a:lstStyle/>
          <a:p>
            <a:endParaRPr/>
          </a:p>
        </p:txBody>
      </p:sp>
      <p:pic>
        <p:nvPicPr>
          <p:cNvPr id="4" name="Picture 10" descr="Picture 10"/>
          <p:cNvPicPr>
            <a:picLocks noChangeAspect="1"/>
          </p:cNvPicPr>
          <p:nvPr/>
        </p:nvPicPr>
        <p:blipFill>
          <a:blip r:embed="rId4"/>
          <a:srcRect b="10713"/>
          <a:stretch>
            <a:fillRect/>
          </a:stretch>
        </p:blipFill>
        <p:spPr>
          <a:xfrm>
            <a:off x="6553200" y="228600"/>
            <a:ext cx="2057400" cy="635000"/>
          </a:xfrm>
          <a:prstGeom prst="rect">
            <a:avLst/>
          </a:prstGeom>
          <a:ln w="12700">
            <a:miter lim="400000"/>
          </a:ln>
        </p:spPr>
      </p:pic>
      <p:pic>
        <p:nvPicPr>
          <p:cNvPr id="5" name="Picture 10" descr="Picture 10"/>
          <p:cNvPicPr>
            <a:picLocks noChangeAspect="1"/>
          </p:cNvPicPr>
          <p:nvPr/>
        </p:nvPicPr>
        <p:blipFill>
          <a:blip r:embed="rId4"/>
          <a:srcRect b="10713"/>
          <a:stretch>
            <a:fillRect/>
          </a:stretch>
        </p:blipFill>
        <p:spPr>
          <a:xfrm>
            <a:off x="6553200" y="228600"/>
            <a:ext cx="2057400" cy="635000"/>
          </a:xfrm>
          <a:prstGeom prst="rect">
            <a:avLst/>
          </a:prstGeom>
          <a:ln w="12700">
            <a:miter lim="400000"/>
          </a:ln>
        </p:spPr>
      </p:pic>
      <p:grpSp>
        <p:nvGrpSpPr>
          <p:cNvPr id="9" name="Group 7"/>
          <p:cNvGrpSpPr/>
          <p:nvPr/>
        </p:nvGrpSpPr>
        <p:grpSpPr>
          <a:xfrm>
            <a:off x="6146800" y="-1"/>
            <a:ext cx="2997200" cy="876301"/>
            <a:chOff x="0" y="0"/>
            <a:chExt cx="2997200" cy="876300"/>
          </a:xfrm>
        </p:grpSpPr>
        <p:sp>
          <p:nvSpPr>
            <p:cNvPr id="6" name="Rectangle 11"/>
            <p:cNvSpPr/>
            <p:nvPr/>
          </p:nvSpPr>
          <p:spPr>
            <a:xfrm>
              <a:off x="0" y="-1"/>
              <a:ext cx="2997200" cy="838201"/>
            </a:xfrm>
            <a:prstGeom prst="rect">
              <a:avLst/>
            </a:prstGeom>
            <a:solidFill>
              <a:srgbClr val="FF3300"/>
            </a:solidFill>
            <a:ln w="12700" cap="flat">
              <a:noFill/>
              <a:miter lim="400000"/>
            </a:ln>
            <a:effectLst/>
          </p:spPr>
          <p:txBody>
            <a:bodyPr wrap="square" lIns="45719" tIns="45719" rIns="45719" bIns="45719" numCol="1" anchor="ctr">
              <a:noAutofit/>
            </a:bodyPr>
            <a:lstStyle/>
            <a:p>
              <a:endParaRPr/>
            </a:p>
          </p:txBody>
        </p:sp>
        <p:pic>
          <p:nvPicPr>
            <p:cNvPr id="7" name="Picture 9" descr="Picture 9"/>
            <p:cNvPicPr>
              <a:picLocks noChangeAspect="1"/>
            </p:cNvPicPr>
            <p:nvPr/>
          </p:nvPicPr>
          <p:blipFill>
            <a:blip r:embed="rId4"/>
            <a:srcRect b="10713"/>
            <a:stretch>
              <a:fillRect/>
            </a:stretch>
          </p:blipFill>
          <p:spPr>
            <a:xfrm>
              <a:off x="406400" y="228600"/>
              <a:ext cx="2057400" cy="635000"/>
            </a:xfrm>
            <a:prstGeom prst="rect">
              <a:avLst/>
            </a:prstGeom>
            <a:ln w="12700" cap="flat">
              <a:noFill/>
              <a:miter lim="400000"/>
            </a:ln>
            <a:effectLst/>
          </p:spPr>
        </p:pic>
        <p:sp>
          <p:nvSpPr>
            <p:cNvPr id="8" name="Rectangle 18"/>
            <p:cNvSpPr/>
            <p:nvPr/>
          </p:nvSpPr>
          <p:spPr>
            <a:xfrm>
              <a:off x="381000" y="190500"/>
              <a:ext cx="2076450" cy="685800"/>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pic>
        <p:nvPicPr>
          <p:cNvPr id="10" name="Picture 15" descr="Picture 15"/>
          <p:cNvPicPr>
            <a:picLocks noChangeAspect="1"/>
          </p:cNvPicPr>
          <p:nvPr/>
        </p:nvPicPr>
        <p:blipFill>
          <a:blip r:embed="rId5"/>
          <a:stretch>
            <a:fillRect/>
          </a:stretch>
        </p:blipFill>
        <p:spPr>
          <a:xfrm>
            <a:off x="6553200" y="228600"/>
            <a:ext cx="1920875" cy="609600"/>
          </a:xfrm>
          <a:prstGeom prst="rect">
            <a:avLst/>
          </a:prstGeom>
          <a:ln w="12700">
            <a:miter lim="400000"/>
          </a:ln>
        </p:spPr>
      </p:pic>
      <p:sp>
        <p:nvSpPr>
          <p:cNvPr id="11"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12" name="Body Level One…"/>
          <p:cNvSpPr txBox="1">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xfrm>
            <a:off x="8430260" y="6401179"/>
            <a:ext cx="256541" cy="275467"/>
          </a:xfrm>
          <a:prstGeom prst="rect">
            <a:avLst/>
          </a:prstGeom>
          <a:ln w="12700">
            <a:miter lim="400000"/>
          </a:ln>
        </p:spPr>
        <p:txBody>
          <a:bodyPr wrap="none" lIns="45719" rIns="45719" anchor="ctr">
            <a:spAutoFit/>
          </a:bodyPr>
          <a:lstStyle>
            <a:lvl1pPr algn="r">
              <a:defRPr sz="1200" b="1">
                <a:solidFill>
                  <a:srgbClr val="0070C0"/>
                </a:solidFill>
                <a:latin typeface="Times New Roman"/>
                <a:ea typeface="Times New Roman"/>
                <a:cs typeface="Times New Roman"/>
                <a:sym typeface="Times New Roman"/>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transition spd="med"/>
  <p:txStyles>
    <p:titleStyle>
      <a:lvl1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30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Times New Roman"/>
        </a:defRPr>
      </a:lvl1pPr>
      <a:lvl2pPr marL="0" marR="0" indent="4572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Times New Roman"/>
        </a:defRPr>
      </a:lvl2pPr>
      <a:lvl3pPr marL="0" marR="0" indent="9144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Times New Roman"/>
        </a:defRPr>
      </a:lvl3pPr>
      <a:lvl4pPr marL="0" marR="0" indent="13716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Times New Roman"/>
        </a:defRPr>
      </a:lvl4pPr>
      <a:lvl5pPr marL="0" marR="0" indent="18288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Times New Roman"/>
        </a:defRPr>
      </a:lvl5pPr>
      <a:lvl6pPr marL="0" marR="0" indent="22860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Times New Roman"/>
        </a:defRPr>
      </a:lvl6pPr>
      <a:lvl7pPr marL="0" marR="0" indent="27432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Times New Roman"/>
        </a:defRPr>
      </a:lvl7pPr>
      <a:lvl8pPr marL="0" marR="0" indent="32004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Times New Roman"/>
        </a:defRPr>
      </a:lvl8pPr>
      <a:lvl9pPr marL="0" marR="0" indent="36576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Times New Roman"/>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3"/>
          <p:cNvSpPr txBox="1"/>
          <p:nvPr/>
        </p:nvSpPr>
        <p:spPr>
          <a:xfrm>
            <a:off x="707010" y="995553"/>
            <a:ext cx="7469401"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marR="1153160" indent="1374139" algn="ctr">
              <a:defRPr sz="3600">
                <a:solidFill>
                  <a:srgbClr val="FF0000"/>
                </a:solidFill>
                <a:latin typeface="Arial Black"/>
                <a:ea typeface="Arial Black"/>
                <a:cs typeface="Arial Black"/>
                <a:sym typeface="Arial Black"/>
              </a:defRPr>
            </a:lvl1pPr>
          </a:lstStyle>
          <a:p>
            <a:r>
              <a:rPr lang="en-US" dirty="0">
                <a:latin typeface="Times New Roman" panose="02020603050405020304" pitchFamily="18" charset="0"/>
                <a:cs typeface="Times New Roman" panose="02020603050405020304" pitchFamily="18" charset="0"/>
              </a:rPr>
              <a:t>INTRUSAFE</a:t>
            </a:r>
          </a:p>
          <a:p>
            <a:r>
              <a:rPr lang="en-US" dirty="0">
                <a:latin typeface="Times New Roman" panose="02020603050405020304" pitchFamily="18" charset="0"/>
                <a:cs typeface="Times New Roman" panose="02020603050405020304" pitchFamily="18" charset="0"/>
              </a:rPr>
              <a:t>(22AI012)</a:t>
            </a:r>
          </a:p>
        </p:txBody>
      </p:sp>
      <p:sp>
        <p:nvSpPr>
          <p:cNvPr id="73" name="TextBox 5"/>
          <p:cNvSpPr txBox="1"/>
          <p:nvPr/>
        </p:nvSpPr>
        <p:spPr>
          <a:xfrm>
            <a:off x="2007241" y="2719876"/>
            <a:ext cx="5440419" cy="2677656"/>
          </a:xfrm>
          <a:prstGeom prst="rect">
            <a:avLst/>
          </a:prstGeom>
          <a:solidFill>
            <a:srgbClr val="FAC09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2000"/>
            </a:pPr>
            <a:r>
              <a:rPr sz="2400" dirty="0">
                <a:latin typeface="Times New Roman" panose="02020603050405020304" pitchFamily="18" charset="0"/>
                <a:cs typeface="Times New Roman" panose="02020603050405020304" pitchFamily="18" charset="0"/>
              </a:rPr>
              <a:t>ASSIGNMENT-1</a:t>
            </a:r>
          </a:p>
          <a:p>
            <a:pPr>
              <a:defRPr sz="2000"/>
            </a:pPr>
            <a:r>
              <a:rPr lang="en-IN" sz="2400" b="1" dirty="0">
                <a:latin typeface="Times New Roman" panose="02020603050405020304" pitchFamily="18" charset="0"/>
                <a:cs typeface="Times New Roman" panose="02020603050405020304" pitchFamily="18" charset="0"/>
              </a:rPr>
              <a:t>INTRUSAFE</a:t>
            </a:r>
            <a:endParaRPr sz="2400" b="1" dirty="0">
              <a:latin typeface="Times New Roman" panose="02020603050405020304" pitchFamily="18" charset="0"/>
              <a:cs typeface="Times New Roman" panose="02020603050405020304" pitchFamily="18" charset="0"/>
            </a:endParaRPr>
          </a:p>
          <a:p>
            <a:pPr>
              <a:defRPr sz="2000"/>
            </a:pPr>
            <a:r>
              <a:rPr lang="en-IN" sz="2400" dirty="0">
                <a:latin typeface="Times New Roman" panose="02020603050405020304" pitchFamily="18" charset="0"/>
                <a:cs typeface="Times New Roman" panose="02020603050405020304" pitchFamily="18" charset="0"/>
              </a:rPr>
              <a:t>SUBMITTED BY:</a:t>
            </a:r>
            <a:endParaRPr sz="2400" dirty="0">
              <a:latin typeface="Times New Roman" panose="02020603050405020304" pitchFamily="18" charset="0"/>
              <a:cs typeface="Times New Roman" panose="02020603050405020304" pitchFamily="18" charset="0"/>
            </a:endParaRPr>
          </a:p>
          <a:p>
            <a:pPr>
              <a:defRPr sz="2000"/>
            </a:pPr>
            <a:r>
              <a:rPr lang="en-IN" sz="2400" dirty="0">
                <a:latin typeface="Times New Roman" panose="02020603050405020304" pitchFamily="18" charset="0"/>
                <a:cs typeface="Times New Roman" panose="02020603050405020304" pitchFamily="18" charset="0"/>
              </a:rPr>
              <a:t>AAYUSH (2310993758)</a:t>
            </a:r>
          </a:p>
          <a:p>
            <a:pPr>
              <a:defRPr sz="2000"/>
            </a:pPr>
            <a:r>
              <a:rPr lang="en-IN" sz="2400" dirty="0">
                <a:latin typeface="Times New Roman" panose="02020603050405020304" pitchFamily="18" charset="0"/>
                <a:cs typeface="Times New Roman" panose="02020603050405020304" pitchFamily="18" charset="0"/>
              </a:rPr>
              <a:t>Raghav ( 2310993912 )</a:t>
            </a:r>
          </a:p>
          <a:p>
            <a:pPr>
              <a:defRPr sz="2000"/>
            </a:pPr>
            <a:r>
              <a:rPr lang="en-US" sz="2400" dirty="0">
                <a:latin typeface="Times New Roman" panose="02020603050405020304" pitchFamily="18" charset="0"/>
                <a:cs typeface="Times New Roman" panose="02020603050405020304" pitchFamily="18" charset="0"/>
              </a:rPr>
              <a:t>Sahil Garg (2310993920)</a:t>
            </a:r>
            <a:endParaRPr lang="en-IN" sz="2400" dirty="0">
              <a:latin typeface="Times New Roman" panose="02020603050405020304" pitchFamily="18" charset="0"/>
              <a:cs typeface="Times New Roman" panose="02020603050405020304" pitchFamily="18" charset="0"/>
            </a:endParaRPr>
          </a:p>
          <a:p>
            <a:pPr>
              <a:defRPr sz="2000"/>
            </a:pPr>
            <a:r>
              <a:rPr lang="en-IN" sz="2400" dirty="0">
                <a:latin typeface="Times New Roman" panose="02020603050405020304" pitchFamily="18" charset="0"/>
                <a:cs typeface="Times New Roman" panose="02020603050405020304" pitchFamily="18" charset="0"/>
              </a:rPr>
              <a:t>BE-CSE(AI)</a:t>
            </a:r>
          </a:p>
        </p:txBody>
      </p:sp>
      <p:sp>
        <p:nvSpPr>
          <p:cNvPr id="74" name="TextBox 8"/>
          <p:cNvSpPr txBox="1"/>
          <p:nvPr/>
        </p:nvSpPr>
        <p:spPr>
          <a:xfrm>
            <a:off x="1233343" y="5661247"/>
            <a:ext cx="6807732" cy="6648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sz="2000" b="1">
                <a:solidFill>
                  <a:srgbClr val="FF0000"/>
                </a:solidFill>
                <a:latin typeface="Times New Roman"/>
                <a:ea typeface="Times New Roman"/>
                <a:cs typeface="Times New Roman"/>
                <a:sym typeface="Times New Roman"/>
              </a:defRPr>
            </a:pPr>
            <a:r>
              <a:rPr dirty="0"/>
              <a:t>Chitkara University Institute of Engineering and Technology, </a:t>
            </a:r>
          </a:p>
          <a:p>
            <a:pPr algn="ctr">
              <a:defRPr sz="2000" b="1">
                <a:solidFill>
                  <a:srgbClr val="FF0000"/>
                </a:solidFill>
                <a:latin typeface="Times New Roman"/>
                <a:ea typeface="Times New Roman"/>
                <a:cs typeface="Times New Roman"/>
                <a:sym typeface="Times New Roman"/>
              </a:defRPr>
            </a:pPr>
            <a:r>
              <a:rPr dirty="0"/>
              <a:t>Chitkara University, Punjab</a:t>
            </a:r>
          </a:p>
        </p:txBody>
      </p:sp>
    </p:spTree>
  </p:cSld>
  <p:clrMapOvr>
    <a:masterClrMapping/>
  </p:clrMapOvr>
  <p:transition spd="med" advClick="0" advTm="4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273" y="1173018"/>
            <a:ext cx="8478982" cy="46782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b="1" dirty="0">
                <a:latin typeface="Times New Roman" panose="02020603050405020304" pitchFamily="18" charset="0"/>
                <a:cs typeface="Times New Roman" panose="02020603050405020304" pitchFamily="18" charset="0"/>
              </a:rPr>
              <a:t>Loading and Preprocessing the Image for Prediction:</a:t>
            </a:r>
          </a:p>
          <a:p>
            <a:r>
              <a:rPr lang="en-US" sz="2800" dirty="0">
                <a:latin typeface="Times New Roman" panose="02020603050405020304" pitchFamily="18" charset="0"/>
                <a:cs typeface="Times New Roman" panose="02020603050405020304" pitchFamily="18" charset="0"/>
              </a:rPr>
              <a:t>crucial step to ensure that the input data matches the format and scale that the model expects.</a:t>
            </a:r>
          </a:p>
          <a:p>
            <a:endParaRPr lang="en-IN" sz="2800" b="1"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Loading a Test Dataset:</a:t>
            </a:r>
            <a:r>
              <a:rPr lang="en-US" sz="2800" dirty="0">
                <a:latin typeface="Times New Roman" panose="02020603050405020304" pitchFamily="18" charset="0"/>
                <a:cs typeface="Times New Roman" panose="02020603050405020304" pitchFamily="18" charset="0"/>
              </a:rPr>
              <a:t>Using TensorFlow's utility to load a test dataset for evaluation or predictions.</a:t>
            </a:r>
            <a:endParaRPr lang="en-IN" sz="2800" b="1"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Making Predictions and Interpreting Results : </a:t>
            </a:r>
            <a:r>
              <a:rPr lang="en-US" sz="2800" dirty="0">
                <a:latin typeface="Times New Roman" panose="02020603050405020304" pitchFamily="18" charset="0"/>
                <a:cs typeface="Times New Roman" panose="02020603050405020304" pitchFamily="18" charset="0"/>
              </a:rPr>
              <a:t>Using the trained model to predict the class of the loaded image.</a:t>
            </a:r>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03133918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1"/>
          <p:cNvSpPr txBox="1"/>
          <p:nvPr/>
        </p:nvSpPr>
        <p:spPr>
          <a:xfrm>
            <a:off x="513264" y="260647"/>
            <a:ext cx="530916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r>
              <a:rPr lang="en-US" b="1" dirty="0"/>
              <a:t>Future Scope</a:t>
            </a:r>
            <a:endParaRPr b="1" dirty="0"/>
          </a:p>
        </p:txBody>
      </p:sp>
      <p:sp>
        <p:nvSpPr>
          <p:cNvPr id="3" name="TextBox 2"/>
          <p:cNvSpPr txBox="1"/>
          <p:nvPr/>
        </p:nvSpPr>
        <p:spPr>
          <a:xfrm>
            <a:off x="378691" y="1293091"/>
            <a:ext cx="8414327"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Implement deep learning models for better anomaly detection and real-time analysis.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Improve self-learning capabilities to adapt to new attack patterns.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Reduce false positives using AI-based threat intelligence.</a:t>
            </a:r>
          </a:p>
          <a:p>
            <a:r>
              <a:rPr lang="en-US" sz="2800" dirty="0">
                <a:latin typeface="Times New Roman" panose="02020603050405020304" pitchFamily="18" charset="0"/>
                <a:cs typeface="Times New Roman" panose="02020603050405020304" pitchFamily="18" charset="0"/>
              </a:rPr>
              <a:t>🔹 Integrate Security Orchestration, Automation, and Response (SOAR) tools.</a:t>
            </a:r>
          </a:p>
          <a:p>
            <a:r>
              <a:rPr lang="en-US" sz="2800" dirty="0">
                <a:latin typeface="Times New Roman" panose="02020603050405020304" pitchFamily="18" charset="0"/>
                <a:cs typeface="Times New Roman" panose="02020603050405020304" pitchFamily="18" charset="0"/>
              </a:rPr>
              <a:t>🔹 Prevent log tampering by attackers.</a:t>
            </a:r>
            <a:endParaRPr kumimoji="0" lang="en-I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2895598038"/>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xmlns:m="http://schemas.openxmlformats.org/officeDocument/2006/math" xmlns:a14="http://schemas.microsoft.com/office/drawing/2010/main">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Box 1"/>
          <p:cNvSpPr txBox="1"/>
          <p:nvPr/>
        </p:nvSpPr>
        <p:spPr>
          <a:xfrm>
            <a:off x="513264" y="260647"/>
            <a:ext cx="530916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r>
              <a:rPr b="1" dirty="0"/>
              <a:t>Conclusion</a:t>
            </a:r>
          </a:p>
        </p:txBody>
      </p:sp>
      <p:sp>
        <p:nvSpPr>
          <p:cNvPr id="95" name="Rectangle 2"/>
          <p:cNvSpPr txBox="1"/>
          <p:nvPr/>
        </p:nvSpPr>
        <p:spPr>
          <a:xfrm>
            <a:off x="375712" y="979734"/>
            <a:ext cx="7271997" cy="4832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buNone/>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INTRUSAFE </a:t>
            </a:r>
            <a:r>
              <a:rPr lang="en-US" sz="2800" dirty="0">
                <a:latin typeface="Times New Roman" panose="02020603050405020304" pitchFamily="18" charset="0"/>
                <a:cs typeface="Times New Roman" panose="02020603050405020304" pitchFamily="18" charset="0"/>
              </a:rPr>
              <a:t>project demonstrates In an era of increasing cyber threats, an Intrusion Detection System (IDS) website plays a crucial role in identifying, analyzing, and mitigating security breaches in real time. This project successfully integrates network monitoring, machine learning-based anomaly detection, automated alerts, and a user-friendly dashboard.</a:t>
            </a:r>
          </a:p>
          <a:p>
            <a:pPr>
              <a:buNone/>
            </a:pPr>
            <a:r>
              <a:rPr lang="en-US" sz="2800" dirty="0">
                <a:latin typeface="Times New Roman" panose="02020603050405020304" pitchFamily="18" charset="0"/>
                <a:cs typeface="Times New Roman" panose="02020603050405020304" pitchFamily="18" charset="0"/>
              </a:rPr>
              <a:t>This project not only strengthens network security but also serves as a foundation for future advancements in intrusion detection. </a:t>
            </a:r>
          </a:p>
        </p:txBody>
      </p:sp>
    </p:spTree>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xmlns:m="http://schemas.openxmlformats.org/officeDocument/2006/math" xmlns:a14="http://schemas.microsoft.com/office/drawing/2010/main">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99D84D-3B28-591D-C1FE-990DA5D5E433}"/>
              </a:ext>
            </a:extLst>
          </p:cNvPr>
          <p:cNvPicPr>
            <a:picLocks noChangeAspect="1"/>
          </p:cNvPicPr>
          <p:nvPr/>
        </p:nvPicPr>
        <p:blipFill>
          <a:blip r:embed="rId2"/>
          <a:stretch>
            <a:fillRect/>
          </a:stretch>
        </p:blipFill>
        <p:spPr>
          <a:xfrm>
            <a:off x="1719580" y="1052736"/>
            <a:ext cx="7086600" cy="551690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http://schemas.openxmlformats.org/officeDocument/2006/math" xmlns:a14="http://schemas.microsoft.com/office/drawing/2010/main">
      <p:transition spd="fast">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Box 1"/>
          <p:cNvSpPr txBox="1"/>
          <p:nvPr/>
        </p:nvSpPr>
        <p:spPr>
          <a:xfrm>
            <a:off x="513264" y="260647"/>
            <a:ext cx="530916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b="1">
                <a:latin typeface="Times New Roman"/>
                <a:ea typeface="Times New Roman"/>
                <a:cs typeface="Times New Roman"/>
                <a:sym typeface="Times New Roman"/>
              </a:defRPr>
            </a:lvl1pPr>
          </a:lstStyle>
          <a:p>
            <a:r>
              <a:rPr dirty="0"/>
              <a:t>Table of Contents</a:t>
            </a:r>
          </a:p>
        </p:txBody>
      </p:sp>
      <p:sp>
        <p:nvSpPr>
          <p:cNvPr id="77" name="TextBox 2"/>
          <p:cNvSpPr txBox="1"/>
          <p:nvPr/>
        </p:nvSpPr>
        <p:spPr>
          <a:xfrm>
            <a:off x="380189" y="1401834"/>
            <a:ext cx="6821328" cy="31085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buSzPct val="100000"/>
              <a:buFont typeface="Arial"/>
              <a:buChar char="•"/>
              <a:defRPr sz="2800">
                <a:latin typeface="Times New Roman"/>
                <a:ea typeface="Times New Roman"/>
                <a:cs typeface="Times New Roman"/>
                <a:sym typeface="Times New Roman"/>
              </a:defRPr>
            </a:pPr>
            <a:r>
              <a:rPr dirty="0"/>
              <a:t>Introduction</a:t>
            </a:r>
          </a:p>
          <a:p>
            <a:pPr>
              <a:buSzPct val="100000"/>
              <a:buFont typeface="Arial"/>
              <a:buChar char="•"/>
              <a:defRPr sz="2800">
                <a:latin typeface="Times New Roman"/>
                <a:ea typeface="Times New Roman"/>
                <a:cs typeface="Times New Roman"/>
                <a:sym typeface="Times New Roman"/>
              </a:defRPr>
            </a:pPr>
            <a:r>
              <a:rPr dirty="0"/>
              <a:t>Problem Statement</a:t>
            </a:r>
            <a:endParaRPr lang="en-US" dirty="0"/>
          </a:p>
          <a:p>
            <a:pPr>
              <a:buSzPct val="100000"/>
              <a:buFont typeface="Arial"/>
              <a:buChar char="•"/>
              <a:defRPr sz="2800">
                <a:latin typeface="Times New Roman"/>
                <a:ea typeface="Times New Roman"/>
                <a:cs typeface="Times New Roman"/>
                <a:sym typeface="Times New Roman"/>
              </a:defRPr>
            </a:pPr>
            <a:r>
              <a:rPr lang="en-IN" dirty="0"/>
              <a:t>Key Features</a:t>
            </a:r>
          </a:p>
          <a:p>
            <a:pPr>
              <a:buSzPct val="100000"/>
              <a:buFont typeface="Arial"/>
              <a:buChar char="•"/>
              <a:defRPr sz="2800">
                <a:latin typeface="Times New Roman"/>
                <a:ea typeface="Times New Roman"/>
                <a:cs typeface="Times New Roman"/>
                <a:sym typeface="Times New Roman"/>
              </a:defRPr>
            </a:pPr>
            <a:r>
              <a:rPr lang="en-US" dirty="0"/>
              <a:t>Technology </a:t>
            </a:r>
            <a:endParaRPr dirty="0"/>
          </a:p>
          <a:p>
            <a:pPr>
              <a:buSzPct val="100000"/>
              <a:buFont typeface="Arial"/>
              <a:buChar char="•"/>
              <a:defRPr sz="2800">
                <a:latin typeface="Times New Roman"/>
                <a:ea typeface="Times New Roman"/>
                <a:cs typeface="Times New Roman"/>
                <a:sym typeface="Times New Roman"/>
              </a:defRPr>
            </a:pPr>
            <a:r>
              <a:rPr dirty="0"/>
              <a:t>Conclusion</a:t>
            </a:r>
          </a:p>
          <a:p>
            <a:pPr>
              <a:buSzPct val="100000"/>
              <a:buFont typeface="Arial"/>
              <a:buChar char="•"/>
              <a:defRPr sz="2800">
                <a:latin typeface="Times New Roman"/>
                <a:ea typeface="Times New Roman"/>
                <a:cs typeface="Times New Roman"/>
                <a:sym typeface="Times New Roman"/>
              </a:defRPr>
            </a:pPr>
            <a:r>
              <a:rPr dirty="0"/>
              <a:t>References</a:t>
            </a:r>
          </a:p>
          <a:p>
            <a:pPr>
              <a:buSzPct val="100000"/>
              <a:buFont typeface="Arial"/>
              <a:buChar char="•"/>
              <a:defRPr sz="2800">
                <a:latin typeface="Times New Roman"/>
                <a:ea typeface="Times New Roman"/>
                <a:cs typeface="Times New Roman"/>
                <a:sym typeface="Times New Roman"/>
              </a:defRPr>
            </a:pPr>
            <a:endParaRPr dirty="0"/>
          </a:p>
        </p:txBody>
      </p:sp>
    </p:spTree>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xmlns:m="http://schemas.openxmlformats.org/officeDocument/2006/math" xmlns:a14="http://schemas.microsoft.com/office/drawing/2010/main">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1"/>
          <p:cNvSpPr txBox="1"/>
          <p:nvPr/>
        </p:nvSpPr>
        <p:spPr>
          <a:xfrm>
            <a:off x="513264" y="260647"/>
            <a:ext cx="530916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r>
              <a:rPr b="1" dirty="0"/>
              <a:t>Introduction</a:t>
            </a:r>
          </a:p>
        </p:txBody>
      </p:sp>
      <p:sp>
        <p:nvSpPr>
          <p:cNvPr id="80" name="Rectangle 2"/>
          <p:cNvSpPr txBox="1"/>
          <p:nvPr/>
        </p:nvSpPr>
        <p:spPr>
          <a:xfrm>
            <a:off x="535709" y="1277946"/>
            <a:ext cx="7858441" cy="3970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1600">
                <a:latin typeface="Times New Roman"/>
                <a:ea typeface="Times New Roman"/>
                <a:cs typeface="Times New Roman"/>
                <a:sym typeface="Times New Roman"/>
              </a:defRPr>
            </a:lvl1pPr>
          </a:lstStyle>
          <a:p>
            <a:pPr marL="342900" indent="-342900">
              <a:lnSpc>
                <a:spcPct val="106000"/>
              </a:lnSpc>
              <a:spcAft>
                <a:spcPts val="800"/>
              </a:spcAft>
              <a:buFont typeface="Arial" panose="020B0604020202020204" pitchFamily="34" charset="0"/>
              <a:buChar char="•"/>
            </a:pPr>
            <a:endParaRPr lang="en-US" sz="20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314036" y="1145309"/>
            <a:ext cx="8599055" cy="553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dirty="0">
                <a:latin typeface="Times New Roman" panose="02020603050405020304" pitchFamily="18" charset="0"/>
                <a:cs typeface="Times New Roman" panose="02020603050405020304" pitchFamily="18" charset="0"/>
              </a:rPr>
              <a:t>With the increasing reliance on digital platforms, cybersecurity threats have become a major concern. Intrusion Detection Systems (IDS) play a crucial role in identifying unauthorized access, malicious activities, and potential security breaches. This project focuses on developing a </a:t>
            </a:r>
            <a:r>
              <a:rPr lang="en-US" sz="2800" b="1" dirty="0">
                <a:latin typeface="Times New Roman" panose="02020603050405020304" pitchFamily="18" charset="0"/>
                <a:cs typeface="Times New Roman" panose="02020603050405020304" pitchFamily="18" charset="0"/>
              </a:rPr>
              <a:t>web-based Intrusion Detection System</a:t>
            </a:r>
            <a:r>
              <a:rPr lang="en-US" sz="2800" dirty="0">
                <a:latin typeface="Times New Roman" panose="02020603050405020304" pitchFamily="18" charset="0"/>
                <a:cs typeface="Times New Roman" panose="02020603050405020304" pitchFamily="18" charset="0"/>
              </a:rPr>
              <a:t> that monitors, detects, and alerts users about suspicious activities in real time.</a:t>
            </a:r>
            <a:r>
              <a:rPr lang="en-US" sz="2800" dirty="0"/>
              <a:t> </a:t>
            </a:r>
            <a:r>
              <a:rPr lang="en-US" sz="2800" dirty="0">
                <a:latin typeface="Times New Roman" panose="02020603050405020304" pitchFamily="18" charset="0"/>
                <a:cs typeface="Times New Roman" panose="02020603050405020304" pitchFamily="18" charset="0"/>
              </a:rPr>
              <a:t>Monitor network and system activities to detect unauthorized access</a:t>
            </a:r>
            <a:r>
              <a:rPr lang="en-US" sz="2800" dirty="0"/>
              <a:t>.</a:t>
            </a:r>
            <a:r>
              <a:rPr lang="en-US" sz="2800" b="1" dirty="0"/>
              <a:t> </a:t>
            </a:r>
            <a:r>
              <a:rPr lang="en-US" sz="2800" dirty="0">
                <a:latin typeface="Times New Roman" panose="02020603050405020304" pitchFamily="18" charset="0"/>
                <a:cs typeface="Times New Roman" panose="02020603050405020304" pitchFamily="18" charset="0"/>
              </a:rPr>
              <a:t>Analyze traffic patterns</a:t>
            </a:r>
            <a:r>
              <a:rPr lang="en-US" sz="2800" dirty="0"/>
              <a:t> to identify anomalies or potential cyber threats.</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xmlns:m="http://schemas.openxmlformats.org/officeDocument/2006/math" xmlns:a14="http://schemas.microsoft.com/office/drawing/2010/main">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1"/>
          <p:cNvSpPr txBox="1"/>
          <p:nvPr/>
        </p:nvSpPr>
        <p:spPr>
          <a:xfrm>
            <a:off x="513264" y="260647"/>
            <a:ext cx="530916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r>
              <a:rPr b="1" dirty="0"/>
              <a:t>Problem Statement</a:t>
            </a:r>
          </a:p>
        </p:txBody>
      </p:sp>
      <p:sp>
        <p:nvSpPr>
          <p:cNvPr id="83" name="Rectangle 2"/>
          <p:cNvSpPr txBox="1"/>
          <p:nvPr/>
        </p:nvSpPr>
        <p:spPr>
          <a:xfrm>
            <a:off x="293473" y="945486"/>
            <a:ext cx="8056200" cy="48320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a:latin typeface="Times New Roman"/>
                <a:ea typeface="Times New Roman"/>
                <a:cs typeface="Times New Roman"/>
                <a:sym typeface="Times New Roman"/>
              </a:defRPr>
            </a:lvl1pPr>
          </a:lstStyle>
          <a:p>
            <a:r>
              <a:rPr lang="en-US" sz="2800" dirty="0"/>
              <a:t>In today's digital landscape, cyber threats such as unauthorized access, data breaches, malware, and denial-of-service attacks have become increasingly prevalent. Traditional security measures like firewalls and antivirus software are often insufficient in detecting and preventing sophisticated attacks. Organizations need an Intrusion Detection System (IDS) that can monitor, analyze, and detect anomalies in network traffic and system activities in real time.</a:t>
            </a:r>
            <a:br>
              <a:rPr lang="en-US" sz="2800" dirty="0"/>
            </a:br>
            <a:r>
              <a:rPr lang="en-US" sz="2800" dirty="0"/>
              <a:t>Provide real-time alerts to system administrators when suspicious behavior is detected.</a:t>
            </a:r>
            <a:endParaRPr lang="en-US" sz="2800" dirty="0">
              <a:latin typeface="+mn-lt"/>
            </a:endParaRPr>
          </a:p>
        </p:txBody>
      </p:sp>
    </p:spTree>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xmlns:m="http://schemas.openxmlformats.org/officeDocument/2006/math" xmlns:a14="http://schemas.microsoft.com/office/drawing/2010/main">
      <p:transition spd="fast">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1"/>
          <p:cNvSpPr txBox="1"/>
          <p:nvPr/>
        </p:nvSpPr>
        <p:spPr>
          <a:xfrm>
            <a:off x="513264" y="260647"/>
            <a:ext cx="530916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r>
              <a:rPr b="1" dirty="0"/>
              <a:t>Key Features</a:t>
            </a:r>
          </a:p>
        </p:txBody>
      </p:sp>
      <p:sp>
        <p:nvSpPr>
          <p:cNvPr id="89" name="Rectangle 2"/>
          <p:cNvSpPr txBox="1"/>
          <p:nvPr/>
        </p:nvSpPr>
        <p:spPr>
          <a:xfrm>
            <a:off x="420900" y="845422"/>
            <a:ext cx="8045465"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buSzPct val="100000"/>
              <a:defRPr>
                <a:latin typeface="Times New Roman"/>
                <a:ea typeface="Times New Roman"/>
                <a:cs typeface="Times New Roman"/>
                <a:sym typeface="Times New Roman"/>
              </a:defRPr>
            </a:pPr>
            <a:endParaRPr dirty="0"/>
          </a:p>
        </p:txBody>
      </p:sp>
      <p:sp>
        <p:nvSpPr>
          <p:cNvPr id="5" name="TextBox 4"/>
          <p:cNvSpPr txBox="1"/>
          <p:nvPr/>
        </p:nvSpPr>
        <p:spPr>
          <a:xfrm>
            <a:off x="420900" y="845422"/>
            <a:ext cx="8270518" cy="51090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Real-time threat detection using machine learning and rule-based algorithms.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User-friendly dashboard to monitor logs and alerts.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Reduce false positives and false negatives to improve detection accuracy.</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Detects unauthorized </a:t>
            </a:r>
            <a:r>
              <a:rPr lang="en-US" sz="2800" dirty="0" err="1">
                <a:latin typeface="Times New Roman" panose="02020603050405020304" pitchFamily="18" charset="0"/>
                <a:cs typeface="Times New Roman" panose="02020603050405020304" pitchFamily="18" charset="0"/>
              </a:rPr>
              <a:t>access,malwares,Dos</a:t>
            </a:r>
            <a:r>
              <a:rPr lang="en-US" sz="2800" dirty="0">
                <a:latin typeface="Times New Roman" panose="02020603050405020304" pitchFamily="18" charset="0"/>
                <a:cs typeface="Times New Roman" panose="02020603050405020304" pitchFamily="18" charset="0"/>
              </a:rPr>
              <a:t> attacks and anomalies.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kumimoji="0" lang="en-IN"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xmlns:m="http://schemas.openxmlformats.org/officeDocument/2006/math" xmlns:a14="http://schemas.microsoft.com/office/drawing/2010/main">
      <p:transition spd="fast">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1"/>
          <p:cNvSpPr txBox="1"/>
          <p:nvPr/>
        </p:nvSpPr>
        <p:spPr>
          <a:xfrm>
            <a:off x="513264" y="260647"/>
            <a:ext cx="530916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endParaRPr dirty="0"/>
          </a:p>
        </p:txBody>
      </p:sp>
      <p:sp>
        <p:nvSpPr>
          <p:cNvPr id="2" name="TextBox 1"/>
          <p:cNvSpPr txBox="1"/>
          <p:nvPr/>
        </p:nvSpPr>
        <p:spPr>
          <a:xfrm>
            <a:off x="387928" y="1653309"/>
            <a:ext cx="8580581" cy="44012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Minimal impact on network performance while ensuring efficient monitoring.</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Uses optimized algorithms to process large volumes of network data.</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Can be deployed in small businesses, large enterprises, or cloud environments.</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Ensures compliance with </a:t>
            </a:r>
            <a:r>
              <a:rPr lang="en-US" sz="2800" b="1" dirty="0">
                <a:latin typeface="Times New Roman" panose="02020603050405020304" pitchFamily="18" charset="0"/>
                <a:cs typeface="Times New Roman" panose="02020603050405020304" pitchFamily="18" charset="0"/>
              </a:rPr>
              <a:t>cybersecurity regulations (e.g., GDPR, NIST, ISO 27001)</a:t>
            </a:r>
            <a:r>
              <a:rPr lang="en-US" sz="2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Uses encryption and authentication mechanisms to prevent tampering.</a:t>
            </a:r>
            <a:endParaRPr kumimoji="0" lang="en-IN" sz="2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1154520588"/>
      </p:ext>
    </p:extLst>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xmlns:m="http://schemas.openxmlformats.org/officeDocument/2006/math" xmlns:a14="http://schemas.microsoft.com/office/drawing/2010/main">
      <p:transition spd="fast">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Box 1"/>
          <p:cNvSpPr txBox="1"/>
          <p:nvPr/>
        </p:nvSpPr>
        <p:spPr>
          <a:xfrm>
            <a:off x="513264" y="260647"/>
            <a:ext cx="530916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200">
                <a:latin typeface="Times New Roman"/>
                <a:ea typeface="Times New Roman"/>
                <a:cs typeface="Times New Roman"/>
                <a:sym typeface="Times New Roman"/>
              </a:defRPr>
            </a:lvl1pPr>
          </a:lstStyle>
          <a:p>
            <a:r>
              <a:rPr lang="en-US" b="1" dirty="0"/>
              <a:t>Technology </a:t>
            </a:r>
            <a:endParaRPr b="1" dirty="0"/>
          </a:p>
        </p:txBody>
      </p:sp>
      <p:sp>
        <p:nvSpPr>
          <p:cNvPr id="2" name="TextBox 1"/>
          <p:cNvSpPr txBox="1"/>
          <p:nvPr/>
        </p:nvSpPr>
        <p:spPr>
          <a:xfrm>
            <a:off x="350982" y="1228436"/>
            <a:ext cx="8580582" cy="64017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US" sz="2800" b="1" dirty="0"/>
              <a:t>Next JS</a:t>
            </a:r>
            <a:r>
              <a:rPr lang="en-US" sz="2800" dirty="0"/>
              <a:t>– For building an interactive and dynamic dashboard.</a:t>
            </a:r>
          </a:p>
          <a:p>
            <a:pPr marL="285750" indent="-285750">
              <a:buFont typeface="Arial" panose="020B0604020202020204" pitchFamily="34" charset="0"/>
              <a:buChar char="•"/>
            </a:pPr>
            <a:r>
              <a:rPr lang="en-US" sz="2800" b="1" dirty="0" err="1"/>
              <a:t>ShadCN</a:t>
            </a:r>
            <a:r>
              <a:rPr lang="en-US" sz="2800" b="1" dirty="0"/>
              <a:t> –</a:t>
            </a:r>
            <a:r>
              <a:rPr lang="en-US" sz="2800" dirty="0"/>
              <a:t> Component library for easy styling</a:t>
            </a:r>
            <a:endParaRPr lang="en-US" sz="2800" b="1" dirty="0"/>
          </a:p>
          <a:p>
            <a:pPr marL="285750" indent="-285750">
              <a:buFont typeface="Arial" panose="020B0604020202020204" pitchFamily="34" charset="0"/>
              <a:buChar char="•"/>
            </a:pPr>
            <a:r>
              <a:rPr lang="en-US" sz="2800" b="1" dirty="0"/>
              <a:t>NodeJS Backend</a:t>
            </a:r>
            <a:r>
              <a:rPr lang="en-US" sz="2800" dirty="0"/>
              <a:t>– For implementing </a:t>
            </a:r>
            <a:r>
              <a:rPr lang="en-US" sz="2800" dirty="0" err="1"/>
              <a:t>realtime</a:t>
            </a:r>
            <a:r>
              <a:rPr lang="en-US" sz="2800" dirty="0"/>
              <a:t> Functionality</a:t>
            </a:r>
          </a:p>
          <a:p>
            <a:pPr marL="285750" indent="-285750">
              <a:buFont typeface="Arial" panose="020B0604020202020204" pitchFamily="34" charset="0"/>
              <a:buChar char="•"/>
            </a:pPr>
            <a:r>
              <a:rPr lang="en-US" sz="2800" b="1" dirty="0"/>
              <a:t>MongoDB </a:t>
            </a:r>
            <a:r>
              <a:rPr lang="en-US" sz="2800" dirty="0"/>
              <a:t>– For structured storage of logs and attack patterns.</a:t>
            </a:r>
          </a:p>
          <a:p>
            <a:pPr marL="285750" indent="-285750">
              <a:buFont typeface="Arial" panose="020B0604020202020204" pitchFamily="34" charset="0"/>
              <a:buChar char="•"/>
            </a:pPr>
            <a:r>
              <a:rPr lang="en-US" sz="2800" b="1" dirty="0"/>
              <a:t>Flask Backend </a:t>
            </a:r>
            <a:r>
              <a:rPr lang="en-US" sz="2800" dirty="0"/>
              <a:t>– For Processing the network logs.</a:t>
            </a:r>
          </a:p>
          <a:p>
            <a:pPr marL="285750" indent="-285750">
              <a:buFont typeface="Arial" panose="020B0604020202020204" pitchFamily="34" charset="0"/>
              <a:buChar char="•"/>
            </a:pPr>
            <a:r>
              <a:rPr lang="en-US" sz="2800" b="1" dirty="0"/>
              <a:t>Data Handling &amp; Processing: </a:t>
            </a:r>
            <a:r>
              <a:rPr lang="en-US" sz="2800" dirty="0" err="1"/>
              <a:t>Numpy</a:t>
            </a:r>
            <a:r>
              <a:rPr lang="en-US" sz="2800" dirty="0"/>
              <a:t> , Pandas , Glob </a:t>
            </a:r>
          </a:p>
          <a:p>
            <a:pPr marL="285750" indent="-285750">
              <a:buFont typeface="Arial" panose="020B0604020202020204" pitchFamily="34" charset="0"/>
              <a:buChar char="•"/>
            </a:pPr>
            <a:r>
              <a:rPr lang="en-US" sz="2800" b="1" dirty="0"/>
              <a:t>Data Visualization</a:t>
            </a:r>
            <a:r>
              <a:rPr lang="en-US" sz="2800" dirty="0"/>
              <a:t>: Seaborn  , Matplotlib </a:t>
            </a:r>
          </a:p>
          <a:p>
            <a:pPr marL="285750" indent="-285750">
              <a:buFont typeface="Arial" panose="020B0604020202020204" pitchFamily="34" charset="0"/>
              <a:buChar char="•"/>
            </a:pPr>
            <a:r>
              <a:rPr lang="en-US" sz="2800" b="1" dirty="0"/>
              <a:t>Data Preprocessing</a:t>
            </a:r>
            <a:r>
              <a:rPr lang="en-US" sz="2800" dirty="0"/>
              <a:t>: Scikit-Learn (</a:t>
            </a:r>
            <a:r>
              <a:rPr lang="en-US" sz="2800" dirty="0" err="1"/>
              <a:t>sklearn</a:t>
            </a:r>
            <a:r>
              <a:rPr lang="en-US" sz="2800" dirty="0"/>
              <a:t>)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b="1" dirty="0"/>
          </a:p>
        </p:txBody>
      </p:sp>
    </p:spTree>
  </p:cSld>
  <p:clrMapOvr>
    <a:masterClrMapping/>
  </p:clrMapOvr>
  <mc:AlternateContent xmlns:mc="http://schemas.openxmlformats.org/markup-compatibility/2006" xmlns:p14="http://schemas.microsoft.com/office/powerpoint/2010/main">
    <mc:Choice Requires="p14">
      <p:transition p14:dur="250" advClick="0" advTm="4000">
        <p:fade/>
      </p:transition>
    </mc:Choice>
    <mc:Fallback xmlns="" xmlns:m="http://schemas.openxmlformats.org/officeDocument/2006/math" xmlns:a14="http://schemas.microsoft.com/office/drawing/2010/main">
      <p:transition spd="fast">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4109" y="193964"/>
            <a:ext cx="4442691"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Progress</a:t>
            </a:r>
            <a:endParaRPr kumimoji="0" lang="en-IN"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p:cNvSpPr txBox="1"/>
          <p:nvPr/>
        </p:nvSpPr>
        <p:spPr>
          <a:xfrm>
            <a:off x="323273" y="1173018"/>
            <a:ext cx="8478982" cy="553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b="1" dirty="0">
                <a:latin typeface="Times New Roman" panose="02020603050405020304" pitchFamily="18" charset="0"/>
                <a:cs typeface="Times New Roman" panose="02020603050405020304" pitchFamily="18" charset="0"/>
              </a:rPr>
              <a:t>Data Collection</a:t>
            </a:r>
            <a:r>
              <a:rPr lang="en-US" sz="2800" dirty="0">
                <a:latin typeface="Times New Roman" panose="02020603050405020304" pitchFamily="18" charset="0"/>
                <a:cs typeface="Times New Roman" panose="02020603050405020304" pitchFamily="18" charset="0"/>
              </a:rPr>
              <a:t>: Successfully gathered a dataset of images representing various fruits and vegetables.</a:t>
            </a:r>
          </a:p>
          <a:p>
            <a:r>
              <a:rPr lang="en-US" sz="2800" dirty="0">
                <a:latin typeface="Times New Roman" panose="02020603050405020304" pitchFamily="18" charset="0"/>
                <a:cs typeface="Times New Roman" panose="02020603050405020304" pitchFamily="18" charset="0"/>
              </a:rPr>
              <a:t>Ensured the dataset is diverse and includes multiple images for each class to improve model robustness.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Model Selection</a:t>
            </a:r>
            <a:r>
              <a:rPr lang="en-US" sz="2800" dirty="0">
                <a:latin typeface="Times New Roman" panose="02020603050405020304" pitchFamily="18" charset="0"/>
                <a:cs typeface="Times New Roman" panose="02020603050405020304" pitchFamily="18" charset="0"/>
              </a:rPr>
              <a:t>: Chose an appropriate deep learning architecture for the task, such as a Convolutional Neural Network (CNN).</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Compiling the Model : </a:t>
            </a:r>
            <a:r>
              <a:rPr lang="en-US" sz="2800" dirty="0">
                <a:latin typeface="Times New Roman" panose="02020603050405020304" pitchFamily="18" charset="0"/>
                <a:cs typeface="Times New Roman" panose="02020603050405020304" pitchFamily="18" charset="0"/>
              </a:rPr>
              <a:t>Compiled the model with the Adam optimizer and categorical cross entropy loss function, specifying accuracy as the evaluation metric.</a:t>
            </a: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07840917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3273" y="1173018"/>
            <a:ext cx="8478982" cy="553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IN" sz="2800" b="1" dirty="0">
                <a:latin typeface="Times New Roman" panose="02020603050405020304" pitchFamily="18" charset="0"/>
                <a:cs typeface="Times New Roman" panose="02020603050405020304" pitchFamily="18" charset="0"/>
              </a:rPr>
              <a:t>Trained the Model and Recording Training History:</a:t>
            </a:r>
          </a:p>
          <a:p>
            <a:r>
              <a:rPr lang="en-US" sz="2800" dirty="0">
                <a:latin typeface="Times New Roman" panose="02020603050405020304" pitchFamily="18" charset="0"/>
                <a:cs typeface="Times New Roman" panose="02020603050405020304" pitchFamily="18" charset="0"/>
              </a:rPr>
              <a:t>After training the model, you captured the training history (accuracy and loss metrics) for both training and validation sets, which can be saved for later analysis.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Evaluating the Model : </a:t>
            </a:r>
            <a:r>
              <a:rPr lang="en-US" sz="2800" dirty="0">
                <a:latin typeface="Times New Roman" panose="02020603050405020304" pitchFamily="18" charset="0"/>
                <a:cs typeface="Times New Roman" panose="02020603050405020304" pitchFamily="18" charset="0"/>
              </a:rPr>
              <a:t>Printed the validation accuracy of the model after training, which helps in assessing the model's performance.</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Considered factors like model complexity, training time, and expected accuracy during selection.</a:t>
            </a:r>
          </a:p>
          <a:p>
            <a:endParaRPr lang="en-US" sz="2800" dirty="0">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2107459825"/>
      </p:ext>
    </p:extLst>
  </p:cSld>
  <p:clrMapOvr>
    <a:masterClrMapping/>
  </p:clrMapOvr>
  <p:transition spd="med"/>
</p:sld>
</file>

<file path=ppt/theme/theme1.xml><?xml version="1.0" encoding="utf-8"?>
<a:theme xmlns:a="http://schemas.openxmlformats.org/drawingml/2006/main" name="Bubble Sort">
  <a:themeElements>
    <a:clrScheme name="Bubble Sor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ubble Sort">
      <a:majorFont>
        <a:latin typeface="Helvetica"/>
        <a:ea typeface="Helvetica"/>
        <a:cs typeface="Helvetica"/>
      </a:majorFont>
      <a:minorFont>
        <a:latin typeface="Calibri"/>
        <a:ea typeface="Calibri"/>
        <a:cs typeface="Calibri"/>
      </a:minorFont>
    </a:fontScheme>
    <a:fmtScheme name="Bubble Sor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ubble Sort">
  <a:themeElements>
    <a:clrScheme name="Bubble Sor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ubble Sort">
      <a:majorFont>
        <a:latin typeface="Helvetica"/>
        <a:ea typeface="Helvetica"/>
        <a:cs typeface="Helvetica"/>
      </a:majorFont>
      <a:minorFont>
        <a:latin typeface="Calibri"/>
        <a:ea typeface="Calibri"/>
        <a:cs typeface="Calibri"/>
      </a:minorFont>
    </a:fontScheme>
    <a:fmtScheme name="Bubble Sor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1169</TotalTime>
  <Words>750</Words>
  <Application>Microsoft Office PowerPoint</Application>
  <PresentationFormat>On-screen Show (4:3)</PresentationFormat>
  <Paragraphs>72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Raghav Singla</cp:lastModifiedBy>
  <cp:revision>51</cp:revision>
  <dcterms:modified xsi:type="dcterms:W3CDTF">2025-03-18T04:37:35Z</dcterms:modified>
</cp:coreProperties>
</file>