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3" r:id="rId5"/>
    <p:sldId id="262" r:id="rId6"/>
    <p:sldId id="258" r:id="rId7"/>
    <p:sldId id="257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6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6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8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9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256CE-58BB-4249-A962-6818896930C3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5D79-C56D-4740-BA1D-425F3334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xalytic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xofficemojo.com/weekend/chart/?yr=2016&amp;wknd=18&amp;p=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imdb.com/movies-in-theaters/?ref_=cs_int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newdata.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newdata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c2-52-36-39-53.us-west-2.compute.amazonaws.com:8080/prediction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70200"/>
            <a:ext cx="9144000" cy="1325563"/>
          </a:xfrm>
        </p:spPr>
        <p:txBody>
          <a:bodyPr>
            <a:normAutofit fontScale="90000"/>
          </a:bodyPr>
          <a:lstStyle/>
          <a:p>
            <a:r>
              <a:rPr lang="en-US" smtClean="0"/>
              <a:t>Predict Success </a:t>
            </a:r>
            <a:r>
              <a:rPr lang="en-US" dirty="0" smtClean="0"/>
              <a:t>of Movies Based on Social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5773738"/>
            <a:ext cx="9144000" cy="1084262"/>
          </a:xfrm>
        </p:spPr>
        <p:txBody>
          <a:bodyPr/>
          <a:lstStyle/>
          <a:p>
            <a:pPr algn="l"/>
            <a:r>
              <a:rPr lang="en-US" dirty="0" smtClean="0"/>
              <a:t>Project  by:</a:t>
            </a:r>
          </a:p>
          <a:p>
            <a:pPr algn="l"/>
            <a:r>
              <a:rPr lang="en-US" dirty="0" smtClean="0"/>
              <a:t>Team 12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00063"/>
            <a:ext cx="9144000" cy="46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Advanced Information Retrieval CSE635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0342" y="1908948"/>
            <a:ext cx="9353006" cy="3192099"/>
            <a:chOff x="444137" y="1384662"/>
            <a:chExt cx="9143998" cy="2717075"/>
          </a:xfrm>
        </p:grpSpPr>
        <p:sp>
          <p:nvSpPr>
            <p:cNvPr id="9" name="Frame 8"/>
            <p:cNvSpPr/>
            <p:nvPr/>
          </p:nvSpPr>
          <p:spPr>
            <a:xfrm>
              <a:off x="444137" y="1384662"/>
              <a:ext cx="1763486" cy="2717075"/>
            </a:xfrm>
            <a:prstGeom prst="frame">
              <a:avLst>
                <a:gd name="adj1" fmla="val 2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718457" y="1711234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855617" y="1850571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Twitter Feed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718457" y="2934789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855617" y="3074126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IMDB, Box Office Mojo etc..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65716" y="1824445"/>
              <a:ext cx="1815737" cy="8098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Sentiment Analysis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65715" y="3048000"/>
              <a:ext cx="1815737" cy="8098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Performance Scores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91349" y="2634342"/>
              <a:ext cx="1593668" cy="12235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Predictive Model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294913" y="2720339"/>
              <a:ext cx="1293222" cy="10515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UI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0"/>
              <a:endCxn id="14" idx="1"/>
            </p:cNvCxnSpPr>
            <p:nvPr/>
          </p:nvCxnSpPr>
          <p:spPr>
            <a:xfrm>
              <a:off x="2070463" y="2229394"/>
              <a:ext cx="1195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0"/>
              <a:endCxn id="15" idx="1"/>
            </p:cNvCxnSpPr>
            <p:nvPr/>
          </p:nvCxnSpPr>
          <p:spPr>
            <a:xfrm>
              <a:off x="2070463" y="3452949"/>
              <a:ext cx="1195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5" idx="3"/>
              <a:endCxn id="16" idx="1"/>
            </p:cNvCxnSpPr>
            <p:nvPr/>
          </p:nvCxnSpPr>
          <p:spPr>
            <a:xfrm flipV="1">
              <a:off x="5081452" y="3246120"/>
              <a:ext cx="809897" cy="206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3"/>
              <a:endCxn id="16" idx="0"/>
            </p:cNvCxnSpPr>
            <p:nvPr/>
          </p:nvCxnSpPr>
          <p:spPr>
            <a:xfrm>
              <a:off x="5081453" y="2229394"/>
              <a:ext cx="1606730" cy="4049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4" idx="3"/>
              <a:endCxn id="17" idx="0"/>
            </p:cNvCxnSpPr>
            <p:nvPr/>
          </p:nvCxnSpPr>
          <p:spPr>
            <a:xfrm>
              <a:off x="5081453" y="2229394"/>
              <a:ext cx="3860071" cy="4909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11125"/>
            <a:ext cx="10515600" cy="841375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3200" y="1104900"/>
            <a:ext cx="11747500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					</a:t>
            </a:r>
            <a:r>
              <a:rPr lang="en-US" dirty="0" smtClean="0"/>
              <a:t>	</a:t>
            </a:r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0342" y="1908948"/>
            <a:ext cx="9353006" cy="3192099"/>
            <a:chOff x="444137" y="1384662"/>
            <a:chExt cx="9143998" cy="2717075"/>
          </a:xfrm>
        </p:grpSpPr>
        <p:sp>
          <p:nvSpPr>
            <p:cNvPr id="9" name="Frame 8"/>
            <p:cNvSpPr/>
            <p:nvPr/>
          </p:nvSpPr>
          <p:spPr>
            <a:xfrm>
              <a:off x="444137" y="1384662"/>
              <a:ext cx="1763486" cy="2717075"/>
            </a:xfrm>
            <a:prstGeom prst="frame">
              <a:avLst>
                <a:gd name="adj1" fmla="val 2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718457" y="1711234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855617" y="1850571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Twitter Feed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718457" y="2934789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855617" y="3074126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IMDB, Box Office Mojo etc..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65716" y="1824445"/>
              <a:ext cx="1815737" cy="8098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Sentiment Analysis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65715" y="3048000"/>
              <a:ext cx="1815737" cy="8098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Performance Scores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91349" y="2634342"/>
              <a:ext cx="1593668" cy="12235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Predictive Model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294913" y="2720339"/>
              <a:ext cx="1293222" cy="10515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UI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0"/>
              <a:endCxn id="14" idx="1"/>
            </p:cNvCxnSpPr>
            <p:nvPr/>
          </p:nvCxnSpPr>
          <p:spPr>
            <a:xfrm>
              <a:off x="2070463" y="2229394"/>
              <a:ext cx="1195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0"/>
              <a:endCxn id="15" idx="1"/>
            </p:cNvCxnSpPr>
            <p:nvPr/>
          </p:nvCxnSpPr>
          <p:spPr>
            <a:xfrm>
              <a:off x="2070463" y="3452949"/>
              <a:ext cx="1195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5" idx="3"/>
              <a:endCxn id="16" idx="1"/>
            </p:cNvCxnSpPr>
            <p:nvPr/>
          </p:nvCxnSpPr>
          <p:spPr>
            <a:xfrm flipV="1">
              <a:off x="5081452" y="3246120"/>
              <a:ext cx="809897" cy="206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3"/>
              <a:endCxn id="16" idx="0"/>
            </p:cNvCxnSpPr>
            <p:nvPr/>
          </p:nvCxnSpPr>
          <p:spPr>
            <a:xfrm>
              <a:off x="5081453" y="2229394"/>
              <a:ext cx="1606730" cy="4049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4" idx="3"/>
              <a:endCxn id="17" idx="0"/>
            </p:cNvCxnSpPr>
            <p:nvPr/>
          </p:nvCxnSpPr>
          <p:spPr>
            <a:xfrm>
              <a:off x="5081453" y="2229394"/>
              <a:ext cx="3860071" cy="4909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11125"/>
            <a:ext cx="10515600" cy="841375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3200" y="1104900"/>
            <a:ext cx="11747500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					</a:t>
            </a:r>
            <a:r>
              <a:rPr lang="en-US" dirty="0" smtClean="0"/>
              <a:t>	</a:t>
            </a:r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5" name="Line Callout 1 54"/>
          <p:cNvSpPr/>
          <p:nvPr/>
        </p:nvSpPr>
        <p:spPr>
          <a:xfrm>
            <a:off x="5372100" y="983072"/>
            <a:ext cx="6219859" cy="1499689"/>
          </a:xfrm>
          <a:prstGeom prst="borderCallout1">
            <a:avLst>
              <a:gd name="adj1" fmla="val 14412"/>
              <a:gd name="adj2" fmla="val 465"/>
              <a:gd name="adj3" fmla="val 98995"/>
              <a:gd name="adj4" fmla="val -8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Collected ~150K tweets of different movies.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Sentiment classifier trained initially  with NLTK/short reviews corpus – Pang Lee.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Additionally, tweets collected were used to train classifier to get higher accuracy.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0342" y="1908948"/>
            <a:ext cx="9353006" cy="3192099"/>
            <a:chOff x="444137" y="1384662"/>
            <a:chExt cx="9143998" cy="2717075"/>
          </a:xfrm>
        </p:grpSpPr>
        <p:sp>
          <p:nvSpPr>
            <p:cNvPr id="9" name="Frame 8"/>
            <p:cNvSpPr/>
            <p:nvPr/>
          </p:nvSpPr>
          <p:spPr>
            <a:xfrm>
              <a:off x="444137" y="1384662"/>
              <a:ext cx="1763486" cy="2717075"/>
            </a:xfrm>
            <a:prstGeom prst="frame">
              <a:avLst>
                <a:gd name="adj1" fmla="val 2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718457" y="1711234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855617" y="1850571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Twitter Feed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718457" y="2934789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855617" y="3074126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IMDB, Box Office Mojo etc..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65716" y="1824445"/>
              <a:ext cx="1815737" cy="8098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Sentiment Analysis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65715" y="3048000"/>
              <a:ext cx="1815737" cy="8098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Performance Scores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91349" y="2634342"/>
              <a:ext cx="1593668" cy="12235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Predictive Model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294913" y="2720339"/>
              <a:ext cx="1293222" cy="10515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UI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0"/>
              <a:endCxn id="14" idx="1"/>
            </p:cNvCxnSpPr>
            <p:nvPr/>
          </p:nvCxnSpPr>
          <p:spPr>
            <a:xfrm>
              <a:off x="2070463" y="2229394"/>
              <a:ext cx="1195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0"/>
              <a:endCxn id="15" idx="1"/>
            </p:cNvCxnSpPr>
            <p:nvPr/>
          </p:nvCxnSpPr>
          <p:spPr>
            <a:xfrm>
              <a:off x="2070463" y="3452949"/>
              <a:ext cx="1195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5" idx="3"/>
              <a:endCxn id="16" idx="1"/>
            </p:cNvCxnSpPr>
            <p:nvPr/>
          </p:nvCxnSpPr>
          <p:spPr>
            <a:xfrm flipV="1">
              <a:off x="5081452" y="3246120"/>
              <a:ext cx="809897" cy="206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3"/>
              <a:endCxn id="16" idx="0"/>
            </p:cNvCxnSpPr>
            <p:nvPr/>
          </p:nvCxnSpPr>
          <p:spPr>
            <a:xfrm>
              <a:off x="5081453" y="2229394"/>
              <a:ext cx="1606730" cy="4049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4" idx="3"/>
              <a:endCxn id="17" idx="0"/>
            </p:cNvCxnSpPr>
            <p:nvPr/>
          </p:nvCxnSpPr>
          <p:spPr>
            <a:xfrm>
              <a:off x="5081453" y="2229394"/>
              <a:ext cx="3860071" cy="4909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11125"/>
            <a:ext cx="10515600" cy="841375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3200" y="1104900"/>
            <a:ext cx="11747500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					</a:t>
            </a:r>
            <a:r>
              <a:rPr lang="en-US" dirty="0" smtClean="0"/>
              <a:t>	</a:t>
            </a:r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9" name="Line Callout 1 58"/>
          <p:cNvSpPr/>
          <p:nvPr/>
        </p:nvSpPr>
        <p:spPr>
          <a:xfrm>
            <a:off x="5155371" y="5082335"/>
            <a:ext cx="6219859" cy="1122521"/>
          </a:xfrm>
          <a:prstGeom prst="borderCallout1">
            <a:avLst>
              <a:gd name="adj1" fmla="val 14412"/>
              <a:gd name="adj2" fmla="val 465"/>
              <a:gd name="adj3" fmla="val -22086"/>
              <a:gd name="adj4" fmla="val -85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Performance score for each actor and director calculated on basis of </a:t>
            </a:r>
            <a:r>
              <a:rPr lang="en-US" b="1" dirty="0" smtClean="0">
                <a:solidFill>
                  <a:schemeClr val="tx1"/>
                </a:solidFill>
              </a:rPr>
              <a:t>all movies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they have acted or directed in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Logistic Regression used to compute over all score for the movie – used in Analytical  Model.</a:t>
            </a:r>
          </a:p>
        </p:txBody>
      </p:sp>
    </p:spTree>
    <p:extLst>
      <p:ext uri="{BB962C8B-B14F-4D97-AF65-F5344CB8AC3E}">
        <p14:creationId xmlns:p14="http://schemas.microsoft.com/office/powerpoint/2010/main" val="20229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0342" y="1908948"/>
            <a:ext cx="9353006" cy="3192099"/>
            <a:chOff x="444137" y="1384662"/>
            <a:chExt cx="9143998" cy="2717075"/>
          </a:xfrm>
        </p:grpSpPr>
        <p:sp>
          <p:nvSpPr>
            <p:cNvPr id="9" name="Frame 8"/>
            <p:cNvSpPr/>
            <p:nvPr/>
          </p:nvSpPr>
          <p:spPr>
            <a:xfrm>
              <a:off x="444137" y="1384662"/>
              <a:ext cx="1763486" cy="2717075"/>
            </a:xfrm>
            <a:prstGeom prst="frame">
              <a:avLst>
                <a:gd name="adj1" fmla="val 21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Snip Single Corner Rectangle 9"/>
            <p:cNvSpPr/>
            <p:nvPr/>
          </p:nvSpPr>
          <p:spPr>
            <a:xfrm>
              <a:off x="718457" y="1711234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855617" y="1850571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Twitter Feed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718457" y="2934789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855617" y="3074126"/>
              <a:ext cx="1214846" cy="75764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IMDB, Box Office Mojo etc..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65716" y="1824445"/>
              <a:ext cx="1815737" cy="8098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Sentiment Analysis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65715" y="3048000"/>
              <a:ext cx="1815737" cy="8098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Performance Scores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91349" y="2634342"/>
              <a:ext cx="1593668" cy="12235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Predictive Model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294913" y="2720339"/>
              <a:ext cx="1293222" cy="10515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UI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0"/>
              <a:endCxn id="14" idx="1"/>
            </p:cNvCxnSpPr>
            <p:nvPr/>
          </p:nvCxnSpPr>
          <p:spPr>
            <a:xfrm>
              <a:off x="2070463" y="2229394"/>
              <a:ext cx="1195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0"/>
              <a:endCxn id="15" idx="1"/>
            </p:cNvCxnSpPr>
            <p:nvPr/>
          </p:nvCxnSpPr>
          <p:spPr>
            <a:xfrm>
              <a:off x="2070463" y="3452949"/>
              <a:ext cx="1195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5" idx="3"/>
              <a:endCxn id="16" idx="1"/>
            </p:cNvCxnSpPr>
            <p:nvPr/>
          </p:nvCxnSpPr>
          <p:spPr>
            <a:xfrm flipV="1">
              <a:off x="5081452" y="3246120"/>
              <a:ext cx="809897" cy="206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3"/>
              <a:endCxn id="16" idx="0"/>
            </p:cNvCxnSpPr>
            <p:nvPr/>
          </p:nvCxnSpPr>
          <p:spPr>
            <a:xfrm>
              <a:off x="5081453" y="2229394"/>
              <a:ext cx="1606730" cy="4049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4" idx="3"/>
              <a:endCxn id="17" idx="0"/>
            </p:cNvCxnSpPr>
            <p:nvPr/>
          </p:nvCxnSpPr>
          <p:spPr>
            <a:xfrm>
              <a:off x="5081453" y="2229394"/>
              <a:ext cx="3860071" cy="4909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11125"/>
            <a:ext cx="10515600" cy="841375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3200" y="1104900"/>
            <a:ext cx="11747500" cy="553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					</a:t>
            </a:r>
            <a:r>
              <a:rPr lang="en-US" dirty="0" smtClean="0"/>
              <a:t>	</a:t>
            </a:r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0" name="Line Callout 1 59"/>
          <p:cNvSpPr/>
          <p:nvPr/>
        </p:nvSpPr>
        <p:spPr>
          <a:xfrm>
            <a:off x="594982" y="1770218"/>
            <a:ext cx="6219859" cy="1499689"/>
          </a:xfrm>
          <a:prstGeom prst="borderCallout1">
            <a:avLst>
              <a:gd name="adj1" fmla="val 100645"/>
              <a:gd name="adj2" fmla="val 83422"/>
              <a:gd name="adj3" fmla="val 146902"/>
              <a:gd name="adj4" fmla="val 990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Prediction based on Sentiment Score (Aggregate  of Sentiments received) and score computed through Logistic Regression.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Sentiment Score – P/N ratio aggregation pseudocode from </a:t>
            </a: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 err="1" smtClean="0">
                <a:solidFill>
                  <a:schemeClr val="tx1"/>
                </a:solidFill>
              </a:rPr>
              <a:t>exalytics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inc.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www.lexalytics.com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52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" y="111125"/>
            <a:ext cx="10515600" cy="841375"/>
          </a:xfrm>
        </p:spPr>
        <p:txBody>
          <a:bodyPr/>
          <a:lstStyle/>
          <a:p>
            <a:r>
              <a:rPr lang="en-US" dirty="0" smtClean="0"/>
              <a:t>Prediction: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" y="3809504"/>
            <a:ext cx="5961063" cy="29566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8300" y="4057233"/>
            <a:ext cx="5092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prediction is similar IMDB  </a:t>
            </a:r>
            <a:r>
              <a:rPr lang="en-US" dirty="0" err="1" smtClean="0"/>
              <a:t>Metascore</a:t>
            </a:r>
            <a:r>
              <a:rPr lang="en-US" dirty="0" smtClean="0"/>
              <a:t> ratings and also correlate  to the weekend box office results released by Box Office Mojo.</a:t>
            </a:r>
          </a:p>
          <a:p>
            <a:r>
              <a:rPr lang="en-US" dirty="0">
                <a:hlinkClick r:id="rId3"/>
              </a:rPr>
              <a:t>http://www.boxofficemojo.com/weekend/chart/?yr=2016&amp;wknd=18&amp;p=.</a:t>
            </a:r>
            <a:r>
              <a:rPr lang="en-US" dirty="0" smtClean="0">
                <a:hlinkClick r:id="rId3"/>
              </a:rPr>
              <a:t>htm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http://www.imdb.com/movies-in-theaters/?ref_=</a:t>
            </a:r>
            <a:r>
              <a:rPr lang="en-US" dirty="0" smtClean="0">
                <a:hlinkClick r:id="rId4"/>
              </a:rPr>
              <a:t>cs_inth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sz="1600" i="1" dirty="0" smtClean="0"/>
              <a:t>Note: All tweets are collected prior to release of the said movies.</a:t>
            </a:r>
            <a:endParaRPr lang="en-US" sz="16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37" y="952500"/>
            <a:ext cx="11620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11125"/>
            <a:ext cx="10515600" cy="841375"/>
          </a:xfrm>
        </p:spPr>
        <p:txBody>
          <a:bodyPr/>
          <a:lstStyle/>
          <a:p>
            <a:r>
              <a:rPr lang="en-US" dirty="0" smtClean="0"/>
              <a:t>Evaluation: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850" y="952499"/>
            <a:ext cx="11747500" cy="577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Classifier trained on polarity short reviews corpus – NLTK/Pang Lee. </a:t>
            </a:r>
          </a:p>
          <a:p>
            <a:pPr algn="l"/>
            <a:r>
              <a:rPr lang="en-US" sz="1800" dirty="0" smtClean="0"/>
              <a:t>To increase accuracy, the classifier was trained on tweets we crawled for the selected movies. </a:t>
            </a:r>
            <a:r>
              <a:rPr lang="en-US" dirty="0" smtClean="0"/>
              <a:t>	</a:t>
            </a:r>
          </a:p>
          <a:p>
            <a:pPr algn="l"/>
            <a:r>
              <a:rPr lang="en-US" dirty="0" smtClean="0"/>
              <a:t>	Accuracy</a:t>
            </a:r>
            <a:r>
              <a:rPr lang="en-US" dirty="0"/>
              <a:t>: </a:t>
            </a:r>
            <a:r>
              <a:rPr lang="en-US" dirty="0" smtClean="0"/>
              <a:t>							</a:t>
            </a:r>
            <a:r>
              <a:rPr lang="en-US" dirty="0"/>
              <a:t> f-measure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				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sz="1800" dirty="0" smtClean="0"/>
              <a:t>Accuracy of scores obtained from IMDB, </a:t>
            </a:r>
            <a:r>
              <a:rPr lang="en-US" sz="1800" dirty="0" err="1" smtClean="0"/>
              <a:t>RottenTomatoes</a:t>
            </a:r>
            <a:r>
              <a:rPr lang="en-US" sz="1800" dirty="0"/>
              <a:t> </a:t>
            </a:r>
            <a:r>
              <a:rPr lang="en-US" sz="1800" dirty="0" smtClean="0"/>
              <a:t>= 59.7%</a:t>
            </a:r>
          </a:p>
          <a:p>
            <a:pPr algn="l"/>
            <a:r>
              <a:rPr lang="en-US" sz="1600" dirty="0" smtClean="0">
                <a:hlinkClick r:id="rId2" action="ppaction://hlinkfile"/>
              </a:rPr>
              <a:t>Feature List </a:t>
            </a:r>
            <a:r>
              <a:rPr lang="en-US" sz="1600" dirty="0" smtClean="0"/>
              <a:t>used to train Logistic Regression Model</a:t>
            </a:r>
            <a:endParaRPr lang="en-US" sz="1400" dirty="0" smtClean="0"/>
          </a:p>
          <a:p>
            <a:pPr algn="l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99315"/>
              </p:ext>
            </p:extLst>
          </p:nvPr>
        </p:nvGraphicFramePr>
        <p:xfrm>
          <a:off x="323850" y="2267132"/>
          <a:ext cx="3581400" cy="2366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733"/>
                <a:gridCol w="1112667"/>
              </a:tblGrid>
              <a:tr h="23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Movie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Jungle Book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73.07%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Huntsman: Winters 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56.10%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Barbershop: Next Cut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68.22%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Ratchet &amp; Clank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67.34%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Keanu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73.41%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Mother's 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62.25%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High-Rise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Family Fang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54.70%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Pele: Birth of a Legend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60.31%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53140"/>
              </p:ext>
            </p:extLst>
          </p:nvPr>
        </p:nvGraphicFramePr>
        <p:xfrm>
          <a:off x="7244080" y="2135035"/>
          <a:ext cx="4146550" cy="2631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4824"/>
                <a:gridCol w="980863"/>
                <a:gridCol w="980863"/>
              </a:tblGrid>
              <a:tr h="2391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Movie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f-measure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 Tweets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Neg Tweets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Jungle Book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Huntsman: Winters War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Barbershop: Next Cut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Ratchet &amp; Clank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Keanu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Mother's 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High-Rise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Family Fang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Pele: Birth of a Legend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11125"/>
            <a:ext cx="10515600" cy="841375"/>
          </a:xfrm>
        </p:spPr>
        <p:txBody>
          <a:bodyPr/>
          <a:lstStyle/>
          <a:p>
            <a:r>
              <a:rPr lang="en-US" dirty="0" smtClean="0"/>
              <a:t>Evaluation: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850" y="952499"/>
            <a:ext cx="11747500" cy="577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Classifier trained on polarity short reviews corpus – NLTK/Pang Lee. </a:t>
            </a:r>
          </a:p>
          <a:p>
            <a:pPr algn="l"/>
            <a:r>
              <a:rPr lang="en-US" sz="1800" dirty="0" smtClean="0"/>
              <a:t>To increase accuracy, the classifier was trained on tweets we crawled for the selected movies. </a:t>
            </a:r>
            <a:r>
              <a:rPr lang="en-US" dirty="0" smtClean="0"/>
              <a:t>	</a:t>
            </a:r>
          </a:p>
          <a:p>
            <a:pPr algn="l"/>
            <a:r>
              <a:rPr lang="en-US" dirty="0" smtClean="0"/>
              <a:t>	Accuracy</a:t>
            </a:r>
            <a:r>
              <a:rPr lang="en-US" dirty="0"/>
              <a:t>: </a:t>
            </a:r>
            <a:r>
              <a:rPr lang="en-US" dirty="0" smtClean="0"/>
              <a:t>							</a:t>
            </a:r>
            <a:r>
              <a:rPr lang="en-US" dirty="0"/>
              <a:t> f-measure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					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sz="1800" dirty="0" smtClean="0"/>
              <a:t>Accuracy of scores obtained from IMDB, </a:t>
            </a:r>
            <a:r>
              <a:rPr lang="en-US" sz="1800" dirty="0" err="1" smtClean="0"/>
              <a:t>RottenTomatoes</a:t>
            </a:r>
            <a:r>
              <a:rPr lang="en-US" sz="1800" dirty="0"/>
              <a:t> </a:t>
            </a:r>
            <a:r>
              <a:rPr lang="en-US" sz="1800" dirty="0" smtClean="0"/>
              <a:t>= 59.7%</a:t>
            </a:r>
          </a:p>
          <a:p>
            <a:pPr algn="l"/>
            <a:r>
              <a:rPr lang="en-US" sz="1600" dirty="0" smtClean="0">
                <a:hlinkClick r:id="rId2" action="ppaction://hlinkfile"/>
              </a:rPr>
              <a:t>Dataset</a:t>
            </a:r>
            <a:r>
              <a:rPr lang="en-US" sz="1600" dirty="0" smtClean="0">
                <a:hlinkClick r:id="rId2" action="ppaction://hlinkfile"/>
              </a:rPr>
              <a:t> </a:t>
            </a:r>
            <a:r>
              <a:rPr lang="en-US" sz="1600" dirty="0" smtClean="0"/>
              <a:t>used to train Logistic Regression Model</a:t>
            </a:r>
            <a:endParaRPr lang="en-US" sz="1400" dirty="0" smtClean="0"/>
          </a:p>
          <a:p>
            <a:pPr algn="l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99315"/>
              </p:ext>
            </p:extLst>
          </p:nvPr>
        </p:nvGraphicFramePr>
        <p:xfrm>
          <a:off x="323850" y="2267132"/>
          <a:ext cx="3581400" cy="2366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8733"/>
                <a:gridCol w="1112667"/>
              </a:tblGrid>
              <a:tr h="23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Movie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Accuracy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Jungle Book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73.07%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Huntsman: Winters 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56.10%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Barbershop: Next Cut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68.22%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Ratchet &amp; Clank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67.34%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Keanu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73.41%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Mother's 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62.25%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High-Rise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60.00%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Family Fang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54.70%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Pele: Birth of a Legend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60.31%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53140"/>
              </p:ext>
            </p:extLst>
          </p:nvPr>
        </p:nvGraphicFramePr>
        <p:xfrm>
          <a:off x="7244080" y="2135035"/>
          <a:ext cx="4146550" cy="2631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4824"/>
                <a:gridCol w="980863"/>
                <a:gridCol w="980863"/>
              </a:tblGrid>
              <a:tr h="2391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Movie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f-measure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 Tweets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Neg Tweets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Jungle Book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Huntsman: Winters War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Barbershop: Next Cut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Ratchet &amp; Clank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Keanu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Mother's 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High-Rise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Family Fang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Pele: Birth of a Legend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244080" y="3528650"/>
            <a:ext cx="4020093" cy="2927878"/>
            <a:chOff x="7244080" y="3528650"/>
            <a:chExt cx="4020093" cy="2927878"/>
          </a:xfrm>
        </p:grpSpPr>
        <p:sp>
          <p:nvSpPr>
            <p:cNvPr id="8" name="Line Callout 1 7"/>
            <p:cNvSpPr/>
            <p:nvPr/>
          </p:nvSpPr>
          <p:spPr>
            <a:xfrm>
              <a:off x="7244080" y="3528650"/>
              <a:ext cx="4020093" cy="2927878"/>
            </a:xfrm>
            <a:prstGeom prst="borderCallout1">
              <a:avLst>
                <a:gd name="adj1" fmla="val 61030"/>
                <a:gd name="adj2" fmla="val -455"/>
                <a:gd name="adj3" fmla="val 70979"/>
                <a:gd name="adj4" fmla="val -1652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Feature Set:</a:t>
              </a: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Accuracy when trained on </a:t>
              </a:r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r>
                <a:rPr lang="en-US" sz="1600" dirty="0" smtClean="0">
                  <a:solidFill>
                    <a:schemeClr val="tx1"/>
                  </a:solidFill>
                </a:rPr>
                <a:t>00 samples     </a:t>
              </a:r>
            </a:p>
            <a:p>
              <a:endParaRPr lang="en-US" dirty="0" smtClean="0">
                <a:solidFill>
                  <a:schemeClr val="tx1"/>
                </a:solidFill>
              </a:endParaRPr>
            </a:p>
            <a:p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276" y="3791807"/>
              <a:ext cx="3695700" cy="2219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67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09800"/>
            <a:ext cx="91440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Thank  You.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00063"/>
            <a:ext cx="9144000" cy="46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-1" y="0"/>
            <a:ext cx="12083143" cy="1084262"/>
          </a:xfrm>
        </p:spPr>
        <p:txBody>
          <a:bodyPr/>
          <a:lstStyle/>
          <a:p>
            <a:pPr algn="l"/>
            <a:r>
              <a:rPr lang="en-US" dirty="0" smtClean="0"/>
              <a:t>Demo </a:t>
            </a:r>
            <a:r>
              <a:rPr lang="en-US" dirty="0"/>
              <a:t>Link 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ec2-52-36-39-53.us-west-2.compute.amazonaws.com:8080/prediction.html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526</Words>
  <Application>Microsoft Office PowerPoint</Application>
  <PresentationFormat>Widescreen</PresentationFormat>
  <Paragraphs>194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Liberation Sans</vt:lpstr>
      <vt:lpstr>Office Theme</vt:lpstr>
      <vt:lpstr>Predict Success of Movies Based on Social Media</vt:lpstr>
      <vt:lpstr>Architecture:</vt:lpstr>
      <vt:lpstr>Architecture:</vt:lpstr>
      <vt:lpstr>Architecture:</vt:lpstr>
      <vt:lpstr>Architecture:</vt:lpstr>
      <vt:lpstr>Prediction:</vt:lpstr>
      <vt:lpstr>Evaluation:</vt:lpstr>
      <vt:lpstr>Evaluation:</vt:lpstr>
      <vt:lpstr>Thank 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Managed Flash</dc:title>
  <dc:creator>raghavendra nayak</dc:creator>
  <cp:lastModifiedBy>raghavendra nayak</cp:lastModifiedBy>
  <cp:revision>84</cp:revision>
  <dcterms:created xsi:type="dcterms:W3CDTF">2016-03-17T03:28:12Z</dcterms:created>
  <dcterms:modified xsi:type="dcterms:W3CDTF">2016-05-09T03:13:57Z</dcterms:modified>
</cp:coreProperties>
</file>