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  <p:embeddedFont>
      <p:font typeface="Garamond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Maven Pro"/>
      <p:regular r:id="rId54"/>
      <p:bold r:id="rId55"/>
    </p:embeddedFont>
    <p:embeddedFont>
      <p:font typeface="Tahom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CB516F-4C65-4E1C-A280-54098992375A}">
  <a:tblStyle styleId="{C0CB516F-4C65-4E1C-A280-5409899237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Nunito-regular.fntdata"/><Relationship Id="rId41" Type="http://schemas.openxmlformats.org/officeDocument/2006/relationships/slide" Target="slides/slide34.xml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Garamond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Garamond-italic.fntdata"/><Relationship Id="rId47" Type="http://schemas.openxmlformats.org/officeDocument/2006/relationships/font" Target="fonts/Garamond-bold.fntdata"/><Relationship Id="rId49" Type="http://schemas.openxmlformats.org/officeDocument/2006/relationships/font" Target="fonts/Garamon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4.xml"/><Relationship Id="rId55" Type="http://schemas.openxmlformats.org/officeDocument/2006/relationships/font" Target="fonts/MavenPro-bold.fntdata"/><Relationship Id="rId10" Type="http://schemas.openxmlformats.org/officeDocument/2006/relationships/slide" Target="slides/slide3.xml"/><Relationship Id="rId54" Type="http://schemas.openxmlformats.org/officeDocument/2006/relationships/font" Target="fonts/MavenPro-regular.fntdata"/><Relationship Id="rId13" Type="http://schemas.openxmlformats.org/officeDocument/2006/relationships/slide" Target="slides/slide6.xml"/><Relationship Id="rId57" Type="http://schemas.openxmlformats.org/officeDocument/2006/relationships/font" Target="fonts/Tahoma-bold.fntdata"/><Relationship Id="rId12" Type="http://schemas.openxmlformats.org/officeDocument/2006/relationships/slide" Target="slides/slide5.xml"/><Relationship Id="rId56" Type="http://schemas.openxmlformats.org/officeDocument/2006/relationships/font" Target="fonts/Tahoma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f04218a7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bf04218a75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f04218a75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bf04218a75_1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bf04218a75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bf04218a75_1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f04218a75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bf04218a75_1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f042188c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bf042188c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f04218a75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2bf04218a75_1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bf04218a75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2bf04218a75_1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bf04218a75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2bf04218a75_1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bf04218a75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bf04218a75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bf042188c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bf042188c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bf04218a75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2bf04218a75_1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f04218a7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bf04218a75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bf04218a75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2bf04218a75_1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bf04218a75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bf04218a75_1_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bf04218a75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2bf04218a75_1_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bf48425a1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bf48425a1a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bf04218a7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bf04218a75_1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bf48425a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bf48425a1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bf48425a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bf48425a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bf042188c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2bf042188ca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bf48425a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2bf48425a1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bf48425a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2bf48425a1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f04218a75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bf04218a7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bf32ed70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2bf32ed70f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f48425a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2bf48425a1a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48425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2bf48425a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bf04218a75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2bf04218a75_1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bf04218a75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2bf04218a75_1_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f905304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bf905304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f04218a7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bf04218a75_1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f04218a75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2bf04218a75_1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f04218a75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bf04218a75_1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bf04218a75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bf04218a75_1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bf04218a75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bf04218a75_1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422910" y="1089183"/>
            <a:ext cx="82983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1" type="body"/>
          </p:nvPr>
        </p:nvSpPr>
        <p:spPr>
          <a:xfrm>
            <a:off x="121920" y="1951910"/>
            <a:ext cx="89001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/>
          <p:nvPr/>
        </p:nvSpPr>
        <p:spPr>
          <a:xfrm>
            <a:off x="0" y="0"/>
            <a:ext cx="9144000" cy="1721644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0" name="Google Shape;330;p27"/>
          <p:cNvSpPr txBox="1"/>
          <p:nvPr>
            <p:ph type="title"/>
          </p:nvPr>
        </p:nvSpPr>
        <p:spPr>
          <a:xfrm>
            <a:off x="422910" y="1089183"/>
            <a:ext cx="82983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7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ieeexplore.ieee.org/abstract/document/832219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ata.mendeley.com/datasets/c3c7329tjj/1" TargetMode="External"/><Relationship Id="rId4" Type="http://schemas.openxmlformats.org/officeDocument/2006/relationships/hyperlink" Target="https://ieeexplore.ieee.org/abstract/document/8322199" TargetMode="External"/><Relationship Id="rId5" Type="http://schemas.openxmlformats.org/officeDocument/2006/relationships/hyperlink" Target="https://www.researchgate.net/publication/360554845_Theft_Detection_Dataset_for_Benchmarking_and_Machine_Learning_based_Classification_in_a_Smart_Grid_Environment" TargetMode="External"/><Relationship Id="rId6" Type="http://schemas.openxmlformats.org/officeDocument/2006/relationships/hyperlink" Target="https://ieeexplore.ieee.org/stamp/stamp.jsp?tp=&amp;arnumber=8610248" TargetMode="External"/><Relationship Id="rId7" Type="http://schemas.openxmlformats.org/officeDocument/2006/relationships/hyperlink" Target="https://www.mdpi.com/2071-1050/12/19/8023" TargetMode="External"/><Relationship Id="rId8" Type="http://schemas.openxmlformats.org/officeDocument/2006/relationships/hyperlink" Target="https://ieeexplore.ieee.org/stamp/stamp.jsp?tp=&amp;arnumber=883214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www.researchgate.net/publication/360554845_Theft_Detection_Dataset_for_Benchmarking_and_Machine_Learning_based_Classification_in_a_Smart_Grid_Environment" TargetMode="External"/><Relationship Id="rId5" Type="http://schemas.openxmlformats.org/officeDocument/2006/relationships/hyperlink" Target="https://data.mendeley.com/datasets/c3c7329tjj/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/>
          <p:nvPr/>
        </p:nvSpPr>
        <p:spPr>
          <a:xfrm>
            <a:off x="0" y="0"/>
            <a:ext cx="9144000" cy="882967"/>
          </a:xfrm>
          <a:custGeom>
            <a:rect b="b" l="l" r="r" t="t"/>
            <a:pathLst>
              <a:path extrusionOk="0" h="3429000" w="6096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341" name="Google Shape;341;p28"/>
          <p:cNvGrpSpPr/>
          <p:nvPr/>
        </p:nvGrpSpPr>
        <p:grpSpPr>
          <a:xfrm>
            <a:off x="2734229" y="882975"/>
            <a:ext cx="6410554" cy="4260875"/>
            <a:chOff x="6096000" y="0"/>
            <a:chExt cx="6096000" cy="6858000"/>
          </a:xfrm>
        </p:grpSpPr>
        <p:sp>
          <p:nvSpPr>
            <p:cNvPr id="342" name="Google Shape;342;p28"/>
            <p:cNvSpPr/>
            <p:nvPr/>
          </p:nvSpPr>
          <p:spPr>
            <a:xfrm>
              <a:off x="6096000" y="0"/>
              <a:ext cx="6096000" cy="6858000"/>
            </a:xfrm>
            <a:custGeom>
              <a:rect b="b" l="l" r="r" t="t"/>
              <a:pathLst>
                <a:path extrusionOk="0" h="6858000" w="6096000">
                  <a:moveTo>
                    <a:pt x="6096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6000" y="6858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EBE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096000" y="0"/>
              <a:ext cx="6096000" cy="6858000"/>
            </a:xfrm>
            <a:custGeom>
              <a:rect b="b" l="l" r="r" t="t"/>
              <a:pathLst>
                <a:path extrusionOk="0" h="6858000" w="6096000">
                  <a:moveTo>
                    <a:pt x="6096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6000" y="6858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44" name="Google Shape;344;p2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70875" y="164600"/>
            <a:ext cx="89154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9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NATIONAL INSTITUTE OF TECHNOLOGY WARANGAL</a:t>
            </a:r>
            <a:endParaRPr sz="2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46" name="Google Shape;3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" y="1694450"/>
            <a:ext cx="2282875" cy="26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8"/>
          <p:cNvSpPr txBox="1"/>
          <p:nvPr/>
        </p:nvSpPr>
        <p:spPr>
          <a:xfrm>
            <a:off x="5583375" y="3737400"/>
            <a:ext cx="34029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9988"/>
                </a:solidFill>
              </a:rPr>
              <a:t>Presented by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1A1A"/>
                </a:solidFill>
              </a:rPr>
              <a:t>Raghav Rath (202249)</a:t>
            </a:r>
            <a:endParaRPr b="1" sz="1600">
              <a:solidFill>
                <a:srgbClr val="1A1A1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1A1A"/>
                </a:solidFill>
              </a:rPr>
              <a:t>Kruthi pranada (202218)</a:t>
            </a:r>
            <a:endParaRPr b="1" sz="1600">
              <a:solidFill>
                <a:srgbClr val="1A1A1A"/>
              </a:solidFill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2827125" y="3804900"/>
            <a:ext cx="29817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9988"/>
                </a:solidFill>
              </a:rPr>
              <a:t>Supervised by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A1A1A"/>
                </a:solidFill>
              </a:rPr>
              <a:t>Prof. M. Sailaja Kumari</a:t>
            </a:r>
            <a:endParaRPr b="1" sz="1600">
              <a:solidFill>
                <a:srgbClr val="1A1A1A"/>
              </a:solidFill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2827125" y="1858725"/>
            <a:ext cx="60903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ENERGY THEFT DETECTION USING MACHINE LEARNING ALGORITHMS</a:t>
            </a:r>
            <a:endParaRPr sz="24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0" name="Google Shape;350;p28"/>
          <p:cNvSpPr txBox="1"/>
          <p:nvPr/>
        </p:nvSpPr>
        <p:spPr>
          <a:xfrm>
            <a:off x="3019800" y="1095700"/>
            <a:ext cx="5417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9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PROJECT WORK - B</a:t>
            </a:r>
            <a:endParaRPr b="1" sz="2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9" name="Google Shape;429;p37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(RANDOM FOREST)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5" y="1124700"/>
            <a:ext cx="4648226" cy="38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050" y="1316575"/>
            <a:ext cx="4160501" cy="34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9" name="Google Shape;439;p38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(RANDOM FOREST)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442" name="Google Shape;4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50" y="1127925"/>
            <a:ext cx="4700838" cy="380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863" y="1949884"/>
            <a:ext cx="3972312" cy="216550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8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entire dataset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0" name="Google Shape;450;p39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(RANDOM FOREST)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50" y="1316575"/>
            <a:ext cx="4160501" cy="34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454" name="Google Shape;4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25" y="1196525"/>
            <a:ext cx="4531198" cy="35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ALGORITHM USED FOR XGBOOST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60" name="Google Shape;4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25" y="1017726"/>
            <a:ext cx="8147948" cy="382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6" name="Google Shape;466;p41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(XGBoost)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5" y="1132925"/>
            <a:ext cx="5063475" cy="39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325" y="2061796"/>
            <a:ext cx="3704850" cy="20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test data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77" name="Google Shape;477;p42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(XGBoost)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75" y="1242250"/>
            <a:ext cx="4354851" cy="36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50" y="1127950"/>
            <a:ext cx="4522650" cy="37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7" name="Google Shape;487;p43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(XGBoost)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325" y="2061796"/>
            <a:ext cx="3704850" cy="20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91" name="Google Shape;491;p43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entire dataset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92" name="Google Shape;49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00" y="1185075"/>
            <a:ext cx="4723976" cy="35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98" name="Google Shape;498;p44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(XGBoost)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75" y="1242250"/>
            <a:ext cx="4354851" cy="36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502" name="Google Shape;50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25" y="1173650"/>
            <a:ext cx="4354850" cy="35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/>
          <p:nvPr>
            <p:ph type="title"/>
          </p:nvPr>
        </p:nvSpPr>
        <p:spPr>
          <a:xfrm>
            <a:off x="449200" y="2601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 ALGORITHM USED FOR KNN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8" name="Google Shape;5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4375"/>
            <a:ext cx="8839199" cy="345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14" name="Google Shape;514;p46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(kNN)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15" name="Google Shape;515;p46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0" y="1093900"/>
            <a:ext cx="4796997" cy="393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025" y="1951534"/>
            <a:ext cx="3894725" cy="22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19" name="Google Shape;519;p46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test data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/>
        </p:nvSpPr>
        <p:spPr>
          <a:xfrm>
            <a:off x="0" y="0"/>
            <a:ext cx="2286000" cy="2501400"/>
          </a:xfrm>
          <a:prstGeom prst="rect">
            <a:avLst/>
          </a:pr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29"/>
          <p:cNvGrpSpPr/>
          <p:nvPr/>
        </p:nvGrpSpPr>
        <p:grpSpPr>
          <a:xfrm>
            <a:off x="0" y="2571750"/>
            <a:ext cx="2286000" cy="2571750"/>
            <a:chOff x="0" y="3429000"/>
            <a:chExt cx="3048000" cy="3429000"/>
          </a:xfrm>
        </p:grpSpPr>
        <p:sp>
          <p:nvSpPr>
            <p:cNvPr id="357" name="Google Shape;357;p29"/>
            <p:cNvSpPr/>
            <p:nvPr/>
          </p:nvSpPr>
          <p:spPr>
            <a:xfrm>
              <a:off x="0" y="3429000"/>
              <a:ext cx="3048000" cy="3429000"/>
            </a:xfrm>
            <a:custGeom>
              <a:rect b="b" l="l" r="r" t="t"/>
              <a:pathLst>
                <a:path extrusionOk="0" h="3429000" w="3048000">
                  <a:moveTo>
                    <a:pt x="3048000" y="0"/>
                  </a:moveTo>
                  <a:lnTo>
                    <a:pt x="0" y="0"/>
                  </a:lnTo>
                  <a:lnTo>
                    <a:pt x="0" y="3428996"/>
                  </a:lnTo>
                  <a:lnTo>
                    <a:pt x="3048000" y="3428996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EBE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0" y="3429000"/>
              <a:ext cx="3048000" cy="3429000"/>
            </a:xfrm>
            <a:custGeom>
              <a:rect b="b" l="l" r="r" t="t"/>
              <a:pathLst>
                <a:path extrusionOk="0" h="3429000" w="3048000">
                  <a:moveTo>
                    <a:pt x="3048000" y="0"/>
                  </a:moveTo>
                  <a:lnTo>
                    <a:pt x="0" y="0"/>
                  </a:lnTo>
                  <a:lnTo>
                    <a:pt x="0" y="3428996"/>
                  </a:lnTo>
                  <a:lnTo>
                    <a:pt x="3048000" y="3428996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FFFFFF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59" name="Google Shape;359;p29"/>
          <p:cNvSpPr txBox="1"/>
          <p:nvPr/>
        </p:nvSpPr>
        <p:spPr>
          <a:xfrm>
            <a:off x="2585475" y="516650"/>
            <a:ext cx="6263700" cy="4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66700" marR="101600" rtl="0" algn="just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The objective of electricity theft detection is to detect unusual activities in the electricity usage of a smart meter.</a:t>
            </a:r>
            <a:endParaRPr sz="1800">
              <a:solidFill>
                <a:schemeClr val="dk1"/>
              </a:solidFill>
            </a:endParaRPr>
          </a:p>
          <a:p>
            <a:pPr indent="-279400" lvl="0" marL="2667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Theft can be detected by checking for abnormalities in the user’s electricity consumption patterns.</a:t>
            </a:r>
            <a:endParaRPr sz="1800">
              <a:solidFill>
                <a:schemeClr val="dk1"/>
              </a:solidFill>
            </a:endParaRPr>
          </a:p>
          <a:p>
            <a:pPr indent="-279400" lvl="0" marL="2667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The worst-hit are the developing economies.</a:t>
            </a:r>
            <a:endParaRPr sz="1800">
              <a:solidFill>
                <a:schemeClr val="dk1"/>
              </a:solidFill>
            </a:endParaRPr>
          </a:p>
          <a:p>
            <a:pPr indent="-279400" lvl="0" marL="2667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Power theft and its illegal consumption results in immense economic loss for many countries such as India Rs 3,000 crores annually.</a:t>
            </a:r>
            <a:endParaRPr sz="1800">
              <a:solidFill>
                <a:schemeClr val="dk1"/>
              </a:solidFill>
            </a:endParaRPr>
          </a:p>
          <a:p>
            <a:pPr indent="-279400" lvl="0" marL="2667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Power utilities are losing about 21 Billion Dollars globally, as power theft every year.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0" name="Google Shape;360;p2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5" name="Google Shape;525;p47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(kNN)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6" name="Google Shape;526;p47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28" name="Google Shape;528;p47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entire dataset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29" name="Google Shape;5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5" y="1149188"/>
            <a:ext cx="4885474" cy="382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775" y="1904625"/>
            <a:ext cx="3834400" cy="23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6" name="Google Shape;536;p48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CONCLUSIONS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37" name="Google Shape;537;p48"/>
          <p:cNvSpPr txBox="1"/>
          <p:nvPr/>
        </p:nvSpPr>
        <p:spPr>
          <a:xfrm>
            <a:off x="585200" y="1387600"/>
            <a:ext cx="77268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Random Forest is the best ML model with the highest accuracy of 85%.</a:t>
            </a:r>
            <a:endParaRPr sz="1500">
              <a:solidFill>
                <a:schemeClr val="dk1"/>
              </a:solidFill>
            </a:endParaRPr>
          </a:p>
          <a:p>
            <a:pPr indent="-323850" lvl="1" marL="18288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predictions except for identifying ‘Theft 6’ are almost correct with very high precision and recall values.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XGBoost gives an accuracy of 84%.</a:t>
            </a:r>
            <a:endParaRPr sz="1500">
              <a:solidFill>
                <a:schemeClr val="dk1"/>
              </a:solidFill>
            </a:endParaRPr>
          </a:p>
          <a:p>
            <a:pPr indent="-323850" lvl="1" marL="18288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However, XGBoost makes an error in identifying many ‘Theft3’ instances as ‘Theft 1’ apart from ‘Theft 6’.</a:t>
            </a:r>
            <a:endParaRPr sz="1500">
              <a:solidFill>
                <a:schemeClr val="dk1"/>
              </a:solidFill>
            </a:endParaRPr>
          </a:p>
          <a:p>
            <a:pPr indent="-323850" lvl="1" marL="18288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There’s a considerable error in detecting in ‘Theft1’ also by XGBoost.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kNN gives an accuracy of 83%.</a:t>
            </a:r>
            <a:endParaRPr sz="1500">
              <a:solidFill>
                <a:schemeClr val="dk1"/>
              </a:solidFill>
            </a:endParaRPr>
          </a:p>
          <a:p>
            <a:pPr indent="-323850" lvl="1" marL="18288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It also works similar to XGBoost.</a:t>
            </a:r>
            <a:endParaRPr sz="1500">
              <a:solidFill>
                <a:schemeClr val="dk1"/>
              </a:solidFill>
            </a:endParaRPr>
          </a:p>
          <a:p>
            <a:pPr indent="-323850" lvl="1" marL="18288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Despite identifying ‘Theft 3’ better than XGBoost, it still identifies many instances as ‘Theft 1’ and vice versa.</a:t>
            </a:r>
            <a:endParaRPr sz="1500">
              <a:solidFill>
                <a:schemeClr val="dk1"/>
              </a:solidFill>
            </a:endParaRPr>
          </a:p>
          <a:p>
            <a:pPr indent="0" lvl="0" marL="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Therefore, Random Forest is the ML model with the best performance.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38" name="Google Shape;538;p4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4" name="Google Shape;544;p49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CONCLUSIONS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5" name="Google Shape;545;p49"/>
          <p:cNvSpPr txBox="1"/>
          <p:nvPr/>
        </p:nvSpPr>
        <p:spPr>
          <a:xfrm>
            <a:off x="585200" y="1387600"/>
            <a:ext cx="77268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For prediction on the entire dataset -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The accuracy of -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Random Forest has increased significantly from 85% to 93%.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kNN has increased slightly from 83% to 86%.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XGBoost is still the same.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Random Forest predicts ‘Theft 6’ significantly better (AUC of ROC has increased).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The precision of ‘Theft 1’ and ‘Theft 3’ prediction has increased significantly for kNN.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Random Forest shows better performance w.r.t all labels in prediction.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There is absolutely no change in the prediction performance of the XGBoost model.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46" name="Google Shape;546;p4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0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2" name="Google Shape;552;p50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WORK DONE LAST SEMESTER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53" name="Google Shape;553;p50"/>
          <p:cNvSpPr txBox="1"/>
          <p:nvPr/>
        </p:nvSpPr>
        <p:spPr>
          <a:xfrm>
            <a:off x="585200" y="1566525"/>
            <a:ext cx="7726800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127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Selection of problem statement.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Literature Review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Collection of data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Data Analysis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Machine Learning Modelling - Random Forest, XGBoost &amp; k-NN.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54" name="Google Shape;554;p5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1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0" name="Google Shape;560;p51"/>
          <p:cNvSpPr txBox="1"/>
          <p:nvPr>
            <p:ph type="title"/>
          </p:nvPr>
        </p:nvSpPr>
        <p:spPr>
          <a:xfrm>
            <a:off x="2960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WORK DONE THIS SEMESTER TILL MID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1" name="Google Shape;561;p51"/>
          <p:cNvSpPr txBox="1"/>
          <p:nvPr/>
        </p:nvSpPr>
        <p:spPr>
          <a:xfrm>
            <a:off x="343150" y="1707450"/>
            <a:ext cx="85518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➢"/>
            </a:pPr>
            <a:r>
              <a:rPr lang="en" sz="1500">
                <a:solidFill>
                  <a:schemeClr val="dk2"/>
                </a:solidFill>
              </a:rPr>
              <a:t>CNN METHOD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➢"/>
            </a:pPr>
            <a:r>
              <a:rPr lang="en" sz="1500">
                <a:solidFill>
                  <a:schemeClr val="dk2"/>
                </a:solidFill>
              </a:rPr>
              <a:t>RNN METHOD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➢"/>
            </a:pPr>
            <a:r>
              <a:rPr lang="en" sz="1500">
                <a:solidFill>
                  <a:schemeClr val="dk2"/>
                </a:solidFill>
              </a:rPr>
              <a:t>COMPARISON BETWEEN THE MODELS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➢"/>
            </a:pPr>
            <a:r>
              <a:rPr lang="en" sz="1500">
                <a:solidFill>
                  <a:schemeClr val="dk2"/>
                </a:solidFill>
              </a:rPr>
              <a:t>SUITABLE AND EFFICIENT METHOD FOR EVERY THEFT.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562" name="Google Shape;562;p5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2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8" name="Google Shape;568;p52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CNN ARCHITECTURE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9" name="Google Shape;569;p52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571" name="Google Shape;5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00" y="1143775"/>
            <a:ext cx="8457999" cy="354366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2"/>
          <p:cNvSpPr txBox="1"/>
          <p:nvPr/>
        </p:nvSpPr>
        <p:spPr>
          <a:xfrm>
            <a:off x="343000" y="4507250"/>
            <a:ext cx="7459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https://www.analyticsvidhya.com/blog/2020/10/what-is-the-convolutional-neural-network-architecture/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8" name="Google Shape;578;p53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CNN CODE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79" name="Google Shape;579;p53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581" name="Google Shape;5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75" y="1146863"/>
            <a:ext cx="8493249" cy="355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4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7" name="Google Shape;587;p54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(CNN)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8" name="Google Shape;588;p54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90" name="Google Shape;590;p54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test data set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91" name="Google Shape;5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0" y="1320775"/>
            <a:ext cx="4403376" cy="36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876" y="1928722"/>
            <a:ext cx="4139725" cy="257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8" name="Google Shape;598;p55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R</a:t>
            </a: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NN ARCHITECTURE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9" name="Google Shape;599;p55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601" name="Google Shape;6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25" y="1155412"/>
            <a:ext cx="8551800" cy="350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6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07" name="Google Shape;607;p56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RNN CODE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08" name="Google Shape;608;p56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610" name="Google Shape;6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0" y="1164500"/>
            <a:ext cx="8551800" cy="35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25" y="62150"/>
            <a:ext cx="7753149" cy="409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0"/>
          <p:cNvSpPr txBox="1"/>
          <p:nvPr/>
        </p:nvSpPr>
        <p:spPr>
          <a:xfrm>
            <a:off x="772075" y="4256525"/>
            <a:ext cx="7459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Y. Wang, Q. Chen, T. Hong, and C. Kang, “Review of Smart Meter Data Analytics: Applications, Methodologies, and Challenges,” in IEEE Transactions on Smart Grid, vol. 10, no. 3, pp. 3125-3148, May 2019, doi: 10.1109/TSG.2018.2818167.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https://ieeexplore.ieee.org/abstract/document/8322199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3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7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6" name="Google Shape;616;p57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(RNN)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7" name="Google Shape;617;p57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619" name="Google Shape;619;p57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test data set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20" name="Google Shape;6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5" y="1241525"/>
            <a:ext cx="4312475" cy="35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400" y="1928722"/>
            <a:ext cx="4097201" cy="248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8"/>
          <p:cNvSpPr/>
          <p:nvPr/>
        </p:nvSpPr>
        <p:spPr>
          <a:xfrm>
            <a:off x="0" y="0"/>
            <a:ext cx="9144000" cy="906732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7" name="Google Shape;627;p58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COMPARISON BETWEEN MODELS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28" name="Google Shape;628;p58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630" name="Google Shape;630;p58"/>
          <p:cNvGraphicFramePr/>
          <p:nvPr/>
        </p:nvGraphicFramePr>
        <p:xfrm>
          <a:off x="430625" y="107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{C0CB516F-4C65-4E1C-A280-54098992375A}</a:tableStyleId>
              </a:tblPr>
              <a:tblGrid>
                <a:gridCol w="870300"/>
                <a:gridCol w="1119325"/>
                <a:gridCol w="1192325"/>
                <a:gridCol w="1192325"/>
                <a:gridCol w="1192325"/>
                <a:gridCol w="1192325"/>
                <a:gridCol w="1523825"/>
              </a:tblGrid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TEST DATA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RANDOM FOREST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   XGBOOST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         KNN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        RNN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         CNN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NORMAL</a:t>
                      </a:r>
                      <a:endParaRPr b="1"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0.93</a:t>
                      </a:r>
                      <a:endParaRPr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0.93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0.91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0.89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THEFT 1</a:t>
                      </a:r>
                      <a:endParaRPr b="1"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0.69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0.54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0.58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0.48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0.48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THEFT 2</a:t>
                      </a:r>
                      <a:endParaRPr b="1"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1.00</a:t>
                      </a:r>
                      <a:endParaRPr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1.00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1.00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1.00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PRECISION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THEFT 3</a:t>
                      </a:r>
                      <a:endParaRPr b="1"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0.70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0.52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0.51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THEFT 4</a:t>
                      </a:r>
                      <a:endParaRPr b="1"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0.86</a:t>
                      </a:r>
                      <a:endParaRPr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0.69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0.69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THEFT 5</a:t>
                      </a:r>
                      <a:endParaRPr b="1"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0.92</a:t>
                      </a:r>
                      <a:endParaRPr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0.88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0.85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0.84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THEFT 6</a:t>
                      </a:r>
                      <a:endParaRPr b="1"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0.05</a:t>
                      </a:r>
                      <a:endParaRPr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0.21</a:t>
                      </a:r>
                      <a:endParaRPr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0.16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/>
                        <a:t>ACCURACY</a:t>
                      </a:r>
                      <a:endParaRPr b="1" sz="9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THEFT</a:t>
                      </a:r>
                      <a:endParaRPr b="1" sz="11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0.85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0.84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0.83</a:t>
                      </a:r>
                      <a:endParaRPr sz="10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</a:t>
                      </a:r>
                      <a:endParaRPr sz="11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</a:t>
                      </a:r>
                      <a:endParaRPr sz="10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36" name="Google Shape;636;p59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CONCLUSIONS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37" name="Google Shape;637;p59"/>
          <p:cNvSpPr txBox="1"/>
          <p:nvPr/>
        </p:nvSpPr>
        <p:spPr>
          <a:xfrm>
            <a:off x="708600" y="1540275"/>
            <a:ext cx="77268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127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The accuracy of Convolutional Neural Network (CNN) and Recurrent Neural Network (RNN) are 81% and 82% </a:t>
            </a:r>
            <a:r>
              <a:rPr lang="en" sz="1500">
                <a:solidFill>
                  <a:schemeClr val="dk1"/>
                </a:solidFill>
              </a:rPr>
              <a:t>respectively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For the Deep Learning (DL) models, the precision of the ‘Theft4’ labels (72% and 74% for R</a:t>
            </a:r>
            <a:r>
              <a:rPr lang="en" sz="1500">
                <a:solidFill>
                  <a:schemeClr val="dk1"/>
                </a:solidFill>
              </a:rPr>
              <a:t>NN and CNN respectively</a:t>
            </a:r>
            <a:r>
              <a:rPr lang="en" sz="1500">
                <a:solidFill>
                  <a:schemeClr val="dk1"/>
                </a:solidFill>
              </a:rPr>
              <a:t>) have increased significantly when compared to XGBoost (69%) and k-NN (69%).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‘Theft6’ detection precision </a:t>
            </a:r>
            <a:r>
              <a:rPr lang="en" sz="1500">
                <a:solidFill>
                  <a:schemeClr val="dk1"/>
                </a:solidFill>
              </a:rPr>
              <a:t>(8% and 10% for RNN and CNN respectively)</a:t>
            </a:r>
            <a:r>
              <a:rPr lang="en" sz="1500">
                <a:solidFill>
                  <a:schemeClr val="dk1"/>
                </a:solidFill>
              </a:rPr>
              <a:t> has improved when compared to Random Forest (5%).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38" name="Google Shape;638;p5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0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4" name="Google Shape;644;p60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OBJECTIVES for END REVIEW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645" name="Google Shape;6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675" y="1434238"/>
            <a:ext cx="3326150" cy="31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0"/>
          <p:cNvSpPr txBox="1"/>
          <p:nvPr/>
        </p:nvSpPr>
        <p:spPr>
          <a:xfrm>
            <a:off x="566025" y="1726125"/>
            <a:ext cx="39168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127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TRYING TO OPT NEW DEEP LEARNING  METHODS LIKE ‘LSTM’.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IMPROVING THE PERFORMANCE OF THE MODELS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7" name="Google Shape;647;p6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1"/>
          <p:cNvSpPr/>
          <p:nvPr/>
        </p:nvSpPr>
        <p:spPr>
          <a:xfrm>
            <a:off x="0" y="0"/>
            <a:ext cx="9144000" cy="941165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3" name="Google Shape;653;p61"/>
          <p:cNvSpPr txBox="1"/>
          <p:nvPr>
            <p:ph type="title"/>
          </p:nvPr>
        </p:nvSpPr>
        <p:spPr>
          <a:xfrm>
            <a:off x="411472" y="18842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REFERENCES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365700" y="1016775"/>
            <a:ext cx="8412600" cy="3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Dataset: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https://data.mendeley.com/datasets/c3c7329tjj/1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Y. Wang, Q. Chen, T. Hong, and C. Kang, “Review of Smart Meter Data Analytics: Applications, Methodologies, and Challenges,” in IEEE Transactions on Smart Grid, vol. 10, no. 3, pp. 3125-3148, May 2019, doi: 10.1109/TSG.2018.2818167.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https://ieeexplore.ieee.org/abstract/document/8322199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S. Zidi, A. Mihoub, S. M. Qaisar, M. Krichen, and Q. Abu Al-Haija, “Theft detection dataset for benchmarking and machine learning based classification in a smart grid environment,” in Journal of King Saud University – Computer and Information Sciences, Received 21 February 2022, Revised 12 April 2022, Accepted 11 May 2022, Available online 17 May 2022.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https://www.researchgate.net/publication/360554845_Theft_Detection_Dataset_for_Benchmarking_and_Machine_Learning_based_Classification_in_a_Smart_Grid_Environment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R. Punmiya and S. Choe, "Energy Theft Detection Using Gradient Boosting Theft Detector With Feature Engineering-Based Preprocessing," in IEEE Transactions on Smart Grid, vol. 10, no. 2, pp. 2326-2329, March 2019, doi: 10.1109/TSG.2019.2892595.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https://ieeexplore.ieee.org/stamp/stamp.jsp?tp=&amp;arnumber=8610248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Z. A. Khan, M. Adil, N. Javaid, M. N. Saqib, M. Shafiq, and J. G. Choi, “Electricity Theft Detection Using Supervised Learning Techniques on Smart Meter Data,” in Sustainability, vol. 12, no. 19, pp. 8023, September 28, 2020, doi: 10.3390/su12198023.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https://www.mdpi.com/2071-1050/12/19/8023</a:t>
            </a:r>
            <a:endParaRPr b="1" sz="1100">
              <a:solidFill>
                <a:schemeClr val="dk2"/>
              </a:solidFill>
              <a:highlight>
                <a:srgbClr val="FEFFAC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J. Y. Kim, Y. M. Hwang, Y. G. Sun, I. Sim, D. I. Kim, and X. Wang, “Detection for Non-Technical Loss by Smart Energy Theft With Intermediate Monitor Meter in Smart Grid,” in IEEE Access, vol. 7, pp. 129043-129053, September 11, 2019, doi: 10.1109/ACCESS.2019.2940443.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ighlight>
                  <a:srgbClr val="FFFFFF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https://ieeexplore.ieee.org/stamp/stamp.jsp?tp=&amp;arnumber=8832141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55" name="Google Shape;655;p6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/>
          <p:nvPr/>
        </p:nvSpPr>
        <p:spPr>
          <a:xfrm>
            <a:off x="0" y="0"/>
            <a:ext cx="9144000" cy="1721644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3" name="Google Shape;373;p31"/>
          <p:cNvSpPr txBox="1"/>
          <p:nvPr>
            <p:ph type="title"/>
          </p:nvPr>
        </p:nvSpPr>
        <p:spPr>
          <a:xfrm>
            <a:off x="422893" y="879575"/>
            <a:ext cx="4311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CONTENTS</a:t>
            </a:r>
            <a:endParaRPr sz="4100"/>
          </a:p>
        </p:txBody>
      </p:sp>
      <p:sp>
        <p:nvSpPr>
          <p:cNvPr id="374" name="Google Shape;374;p31"/>
          <p:cNvSpPr txBox="1"/>
          <p:nvPr/>
        </p:nvSpPr>
        <p:spPr>
          <a:xfrm>
            <a:off x="470925" y="1867650"/>
            <a:ext cx="8138100" cy="30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INTRODUCTION</a:t>
            </a:r>
            <a:endParaRPr sz="1500">
              <a:solidFill>
                <a:schemeClr val="dk1"/>
              </a:solidFill>
            </a:endParaRPr>
          </a:p>
          <a:p>
            <a:pPr indent="-349250" lvl="0" marL="3556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WORK DONE TILL MID</a:t>
            </a:r>
            <a:endParaRPr sz="1500">
              <a:solidFill>
                <a:schemeClr val="dk1"/>
              </a:solidFill>
            </a:endParaRPr>
          </a:p>
          <a:p>
            <a:pPr indent="-349250" lvl="0" marL="3556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WORK DONE AFTER MID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Data Collection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Data Analysis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Modelling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Results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Conclusions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Objectives for Next Semester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75" name="Google Shape;375;p3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1" name="Google Shape;381;p32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DATA SUMMARY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240025" y="1802750"/>
            <a:ext cx="29283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Data Statistics:</a:t>
            </a:r>
            <a:endParaRPr sz="1500"/>
          </a:p>
          <a:p>
            <a:pPr indent="-32385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of consumer types: 17</a:t>
            </a:r>
            <a:endParaRPr sz="1500"/>
          </a:p>
          <a:p>
            <a:pPr indent="-32385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of records: 5,60,655</a:t>
            </a:r>
            <a:endParaRPr sz="1500"/>
          </a:p>
          <a:p>
            <a:pPr indent="-32385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of features: 13</a:t>
            </a:r>
            <a:endParaRPr sz="1500"/>
          </a:p>
          <a:p>
            <a:pPr indent="457200" lvl="0" marL="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Columns Derived:</a:t>
            </a:r>
            <a:endParaRPr sz="1500"/>
          </a:p>
          <a:p>
            <a:pPr indent="-32385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Total Energy</a:t>
            </a:r>
            <a:endParaRPr sz="1500"/>
          </a:p>
          <a:p>
            <a:pPr indent="-32385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 Theft (Label)</a:t>
            </a:r>
            <a:endParaRPr sz="1500"/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400" y="1394450"/>
            <a:ext cx="5671300" cy="295456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240025" y="4279400"/>
            <a:ext cx="8111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S. Zidi, A. Mihoub, S. M. Qaisar, M. Krichen, and Q. Abu Al-Haija, “Theft detection dataset for benchmarking and machine learning based classification in a smart grid environment,” in Journal of King Saud University – Computer and Information Sciences, Received 21 February 2022, Revised 12 April 2022, Accepted 11 May 2022, Available online 17 May 2022.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https://www.researchgate.net/publication/360554845_Theft_Detection_Dataset_for_Benchmarking_and_Machine_Learning_based_Classification_in_a_Smart_Grid_Environment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DATASET:</a:t>
            </a:r>
            <a:endParaRPr sz="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https://data.mendeley.com/datasets/c3c7329tjj/1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1" name="Google Shape;391;p33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DATA SUMMARY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92" name="Google Shape;392;p33"/>
          <p:cNvSpPr txBox="1"/>
          <p:nvPr/>
        </p:nvSpPr>
        <p:spPr>
          <a:xfrm>
            <a:off x="147500" y="1627650"/>
            <a:ext cx="37182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/>
              <a:t>Theft types</a:t>
            </a:r>
            <a:r>
              <a:rPr lang="en" sz="1600"/>
              <a:t>:</a:t>
            </a:r>
            <a:endParaRPr sz="1600"/>
          </a:p>
          <a:p>
            <a:pPr indent="-317500" lvl="0" marL="4572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"/>
              <a:t>Theft 1: </a:t>
            </a:r>
            <a:r>
              <a:rPr lang="en"/>
              <a:t>C</a:t>
            </a:r>
            <a:r>
              <a:rPr lang="en">
                <a:solidFill>
                  <a:schemeClr val="dk1"/>
                </a:solidFill>
              </a:rPr>
              <a:t>onsiderable reduction of electricity consumption during the day.</a:t>
            </a:r>
            <a:endParaRPr/>
          </a:p>
          <a:p>
            <a:pPr indent="-3175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">
                <a:solidFill>
                  <a:schemeClr val="dk1"/>
                </a:solidFill>
              </a:rPr>
              <a:t>Theft 2: Electricity consumption drops to zero at random and during an arbitrary period.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">
                <a:solidFill>
                  <a:schemeClr val="dk1"/>
                </a:solidFill>
              </a:rPr>
              <a:t>Theft 3: Consumption value (each hour) is multiplied by a random number.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">
                <a:solidFill>
                  <a:schemeClr val="dk1"/>
                </a:solidFill>
              </a:rPr>
              <a:t>Theft 4: A random fraction of the mean consumption.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Theft 5: The mean consumption.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l">
              <a:lnSpc>
                <a:spcPct val="1103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">
                <a:solidFill>
                  <a:schemeClr val="dk1"/>
                </a:solidFill>
              </a:rPr>
              <a:t>Theft 6: Reverses the order of readings.</a:t>
            </a:r>
            <a:endParaRPr/>
          </a:p>
        </p:txBody>
      </p:sp>
      <p:pic>
        <p:nvPicPr>
          <p:cNvPr id="393" name="Google Shape;393;p33"/>
          <p:cNvPicPr preferRelativeResize="0"/>
          <p:nvPr/>
        </p:nvPicPr>
        <p:blipFill rotWithShape="1">
          <a:blip r:embed="rId3">
            <a:alphaModFix/>
          </a:blip>
          <a:srcRect b="7842" l="0" r="7842" t="0"/>
          <a:stretch/>
        </p:blipFill>
        <p:spPr>
          <a:xfrm>
            <a:off x="3934200" y="1399025"/>
            <a:ext cx="5040501" cy="328128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/>
          <p:nvPr/>
        </p:nvSpPr>
        <p:spPr>
          <a:xfrm>
            <a:off x="0" y="0"/>
            <a:ext cx="9144000" cy="1251061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00" name="Google Shape;400;p34"/>
          <p:cNvSpPr txBox="1"/>
          <p:nvPr>
            <p:ph type="title"/>
          </p:nvPr>
        </p:nvSpPr>
        <p:spPr>
          <a:xfrm>
            <a:off x="422897" y="343375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DATA ANALYSIS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1" name="Google Shape;401;p34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75" y="1392025"/>
            <a:ext cx="3619475" cy="35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0" y="1433350"/>
            <a:ext cx="3564700" cy="350501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35"/>
          <p:cNvGrpSpPr/>
          <p:nvPr/>
        </p:nvGrpSpPr>
        <p:grpSpPr>
          <a:xfrm>
            <a:off x="0" y="0"/>
            <a:ext cx="9144000" cy="4636294"/>
            <a:chOff x="0" y="0"/>
            <a:chExt cx="12192000" cy="6181725"/>
          </a:xfrm>
        </p:grpSpPr>
        <p:sp>
          <p:nvSpPr>
            <p:cNvPr id="410" name="Google Shape;410;p35"/>
            <p:cNvSpPr/>
            <p:nvPr/>
          </p:nvSpPr>
          <p:spPr>
            <a:xfrm>
              <a:off x="0" y="0"/>
              <a:ext cx="12192000" cy="2295525"/>
            </a:xfrm>
            <a:custGeom>
              <a:rect b="b" l="l" r="r" t="t"/>
              <a:pathLst>
                <a:path extrusionOk="0" h="2295525" w="12192000">
                  <a:moveTo>
                    <a:pt x="12192000" y="0"/>
                  </a:moveTo>
                  <a:lnTo>
                    <a:pt x="0" y="0"/>
                  </a:lnTo>
                  <a:lnTo>
                    <a:pt x="0" y="2295525"/>
                  </a:lnTo>
                  <a:lnTo>
                    <a:pt x="12192000" y="22955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658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411" name="Google Shape;411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0550" y="419100"/>
              <a:ext cx="11058525" cy="5762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Google Shape;412;p3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/>
          <p:nvPr/>
        </p:nvSpPr>
        <p:spPr>
          <a:xfrm>
            <a:off x="0" y="0"/>
            <a:ext cx="9144000" cy="1021509"/>
          </a:xfrm>
          <a:custGeom>
            <a:rect b="b" l="l" r="r" t="t"/>
            <a:pathLst>
              <a:path extrusionOk="0" h="2295525" w="12192000">
                <a:moveTo>
                  <a:pt x="12192000" y="0"/>
                </a:moveTo>
                <a:lnTo>
                  <a:pt x="0" y="0"/>
                </a:lnTo>
                <a:lnTo>
                  <a:pt x="0" y="2295525"/>
                </a:lnTo>
                <a:lnTo>
                  <a:pt x="12192000" y="22955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5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8" name="Google Shape;418;p36"/>
          <p:cNvSpPr txBox="1"/>
          <p:nvPr>
            <p:ph type="title"/>
          </p:nvPr>
        </p:nvSpPr>
        <p:spPr>
          <a:xfrm>
            <a:off x="296097" y="228600"/>
            <a:ext cx="8551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aramond"/>
                <a:ea typeface="Garamond"/>
                <a:cs typeface="Garamond"/>
                <a:sym typeface="Garamond"/>
              </a:rPr>
              <a:t>MODEL RESULTS (RANDOM FOREST)</a:t>
            </a:r>
            <a:endParaRPr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147500" y="1627650"/>
            <a:ext cx="3718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914400" marR="12700" rtl="0" algn="l">
              <a:lnSpc>
                <a:spcPct val="1103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5" y="1104275"/>
            <a:ext cx="4840067" cy="39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242" y="1963371"/>
            <a:ext cx="3897359" cy="2257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5357975" y="1368022"/>
            <a:ext cx="3622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 on the test data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