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Garamond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Tahoma-bold.fntdata"/><Relationship Id="rId21" Type="http://schemas.openxmlformats.org/officeDocument/2006/relationships/slide" Target="slides/slide16.xml"/><Relationship Id="rId43" Type="http://schemas.openxmlformats.org/officeDocument/2006/relationships/font" Target="fonts/Tahom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aramon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aramond-italic.fntdata"/><Relationship Id="rId14" Type="http://schemas.openxmlformats.org/officeDocument/2006/relationships/slide" Target="slides/slide9.xml"/><Relationship Id="rId36" Type="http://schemas.openxmlformats.org/officeDocument/2006/relationships/font" Target="fonts/Garamond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Garamon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311c6a6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a4311c6a66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4311c6a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a4311c6a6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4311c6a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a4311c6a6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4311c6a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a4311c6a6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36992152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36992152e_1_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4fd1a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54fd1a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5370c70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5370c700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5370c70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5370c700a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54fd1a0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54fd1a0b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54fd1a0b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54fd1a0b2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5370c70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a5370c700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311c6a6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a4311c6a66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5370c700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a5370c700a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54fd1a0b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a54fd1a0b2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4fd1a0b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a54fd1a0b2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5370c700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a5370c700a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54fd1a0b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54fd1a0b2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5370c700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a5370c700a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54fd1a0b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a54fd1a0b2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5370c700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a5370c700a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5370c70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a5370c700a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4311c6a6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a4311c6a66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311c6a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311c6a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311c6a6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4311c6a6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6992152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636992152e_1_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370c70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a5370c700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370c70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a5370c700a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370c70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5370c700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370c70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a5370c700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22910" y="1089183"/>
            <a:ext cx="8298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1920" y="1951910"/>
            <a:ext cx="89001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1721644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22910" y="1089183"/>
            <a:ext cx="8298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ata.mendeley.com/datasets/c3c7329tjj/1" TargetMode="External"/><Relationship Id="rId4" Type="http://schemas.openxmlformats.org/officeDocument/2006/relationships/hyperlink" Target="https://ieeexplore.ieee.org/abstract/document/8322199" TargetMode="External"/><Relationship Id="rId5" Type="http://schemas.openxmlformats.org/officeDocument/2006/relationships/hyperlink" Target="https://www.researchgate.net/publication/360554845_Theft_Detection_Dataset_for_Benchmarking_and_Machine_Learning_based_Classification_in_a_Smart_Grid_Environment" TargetMode="External"/><Relationship Id="rId6" Type="http://schemas.openxmlformats.org/officeDocument/2006/relationships/hyperlink" Target="https://ieeexplore.ieee.org/stamp/stamp.jsp?tp=&amp;arnumber=8610248" TargetMode="External"/><Relationship Id="rId7" Type="http://schemas.openxmlformats.org/officeDocument/2006/relationships/hyperlink" Target="https://www.mdpi.com/2071-1050/12/19/8023" TargetMode="External"/><Relationship Id="rId8" Type="http://schemas.openxmlformats.org/officeDocument/2006/relationships/hyperlink" Target="https://ieeexplore.ieee.org/stamp/stamp.jsp?tp=&amp;arnumber=883214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hyperlink" Target="https://ieeexplore.ieee.org/abstract/document/832219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ieeexplore.ieee.org/abstract/document/832219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s://www.researchgate.net/publication/360554845_Theft_Detection_Dataset_for_Benchmarking_and_Machine_Learning_based_Classification_in_a_Smart_Grid_Environment" TargetMode="External"/><Relationship Id="rId5" Type="http://schemas.openxmlformats.org/officeDocument/2006/relationships/hyperlink" Target="https://data.mendeley.com/datasets/c3c7329tjj/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882967"/>
          </a:xfrm>
          <a:custGeom>
            <a:rect b="b" l="l" r="r" t="t"/>
            <a:pathLst>
              <a:path extrusionOk="0" h="3429000" w="6096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73" name="Google Shape;73;p16"/>
          <p:cNvGrpSpPr/>
          <p:nvPr/>
        </p:nvGrpSpPr>
        <p:grpSpPr>
          <a:xfrm>
            <a:off x="2734229" y="882975"/>
            <a:ext cx="6410554" cy="4260875"/>
            <a:chOff x="6096000" y="0"/>
            <a:chExt cx="6096000" cy="6858000"/>
          </a:xfrm>
        </p:grpSpPr>
        <p:sp>
          <p:nvSpPr>
            <p:cNvPr id="74" name="Google Shape;74;p16"/>
            <p:cNvSpPr/>
            <p:nvPr/>
          </p:nvSpPr>
          <p:spPr>
            <a:xfrm>
              <a:off x="6096000" y="0"/>
              <a:ext cx="6096000" cy="6858000"/>
            </a:xfrm>
            <a:custGeom>
              <a:rect b="b" l="l" r="r" t="t"/>
              <a:pathLst>
                <a:path extrusionOk="0" h="6858000" w="6096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BE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096000" y="0"/>
              <a:ext cx="6096000" cy="6858000"/>
            </a:xfrm>
            <a:custGeom>
              <a:rect b="b" l="l" r="r" t="t"/>
              <a:pathLst>
                <a:path extrusionOk="0" h="6858000" w="6096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0875" y="164600"/>
            <a:ext cx="89154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9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NATIONAL INSTITUTE OF TECHNOLOGY WARANGAL</a:t>
            </a:r>
            <a:endParaRPr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94450"/>
            <a:ext cx="2282875" cy="26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583375" y="3737400"/>
            <a:ext cx="3402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9988"/>
                </a:solidFill>
              </a:rPr>
              <a:t>Presented by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</a:rPr>
              <a:t>Raghav Rath (202249)</a:t>
            </a:r>
            <a:endParaRPr b="1" sz="16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</a:rPr>
              <a:t>Kruthi pranada (202218)</a:t>
            </a:r>
            <a:endParaRPr b="1" sz="1600">
              <a:solidFill>
                <a:srgbClr val="1A1A1A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827125" y="3804900"/>
            <a:ext cx="29817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9988"/>
                </a:solidFill>
              </a:rPr>
              <a:t>Supervised by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</a:rPr>
              <a:t>Prof. M. Sailaja Kumari</a:t>
            </a:r>
            <a:endParaRPr b="1" sz="1600">
              <a:solidFill>
                <a:srgbClr val="1A1A1A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827125" y="1858725"/>
            <a:ext cx="60903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ENERGY THEFT DETECTION USING MACHINE LEARNING ALGORITHMS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019800" y="1095700"/>
            <a:ext cx="5417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9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PROJECT WORK - A</a:t>
            </a:r>
            <a:endParaRPr b="1" sz="2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ANALYSIS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3450"/>
            <a:ext cx="4412351" cy="326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999" y="1403461"/>
            <a:ext cx="4358600" cy="3265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ANALYSIS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301" y="1403461"/>
            <a:ext cx="4337299" cy="325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3461"/>
            <a:ext cx="4349501" cy="3259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ANALYSIS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950" y="1438495"/>
            <a:ext cx="3024750" cy="32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700" y="1438500"/>
            <a:ext cx="2574312" cy="32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75" y="1438500"/>
            <a:ext cx="3077476" cy="32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8"/>
          <p:cNvGrpSpPr/>
          <p:nvPr/>
        </p:nvGrpSpPr>
        <p:grpSpPr>
          <a:xfrm>
            <a:off x="0" y="0"/>
            <a:ext cx="9144000" cy="4636294"/>
            <a:chOff x="0" y="0"/>
            <a:chExt cx="12192000" cy="6181725"/>
          </a:xfrm>
        </p:grpSpPr>
        <p:sp>
          <p:nvSpPr>
            <p:cNvPr id="185" name="Google Shape;185;p28"/>
            <p:cNvSpPr/>
            <p:nvPr/>
          </p:nvSpPr>
          <p:spPr>
            <a:xfrm>
              <a:off x="0" y="0"/>
              <a:ext cx="12192000" cy="2295525"/>
            </a:xfrm>
            <a:custGeom>
              <a:rect b="b" l="l" r="r" t="t"/>
              <a:pathLst>
                <a:path extrusionOk="0" h="2295525" w="12192000">
                  <a:moveTo>
                    <a:pt x="12192000" y="0"/>
                  </a:moveTo>
                  <a:lnTo>
                    <a:pt x="0" y="0"/>
                  </a:lnTo>
                  <a:lnTo>
                    <a:pt x="0" y="2295525"/>
                  </a:lnTo>
                  <a:lnTo>
                    <a:pt x="12192000" y="22955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58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86" name="Google Shape;18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550" y="419100"/>
              <a:ext cx="11058525" cy="5762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875" y="1476900"/>
            <a:ext cx="2506025" cy="35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225" y="1476900"/>
            <a:ext cx="2834249" cy="3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576250" y="249700"/>
            <a:ext cx="2176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RANDOM FOREST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CLASSIFIER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3757450" y="301800"/>
            <a:ext cx="23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XGBOOST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CLASSIFIER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6500875" y="360450"/>
            <a:ext cx="22197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KNN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CLASSIFIER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Random Forest Algorithm"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75" y="1629975"/>
            <a:ext cx="3316549" cy="30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5" y="1104275"/>
            <a:ext cx="4840067" cy="39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242" y="1963371"/>
            <a:ext cx="3897359" cy="2257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5" y="1124700"/>
            <a:ext cx="4648226" cy="38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50" y="1316575"/>
            <a:ext cx="4160501" cy="3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50" y="1127925"/>
            <a:ext cx="4700838" cy="38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863" y="1949884"/>
            <a:ext cx="3972312" cy="216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entire dataset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50" y="1316575"/>
            <a:ext cx="4160501" cy="3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25" y="1196525"/>
            <a:ext cx="4531198" cy="35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5" y="1132925"/>
            <a:ext cx="5063475" cy="3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325" y="2061796"/>
            <a:ext cx="3704850" cy="2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2286000" cy="2501400"/>
          </a:xfrm>
          <a:prstGeom prst="rect">
            <a:avLst/>
          </a:pr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0" y="2571750"/>
            <a:ext cx="2286000" cy="2571750"/>
            <a:chOff x="0" y="3429000"/>
            <a:chExt cx="3048000" cy="3429000"/>
          </a:xfrm>
        </p:grpSpPr>
        <p:sp>
          <p:nvSpPr>
            <p:cNvPr id="89" name="Google Shape;89;p17"/>
            <p:cNvSpPr/>
            <p:nvPr/>
          </p:nvSpPr>
          <p:spPr>
            <a:xfrm>
              <a:off x="0" y="3429000"/>
              <a:ext cx="3048000" cy="3429000"/>
            </a:xfrm>
            <a:custGeom>
              <a:rect b="b" l="l" r="r" t="t"/>
              <a:pathLst>
                <a:path extrusionOk="0" h="3429000" w="3048000">
                  <a:moveTo>
                    <a:pt x="3048000" y="0"/>
                  </a:moveTo>
                  <a:lnTo>
                    <a:pt x="0" y="0"/>
                  </a:lnTo>
                  <a:lnTo>
                    <a:pt x="0" y="3428996"/>
                  </a:lnTo>
                  <a:lnTo>
                    <a:pt x="3048000" y="342899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EBE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0" y="3429000"/>
              <a:ext cx="3048000" cy="3429000"/>
            </a:xfrm>
            <a:custGeom>
              <a:rect b="b" l="l" r="r" t="t"/>
              <a:pathLst>
                <a:path extrusionOk="0" h="3429000" w="3048000">
                  <a:moveTo>
                    <a:pt x="3048000" y="0"/>
                  </a:moveTo>
                  <a:lnTo>
                    <a:pt x="0" y="0"/>
                  </a:lnTo>
                  <a:lnTo>
                    <a:pt x="0" y="3428996"/>
                  </a:lnTo>
                  <a:lnTo>
                    <a:pt x="3048000" y="342899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91" name="Google Shape;91;p17"/>
          <p:cNvSpPr txBox="1"/>
          <p:nvPr/>
        </p:nvSpPr>
        <p:spPr>
          <a:xfrm>
            <a:off x="2585475" y="516650"/>
            <a:ext cx="62637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66700" marR="101600" rtl="0" algn="just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 objective of electricity theft detection is to detect unusual activities in the electricity usage of a smart meter.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Theft can be detected by checking for abnormalities in the user’s electricity consumption patterns.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 worst-hit are the developing economies.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Power theft and its illegal consumption results in immense economic loss for many countries such as India Rs 3,000 crores annually.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Power utilities are losing about 21 Billion Dollars globally, as power theft every year.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7" name="Google Shape;257;p35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1242250"/>
            <a:ext cx="4354851" cy="36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50" y="1127950"/>
            <a:ext cx="4522650" cy="37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36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25" y="2061796"/>
            <a:ext cx="3704850" cy="2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entire dataset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00" y="1185075"/>
            <a:ext cx="4723976" cy="35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8" name="Google Shape;278;p37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1242250"/>
            <a:ext cx="4354851" cy="36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25" y="1173650"/>
            <a:ext cx="4354850" cy="35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(kNN)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" y="1093900"/>
            <a:ext cx="4796997" cy="393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025" y="1951534"/>
            <a:ext cx="3894725" cy="22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(kNN)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entire dataset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" y="1149188"/>
            <a:ext cx="4885474" cy="38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775" y="1904625"/>
            <a:ext cx="3834400" cy="2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0" name="Google Shape;310;p40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585200" y="1387600"/>
            <a:ext cx="7726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Random Forest is the best ML model with the highest accuracy of 85%.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predictions except for identifying ‘Theft6’ are almost correct with very high precision and recall values.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XGBoost gives an accuracy of 84%.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However, XGBoost makes an error in identifying many ‘Theft3’ instances as ‘Theft1’ apart from ‘Theft6’.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There’s a considerable error in detecting in ‘Theft1’ also by XGBoost.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kNN gives an accuracy of 83%.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It also works similar to XGBoost.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Despite identifying ‘Theft3’ better than XGBoost, it still identifies many instances as ‘Theft1’ and vice versa.</a:t>
            </a:r>
            <a:endParaRPr sz="1500">
              <a:solidFill>
                <a:schemeClr val="dk1"/>
              </a:solidFill>
            </a:endParaRPr>
          </a:p>
          <a:p>
            <a:pPr indent="0" lvl="0" marL="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Therefore, Random Forest is the ML model with the best performance.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41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585200" y="1387600"/>
            <a:ext cx="7726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prediction on the entire dataset -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accuracy of -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Random Forest has increased significantly from 85% to 93%.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kNN has increased slightly from 83% to 86%.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XGBoost is still the same.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Random Forest predicts ‘Theft6’ significantly better (AUC of ROC has increased).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precision of ‘Theft1’ and ‘Theft3’ prediction has increased significantly for kNN.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Random Forest shows better performance w.r.t all labels in prediction.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There is absolutely no change in the prediction performance of the XGBoost model.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20" name="Google Shape;320;p4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6" name="Google Shape;326;p42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OBJECTIVES for NEXT SEMESTER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00" y="1676050"/>
            <a:ext cx="4427149" cy="3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0" y="1676050"/>
            <a:ext cx="4351025" cy="3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 txBox="1"/>
          <p:nvPr/>
        </p:nvSpPr>
        <p:spPr>
          <a:xfrm>
            <a:off x="296100" y="1341900"/>
            <a:ext cx="8551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Results after a</a:t>
            </a:r>
            <a:r>
              <a:rPr lang="en" sz="1500"/>
              <a:t>ll theft labels were labelled as normal except for ‘Theft6’.</a:t>
            </a:r>
            <a:endParaRPr sz="1500"/>
          </a:p>
        </p:txBody>
      </p:sp>
      <p:sp>
        <p:nvSpPr>
          <p:cNvPr id="330" name="Google Shape;330;p4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6" name="Google Shape;336;p43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OBJECTIVES for NEXT SEMESTER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75" y="1434238"/>
            <a:ext cx="3326150" cy="3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 txBox="1"/>
          <p:nvPr/>
        </p:nvSpPr>
        <p:spPr>
          <a:xfrm>
            <a:off x="422900" y="1890525"/>
            <a:ext cx="4059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‘Theft6’ is still not getting detected properly by any of the classifiers.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Test different techniques to resolve the ‘Theft6’ detection failure.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4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/>
          <p:nvPr/>
        </p:nvSpPr>
        <p:spPr>
          <a:xfrm>
            <a:off x="0" y="0"/>
            <a:ext cx="9144000" cy="941165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5" name="Google Shape;345;p44"/>
          <p:cNvSpPr txBox="1"/>
          <p:nvPr>
            <p:ph type="title"/>
          </p:nvPr>
        </p:nvSpPr>
        <p:spPr>
          <a:xfrm>
            <a:off x="411472" y="18842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365700" y="1016775"/>
            <a:ext cx="84126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Dataset: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https://data.mendeley.com/datasets/c3c7329tjj/1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Y. Wang, Q. Chen, T. Hong, and C. Kang, “Review of Smart Meter Data Analytics: Applications, Methodologies, and Challenges,” in IEEE Transactions on Smart Grid, vol. 10, no. 3, pp. 3125-3148, May 2019, doi: 10.1109/TSG.2018.2818167.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https://ieeexplore.ieee.org/abstract/document/8322199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S. Zidi, A. Mihoub, S. M. Qaisar, M. Krichen, and Q. Abu Al-Haija, “Theft detection dataset for benchmarking and machine learning based classification in a smart grid environment,” in Journal of King Saud University – Computer and Information Sciences, Received 21 February 2022, Revised 12 April 2022, Accepted 11 May 2022, Available online 17 May 2022.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https://www.researchgate.net/publication/360554845_Theft_Detection_Dataset_for_Benchmarking_and_Machine_Learning_based_Classification_in_a_Smart_Grid_Environment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R. Punmiya and S. Choe, "Energy Theft Detection Using Gradient Boosting Theft Detector With Feature Engineering-Based Preprocessing," in IEEE Transactions on Smart Grid, vol. 10, no. 2, pp. 2326-2329, March 2019, doi: 10.1109/TSG.2019.2892595.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https://ieeexplore.ieee.org/stamp/stamp.jsp?tp=&amp;arnumber=8610248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Z. A. Khan, M. Adil, N. Javaid, M. N. Saqib, M. Shafiq, and J. G. Choi, “Electricity Theft Detection Using Supervised Learning Techniques on Smart Meter Data,” in Sustainability, vol. 12, no. 19, pp. 8023, September 28, 2020, doi: 10.3390/su12198023.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https://www.mdpi.com/2071-1050/12/19/8023</a:t>
            </a:r>
            <a:endParaRPr b="1" sz="1100">
              <a:solidFill>
                <a:schemeClr val="dk2"/>
              </a:solidFill>
              <a:highlight>
                <a:srgbClr val="FEFFAC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J. Y. Kim, Y. M. Hwang, Y. G. Sun, I. Sim, D. I. Kim, and X. Wang, “Detection for Non-Technical Loss by Smart Energy Theft With Intermediate Monitor Meter in Smart Grid,” in IEEE Access, vol. 7, pp. 129043-129053, September 11, 2019, doi: 10.1109/ACCESS.2019.2940443.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https://ieeexplore.ieee.org/stamp/stamp.jsp?tp=&amp;arnumber=8832141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62150"/>
            <a:ext cx="7753149" cy="40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772075" y="4256525"/>
            <a:ext cx="7459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Y. Wang, Q. Chen, T. Hong, and C. Kang, “Review of Smart Meter Data Analytics: Applications, Methodologies, and Challenges,” in IEEE Transactions on Smart Grid, vol. 10, no. 3, pp. 3125-3148, May 2019, doi: 10.1109/TSG.2018.2818167.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https://ieeexplore.ieee.org/abstract/document/8322199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72075" y="4256525"/>
            <a:ext cx="7459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Y. Wang, Q. Chen, T. Hong, and C. Kang, “Review of Smart Meter Data Analytics: Applications, Methodologies, and Challenges,” in IEEE Transactions on Smart Grid, vol. 10, no. 3, pp. 3125-3148, May 2019, doi: 10.1109/TSG.2018.2818167.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https://ieeexplore.ieee.org/abstract/document/8322199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1721644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422893" y="879575"/>
            <a:ext cx="4311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CONTENTS</a:t>
            </a:r>
            <a:endParaRPr sz="4100"/>
          </a:p>
        </p:txBody>
      </p:sp>
      <p:sp>
        <p:nvSpPr>
          <p:cNvPr id="113" name="Google Shape;113;p20"/>
          <p:cNvSpPr txBox="1"/>
          <p:nvPr/>
        </p:nvSpPr>
        <p:spPr>
          <a:xfrm>
            <a:off x="470925" y="1867650"/>
            <a:ext cx="8138100" cy="30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INTRODUCTION</a:t>
            </a:r>
            <a:endParaRPr sz="1500">
              <a:solidFill>
                <a:schemeClr val="dk1"/>
              </a:solidFill>
            </a:endParaRPr>
          </a:p>
          <a:p>
            <a:pPr indent="-349250" lvl="0" marL="3556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WORK DONE TILL MID</a:t>
            </a:r>
            <a:endParaRPr sz="1500">
              <a:solidFill>
                <a:schemeClr val="dk1"/>
              </a:solidFill>
            </a:endParaRPr>
          </a:p>
          <a:p>
            <a:pPr indent="-349250" lvl="0" marL="3556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WORK DONE AFTER MID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Data Collection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Data Analysis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Modelling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Results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Conclusions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Objectives for Next Semester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WORK DONE TILL MID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43150" y="1410450"/>
            <a:ext cx="85518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Problem Statement Selection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Literature Review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Data collection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SUMMARY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40025" y="1802750"/>
            <a:ext cx="29283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Data Statistics: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consumer types: 17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records: 5,60,655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features: 13</a:t>
            </a:r>
            <a:endParaRPr sz="1500"/>
          </a:p>
          <a:p>
            <a:pPr indent="457200" lvl="0" marL="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Columns Derived: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Energy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Theft (Label)</a:t>
            </a:r>
            <a:endParaRPr sz="15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400" y="1394450"/>
            <a:ext cx="5671300" cy="29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40025" y="4279400"/>
            <a:ext cx="8111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S. Zidi, A. Mihoub, S. M. Qaisar, M. Krichen, and Q. Abu Al-Haija, “Theft detection dataset for benchmarking and machine learning based classification in a smart grid environment,” in Journal of King Saud University – Computer and Information Sciences, Received 21 February 2022, Revised 12 April 2022, Accepted 11 May 2022, Available online 17 May 2022.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https://www.researchgate.net/publication/360554845_Theft_Detection_Dataset_for_Benchmarking_and_Machine_Learning_based_Classification_in_a_Smart_Grid_Environment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DATASET: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https://data.mendeley.com/datasets/c3c7329tjj/1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SUMMARY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47500" y="1627650"/>
            <a:ext cx="37182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Theft types</a:t>
            </a:r>
            <a:r>
              <a:rPr lang="en" sz="1600"/>
              <a:t>:</a:t>
            </a:r>
            <a:endParaRPr sz="1600"/>
          </a:p>
          <a:p>
            <a:pPr indent="-31750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/>
              <a:t>Theft 1: </a:t>
            </a:r>
            <a:r>
              <a:rPr lang="en"/>
              <a:t>C</a:t>
            </a:r>
            <a:r>
              <a:rPr lang="en">
                <a:solidFill>
                  <a:schemeClr val="dk1"/>
                </a:solidFill>
              </a:rPr>
              <a:t>onsiderable reduction of electricity consumption during the day.</a:t>
            </a:r>
            <a:endParaRPr/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2: Electricity consumption drops to zero at random and during an arbitrary period.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3: Consumption value (each hour) is multiplied by a random number.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4: A random fraction of the mean consumption.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Theft 5: The mean consumption.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6: Reverses the order of readings.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7842" l="0" r="7842" t="0"/>
          <a:stretch/>
        </p:blipFill>
        <p:spPr>
          <a:xfrm>
            <a:off x="3934200" y="1399025"/>
            <a:ext cx="5040501" cy="328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ANALYSIS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75" y="1392025"/>
            <a:ext cx="3619475" cy="35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0" y="1433350"/>
            <a:ext cx="3564700" cy="3505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