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Garamond"/>
      <p:regular r:id="rId32"/>
      <p:bold r:id="rId33"/>
      <p:italic r:id="rId34"/>
      <p:boldItalic r:id="rId35"/>
    </p:embeddedFont>
    <p:embeddedFont>
      <p:font typeface="Lato"/>
      <p:regular r:id="rId36"/>
      <p:bold r:id="rId37"/>
      <p:italic r:id="rId38"/>
      <p:boldItalic r:id="rId39"/>
    </p:embeddedFont>
    <p:embeddedFont>
      <p:font typeface="Tahoma"/>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4F7E989-9935-4A2D-8FFB-9F22FAC1A9D6}">
  <a:tblStyle styleId="{84F7E989-9935-4A2D-8FFB-9F22FAC1A9D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Tahoma-regular.fntdata"/><Relationship Id="rId20" Type="http://schemas.openxmlformats.org/officeDocument/2006/relationships/slide" Target="slides/slide14.xml"/><Relationship Id="rId41" Type="http://schemas.openxmlformats.org/officeDocument/2006/relationships/font" Target="fonts/Tahoma-bold.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Garamond-bold.fntdata"/><Relationship Id="rId10" Type="http://schemas.openxmlformats.org/officeDocument/2006/relationships/slide" Target="slides/slide4.xml"/><Relationship Id="rId32" Type="http://schemas.openxmlformats.org/officeDocument/2006/relationships/font" Target="fonts/Garamond-regular.fntdata"/><Relationship Id="rId13" Type="http://schemas.openxmlformats.org/officeDocument/2006/relationships/slide" Target="slides/slide7.xml"/><Relationship Id="rId35" Type="http://schemas.openxmlformats.org/officeDocument/2006/relationships/font" Target="fonts/Garamond-boldItalic.fntdata"/><Relationship Id="rId12" Type="http://schemas.openxmlformats.org/officeDocument/2006/relationships/slide" Target="slides/slide6.xml"/><Relationship Id="rId34" Type="http://schemas.openxmlformats.org/officeDocument/2006/relationships/font" Target="fonts/Garamond-italic.fntdata"/><Relationship Id="rId15" Type="http://schemas.openxmlformats.org/officeDocument/2006/relationships/slide" Target="slides/slide9.xml"/><Relationship Id="rId37" Type="http://schemas.openxmlformats.org/officeDocument/2006/relationships/font" Target="fonts/Lato-bold.fntdata"/><Relationship Id="rId14" Type="http://schemas.openxmlformats.org/officeDocument/2006/relationships/slide" Target="slides/slide8.xml"/><Relationship Id="rId36" Type="http://schemas.openxmlformats.org/officeDocument/2006/relationships/font" Target="fonts/Lato-regular.fntdata"/><Relationship Id="rId17" Type="http://schemas.openxmlformats.org/officeDocument/2006/relationships/slide" Target="slides/slide11.xml"/><Relationship Id="rId39" Type="http://schemas.openxmlformats.org/officeDocument/2006/relationships/font" Target="fonts/Lato-boldItalic.fntdata"/><Relationship Id="rId16" Type="http://schemas.openxmlformats.org/officeDocument/2006/relationships/slide" Target="slides/slide10.xml"/><Relationship Id="rId38" Type="http://schemas.openxmlformats.org/officeDocument/2006/relationships/font" Target="fonts/La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70d2ba60b1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g270d2ba60b1_2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70d2ba60b1_2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70d2ba60b1_2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70d2ba60b1_2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270d2ba60b1_2_1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70d2ba60b1_2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270d2ba60b1_2_2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70d2ba60b1_2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270d2ba60b1_2_2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70d3e68e9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270d3e68e9a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70d3e68e9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270d3e68e9a_1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70d3e68e9a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270d3e68e9a_1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70d3e68e9a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270d3e68e9a_1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70d3e68e9a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270d3e68e9a_1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70d3e68e9a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270d3e68e9a_1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70d2ba60b1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g270d2ba60b1_2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70d2ba60b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270d2ba60b1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70d3e68e9a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270d3e68e9a_1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70d2ba60b1_2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270d2ba60b1_2_2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70d2ba60b1_2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270d2ba60b1_2_2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70d2ba60b1_2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270d2ba60b1_2_3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70d2ba60b1_2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270d2ba60b1_2_3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70d2ba60b1_2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70d2ba60b1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70d2ba60b1_2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70d2ba60b1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0d2ba60b1_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270d2ba60b1_2_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70d2ba60b1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270d2ba60b1_2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0d2ba60b1_2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70d2ba60b1_2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70d2ba60b1_2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270d2ba60b1_2_1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70d2ba60b1_2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270d2ba60b1_2_1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422910" y="1089183"/>
            <a:ext cx="8298300" cy="431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2700">
                <a:solidFill>
                  <a:schemeClr val="lt1"/>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121920" y="1951910"/>
            <a:ext cx="8900100" cy="12555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400">
                <a:solidFill>
                  <a:schemeClr val="dk1"/>
                </a:solidFill>
                <a:latin typeface="Tahoma"/>
                <a:ea typeface="Tahoma"/>
                <a:cs typeface="Tahoma"/>
                <a:sym typeface="Tahoma"/>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53" name="Google Shape;53;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56" name="Shape 56"/>
        <p:cNvGrpSpPr/>
        <p:nvPr/>
      </p:nvGrpSpPr>
      <p:grpSpPr>
        <a:xfrm>
          <a:off x="0" y="0"/>
          <a:ext cx="0" cy="0"/>
          <a:chOff x="0" y="0"/>
          <a:chExt cx="0" cy="0"/>
        </a:xfrm>
      </p:grpSpPr>
      <p:sp>
        <p:nvSpPr>
          <p:cNvPr id="57" name="Google Shape;57;p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p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4"/>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solidFill>
                <a:schemeClr val="dk2"/>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chemeClr val="lt1"/>
        </a:solidFill>
      </p:bgPr>
    </p:bg>
    <p:spTree>
      <p:nvGrpSpPr>
        <p:cNvPr id="60" name="Shape 60"/>
        <p:cNvGrpSpPr/>
        <p:nvPr/>
      </p:nvGrpSpPr>
      <p:grpSpPr>
        <a:xfrm>
          <a:off x="0" y="0"/>
          <a:ext cx="0" cy="0"/>
          <a:chOff x="0" y="0"/>
          <a:chExt cx="0" cy="0"/>
        </a:xfrm>
      </p:grpSpPr>
      <p:sp>
        <p:nvSpPr>
          <p:cNvPr id="61" name="Google Shape;61;p15"/>
          <p:cNvSpPr/>
          <p:nvPr/>
        </p:nvSpPr>
        <p:spPr>
          <a:xfrm>
            <a:off x="0" y="0"/>
            <a:ext cx="9144000" cy="1721644"/>
          </a:xfrm>
          <a:custGeom>
            <a:rect b="b" l="l" r="r" t="t"/>
            <a:pathLst>
              <a:path extrusionOk="0" h="2295525" w="12192000">
                <a:moveTo>
                  <a:pt x="12192000" y="0"/>
                </a:moveTo>
                <a:lnTo>
                  <a:pt x="0" y="0"/>
                </a:lnTo>
                <a:lnTo>
                  <a:pt x="0" y="2295525"/>
                </a:lnTo>
                <a:lnTo>
                  <a:pt x="12192000" y="2295525"/>
                </a:lnTo>
                <a:lnTo>
                  <a:pt x="12192000" y="0"/>
                </a:lnTo>
                <a:close/>
              </a:path>
            </a:pathLst>
          </a:custGeom>
          <a:solidFill>
            <a:srgbClr val="4658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62" name="Google Shape;62;p15"/>
          <p:cNvSpPr txBox="1"/>
          <p:nvPr>
            <p:ph type="title"/>
          </p:nvPr>
        </p:nvSpPr>
        <p:spPr>
          <a:xfrm>
            <a:off x="422910" y="1089183"/>
            <a:ext cx="8298300" cy="431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2700">
                <a:solidFill>
                  <a:schemeClr val="lt1"/>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5"/>
          <p:cNvSpPr txBox="1"/>
          <p:nvPr>
            <p:ph idx="1" type="body"/>
          </p:nvPr>
        </p:nvSpPr>
        <p:spPr>
          <a:xfrm>
            <a:off x="457200" y="1183005"/>
            <a:ext cx="3977700" cy="3394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64" name="Google Shape;64;p15"/>
          <p:cNvSpPr txBox="1"/>
          <p:nvPr>
            <p:ph idx="2" type="body"/>
          </p:nvPr>
        </p:nvSpPr>
        <p:spPr>
          <a:xfrm>
            <a:off x="4709160" y="1183005"/>
            <a:ext cx="3977700" cy="3394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65" name="Google Shape;65;p15"/>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5"/>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15"/>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4.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6.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hyperlink" Target="https://data.mendeley.com/datasets/c3c7329tjj/1" TargetMode="External"/><Relationship Id="rId4" Type="http://schemas.openxmlformats.org/officeDocument/2006/relationships/hyperlink" Target="https://ieeexplore.ieee.org/abstract/document/8322199" TargetMode="External"/><Relationship Id="rId5" Type="http://schemas.openxmlformats.org/officeDocument/2006/relationships/hyperlink" Target="https://www.researchgate.net/publication/360554845_Theft_Detection_Dataset_for_Benchmarking_and_Machine_Learning_based_Classification_in_a_Smart_Grid_Environment" TargetMode="External"/><Relationship Id="rId6" Type="http://schemas.openxmlformats.org/officeDocument/2006/relationships/hyperlink" Target="https://ieeexplore.ieee.org/stamp/stamp.jsp?tp=&amp;arnumber=8610248" TargetMode="External"/><Relationship Id="rId7" Type="http://schemas.openxmlformats.org/officeDocument/2006/relationships/hyperlink" Target="https://www.mdpi.com/2071-1050/12/19/8023" TargetMode="External"/><Relationship Id="rId8" Type="http://schemas.openxmlformats.org/officeDocument/2006/relationships/hyperlink" Target="https://ieeexplore.ieee.org/stamp/stamp.jsp?tp=&amp;arnumber=883214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ieeexplore.ieee.org/abstract/document/832219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hyperlink" Target="https://ieeexplore.ieee.org/abstract/document/8322199"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hyperlink" Target="https://www.researchgate.net/publication/360554845_Theft_Detection_Dataset_for_Benchmarking_and_Machine_Learning_based_Classification_in_a_Smart_Grid_Environment" TargetMode="External"/><Relationship Id="rId5" Type="http://schemas.openxmlformats.org/officeDocument/2006/relationships/hyperlink" Target="https://data.mendeley.com/datasets/c3c7329tjj/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 name="Shape 71"/>
        <p:cNvGrpSpPr/>
        <p:nvPr/>
      </p:nvGrpSpPr>
      <p:grpSpPr>
        <a:xfrm>
          <a:off x="0" y="0"/>
          <a:ext cx="0" cy="0"/>
          <a:chOff x="0" y="0"/>
          <a:chExt cx="0" cy="0"/>
        </a:xfrm>
      </p:grpSpPr>
      <p:sp>
        <p:nvSpPr>
          <p:cNvPr id="72" name="Google Shape;72;p16"/>
          <p:cNvSpPr/>
          <p:nvPr/>
        </p:nvSpPr>
        <p:spPr>
          <a:xfrm>
            <a:off x="0" y="0"/>
            <a:ext cx="9144000" cy="882967"/>
          </a:xfrm>
          <a:custGeom>
            <a:rect b="b" l="l" r="r" t="t"/>
            <a:pathLst>
              <a:path extrusionOk="0" h="3429000" w="6096000">
                <a:moveTo>
                  <a:pt x="6096000" y="0"/>
                </a:moveTo>
                <a:lnTo>
                  <a:pt x="0" y="0"/>
                </a:lnTo>
                <a:lnTo>
                  <a:pt x="0" y="3429000"/>
                </a:lnTo>
                <a:lnTo>
                  <a:pt x="6096000" y="3429000"/>
                </a:lnTo>
                <a:lnTo>
                  <a:pt x="6096000" y="0"/>
                </a:lnTo>
                <a:close/>
              </a:path>
            </a:pathLst>
          </a:custGeom>
          <a:solidFill>
            <a:srgbClr val="4658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grpSp>
        <p:nvGrpSpPr>
          <p:cNvPr id="73" name="Google Shape;73;p16"/>
          <p:cNvGrpSpPr/>
          <p:nvPr/>
        </p:nvGrpSpPr>
        <p:grpSpPr>
          <a:xfrm>
            <a:off x="2734229" y="882975"/>
            <a:ext cx="6410554" cy="4260875"/>
            <a:chOff x="6096000" y="0"/>
            <a:chExt cx="6096000" cy="6858000"/>
          </a:xfrm>
        </p:grpSpPr>
        <p:sp>
          <p:nvSpPr>
            <p:cNvPr id="74" name="Google Shape;74;p16"/>
            <p:cNvSpPr/>
            <p:nvPr/>
          </p:nvSpPr>
          <p:spPr>
            <a:xfrm>
              <a:off x="6096000" y="0"/>
              <a:ext cx="6096000" cy="6858000"/>
            </a:xfrm>
            <a:custGeom>
              <a:rect b="b" l="l" r="r" t="t"/>
              <a:pathLst>
                <a:path extrusionOk="0" h="6858000" w="6096000">
                  <a:moveTo>
                    <a:pt x="6096000" y="0"/>
                  </a:moveTo>
                  <a:lnTo>
                    <a:pt x="0" y="0"/>
                  </a:lnTo>
                  <a:lnTo>
                    <a:pt x="0" y="6858000"/>
                  </a:lnTo>
                  <a:lnTo>
                    <a:pt x="6096000" y="6858000"/>
                  </a:lnTo>
                  <a:lnTo>
                    <a:pt x="6096000" y="0"/>
                  </a:lnTo>
                  <a:close/>
                </a:path>
              </a:pathLst>
            </a:custGeom>
            <a:solidFill>
              <a:srgbClr val="EBEF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75" name="Google Shape;75;p16"/>
            <p:cNvSpPr/>
            <p:nvPr/>
          </p:nvSpPr>
          <p:spPr>
            <a:xfrm>
              <a:off x="6096000" y="0"/>
              <a:ext cx="6096000" cy="6858000"/>
            </a:xfrm>
            <a:custGeom>
              <a:rect b="b" l="l" r="r" t="t"/>
              <a:pathLst>
                <a:path extrusionOk="0" h="6858000" w="6096000">
                  <a:moveTo>
                    <a:pt x="6096000" y="0"/>
                  </a:moveTo>
                  <a:lnTo>
                    <a:pt x="0" y="0"/>
                  </a:lnTo>
                  <a:lnTo>
                    <a:pt x="0" y="6858000"/>
                  </a:lnTo>
                  <a:lnTo>
                    <a:pt x="6096000" y="6858000"/>
                  </a:lnTo>
                  <a:lnTo>
                    <a:pt x="6096000" y="0"/>
                  </a:lnTo>
                  <a:close/>
                </a:path>
              </a:pathLst>
            </a:custGeom>
            <a:solidFill>
              <a:srgbClr val="FFFFFF">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grpSp>
      <p:sp>
        <p:nvSpPr>
          <p:cNvPr id="76" name="Google Shape;76;p16"/>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en-GB"/>
              <a:t>‹#›</a:t>
            </a:fld>
            <a:endParaRPr>
              <a:solidFill>
                <a:schemeClr val="dk2"/>
              </a:solidFill>
            </a:endParaRPr>
          </a:p>
        </p:txBody>
      </p:sp>
      <p:sp>
        <p:nvSpPr>
          <p:cNvPr id="77" name="Google Shape;77;p16"/>
          <p:cNvSpPr txBox="1"/>
          <p:nvPr/>
        </p:nvSpPr>
        <p:spPr>
          <a:xfrm>
            <a:off x="70875" y="164600"/>
            <a:ext cx="8915400" cy="560100"/>
          </a:xfrm>
          <a:prstGeom prst="rect">
            <a:avLst/>
          </a:prstGeom>
          <a:noFill/>
          <a:ln>
            <a:noFill/>
          </a:ln>
        </p:spPr>
        <p:txBody>
          <a:bodyPr anchorCtr="0" anchor="t" bIns="91425" lIns="91425" spcFirstLastPara="1" rIns="91425" wrap="square" tIns="91425">
            <a:noAutofit/>
          </a:bodyPr>
          <a:lstStyle/>
          <a:p>
            <a:pPr indent="0" lvl="0" marL="12700" rtl="0" algn="ctr">
              <a:lnSpc>
                <a:spcPct val="109011"/>
              </a:lnSpc>
              <a:spcBef>
                <a:spcPts val="0"/>
              </a:spcBef>
              <a:spcAft>
                <a:spcPts val="0"/>
              </a:spcAft>
              <a:buClr>
                <a:schemeClr val="dk1"/>
              </a:buClr>
              <a:buFont typeface="Arial"/>
              <a:buNone/>
            </a:pPr>
            <a:r>
              <a:rPr lang="en-GB" sz="2600">
                <a:solidFill>
                  <a:schemeClr val="lt1"/>
                </a:solidFill>
                <a:latin typeface="Garamond"/>
                <a:ea typeface="Garamond"/>
                <a:cs typeface="Garamond"/>
                <a:sym typeface="Garamond"/>
              </a:rPr>
              <a:t>NATIONAL INSTITUTE OF TECHNOLOGY WARANGAL</a:t>
            </a:r>
            <a:endParaRPr sz="2600">
              <a:solidFill>
                <a:schemeClr val="lt1"/>
              </a:solidFill>
              <a:latin typeface="Garamond"/>
              <a:ea typeface="Garamond"/>
              <a:cs typeface="Garamond"/>
              <a:sym typeface="Garamond"/>
            </a:endParaRPr>
          </a:p>
          <a:p>
            <a:pPr indent="0" lvl="0" marL="0" rtl="0" algn="l">
              <a:spcBef>
                <a:spcPts val="0"/>
              </a:spcBef>
              <a:spcAft>
                <a:spcPts val="0"/>
              </a:spcAft>
              <a:buNone/>
            </a:pPr>
            <a:r>
              <a:t/>
            </a:r>
            <a:endParaRPr sz="1800">
              <a:solidFill>
                <a:schemeClr val="dk2"/>
              </a:solidFill>
            </a:endParaRPr>
          </a:p>
        </p:txBody>
      </p:sp>
      <p:pic>
        <p:nvPicPr>
          <p:cNvPr id="78" name="Google Shape;78;p16"/>
          <p:cNvPicPr preferRelativeResize="0"/>
          <p:nvPr/>
        </p:nvPicPr>
        <p:blipFill rotWithShape="1">
          <a:blip r:embed="rId3">
            <a:alphaModFix/>
          </a:blip>
          <a:srcRect b="0" l="0" r="0" t="0"/>
          <a:stretch/>
        </p:blipFill>
        <p:spPr>
          <a:xfrm>
            <a:off x="234000" y="1694450"/>
            <a:ext cx="2282875" cy="2637925"/>
          </a:xfrm>
          <a:prstGeom prst="rect">
            <a:avLst/>
          </a:prstGeom>
          <a:noFill/>
          <a:ln>
            <a:noFill/>
          </a:ln>
        </p:spPr>
      </p:pic>
      <p:sp>
        <p:nvSpPr>
          <p:cNvPr id="79" name="Google Shape;79;p16"/>
          <p:cNvSpPr txBox="1"/>
          <p:nvPr/>
        </p:nvSpPr>
        <p:spPr>
          <a:xfrm>
            <a:off x="5583375" y="3737400"/>
            <a:ext cx="3402900" cy="1172400"/>
          </a:xfrm>
          <a:prstGeom prst="rect">
            <a:avLst/>
          </a:prstGeom>
          <a:noFill/>
          <a:ln>
            <a:noFill/>
          </a:ln>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lang="en-GB" sz="1800">
                <a:solidFill>
                  <a:srgbClr val="1A9988"/>
                </a:solidFill>
              </a:rPr>
              <a:t>Presented by</a:t>
            </a:r>
            <a:endParaRPr sz="1800">
              <a:solidFill>
                <a:srgbClr val="595959"/>
              </a:solidFill>
            </a:endParaRPr>
          </a:p>
          <a:p>
            <a:pPr indent="0" lvl="0" marL="0" rtl="0" algn="ctr">
              <a:lnSpc>
                <a:spcPct val="115000"/>
              </a:lnSpc>
              <a:spcBef>
                <a:spcPts val="0"/>
              </a:spcBef>
              <a:spcAft>
                <a:spcPts val="0"/>
              </a:spcAft>
              <a:buNone/>
            </a:pPr>
            <a:r>
              <a:rPr b="1" lang="en-GB" sz="1600">
                <a:solidFill>
                  <a:srgbClr val="1A1A1A"/>
                </a:solidFill>
              </a:rPr>
              <a:t>Kruthi pranada (202218)</a:t>
            </a:r>
            <a:endParaRPr b="1" sz="1600">
              <a:solidFill>
                <a:srgbClr val="1A1A1A"/>
              </a:solidFill>
            </a:endParaRPr>
          </a:p>
          <a:p>
            <a:pPr indent="0" lvl="0" marL="0" rtl="0" algn="ctr">
              <a:lnSpc>
                <a:spcPct val="115000"/>
              </a:lnSpc>
              <a:spcBef>
                <a:spcPts val="0"/>
              </a:spcBef>
              <a:spcAft>
                <a:spcPts val="0"/>
              </a:spcAft>
              <a:buNone/>
            </a:pPr>
            <a:r>
              <a:rPr b="1" lang="en-GB" sz="1600">
                <a:solidFill>
                  <a:srgbClr val="1A1A1A"/>
                </a:solidFill>
              </a:rPr>
              <a:t>Raghav Rath (202249)</a:t>
            </a:r>
            <a:endParaRPr b="1" sz="1600">
              <a:solidFill>
                <a:srgbClr val="1A1A1A"/>
              </a:solidFill>
            </a:endParaRPr>
          </a:p>
        </p:txBody>
      </p:sp>
      <p:sp>
        <p:nvSpPr>
          <p:cNvPr id="80" name="Google Shape;80;p16"/>
          <p:cNvSpPr txBox="1"/>
          <p:nvPr/>
        </p:nvSpPr>
        <p:spPr>
          <a:xfrm>
            <a:off x="2827125" y="3804900"/>
            <a:ext cx="2981700" cy="1037400"/>
          </a:xfrm>
          <a:prstGeom prst="rect">
            <a:avLst/>
          </a:prstGeom>
          <a:noFill/>
          <a:ln>
            <a:noFill/>
          </a:ln>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lang="en-GB" sz="1800">
                <a:solidFill>
                  <a:srgbClr val="1A9988"/>
                </a:solidFill>
              </a:rPr>
              <a:t>Supervised by</a:t>
            </a:r>
            <a:endParaRPr sz="1800">
              <a:solidFill>
                <a:srgbClr val="595959"/>
              </a:solidFill>
            </a:endParaRPr>
          </a:p>
          <a:p>
            <a:pPr indent="0" lvl="0" marL="0" rtl="0" algn="ctr">
              <a:lnSpc>
                <a:spcPct val="115000"/>
              </a:lnSpc>
              <a:spcBef>
                <a:spcPts val="0"/>
              </a:spcBef>
              <a:spcAft>
                <a:spcPts val="0"/>
              </a:spcAft>
              <a:buNone/>
            </a:pPr>
            <a:r>
              <a:rPr b="1" lang="en-GB" sz="1600">
                <a:solidFill>
                  <a:srgbClr val="1A1A1A"/>
                </a:solidFill>
              </a:rPr>
              <a:t>Prof. M. Sailaja Kumari</a:t>
            </a:r>
            <a:endParaRPr b="1" sz="1600">
              <a:solidFill>
                <a:srgbClr val="1A1A1A"/>
              </a:solidFill>
            </a:endParaRPr>
          </a:p>
        </p:txBody>
      </p:sp>
      <p:sp>
        <p:nvSpPr>
          <p:cNvPr id="81" name="Google Shape;81;p16"/>
          <p:cNvSpPr txBox="1"/>
          <p:nvPr/>
        </p:nvSpPr>
        <p:spPr>
          <a:xfrm>
            <a:off x="2827125" y="1858725"/>
            <a:ext cx="6090300" cy="1172400"/>
          </a:xfrm>
          <a:prstGeom prst="rect">
            <a:avLst/>
          </a:prstGeom>
          <a:noFill/>
          <a:ln>
            <a:noFill/>
          </a:ln>
        </p:spPr>
        <p:txBody>
          <a:bodyPr anchorCtr="0" anchor="t" bIns="91425" lIns="91425" spcFirstLastPara="1" rIns="91425" wrap="square" tIns="91425">
            <a:noAutofit/>
          </a:bodyPr>
          <a:lstStyle/>
          <a:p>
            <a:pPr indent="0" lvl="0" marL="12700" rtl="0" algn="ctr">
              <a:lnSpc>
                <a:spcPct val="111500"/>
              </a:lnSpc>
              <a:spcBef>
                <a:spcPts val="0"/>
              </a:spcBef>
              <a:spcAft>
                <a:spcPts val="0"/>
              </a:spcAft>
              <a:buNone/>
            </a:pPr>
            <a:r>
              <a:rPr b="1" lang="en-GB" sz="2400">
                <a:solidFill>
                  <a:schemeClr val="dk1"/>
                </a:solidFill>
                <a:latin typeface="Garamond"/>
                <a:ea typeface="Garamond"/>
                <a:cs typeface="Garamond"/>
                <a:sym typeface="Garamond"/>
              </a:rPr>
              <a:t>ENERGY THEFT DETECTION USING MACHINE LEARNING AND DEEP LEARNING TECHNIQUES</a:t>
            </a:r>
            <a:endParaRPr sz="2400">
              <a:solidFill>
                <a:schemeClr val="dk2"/>
              </a:solidFill>
              <a:latin typeface="Garamond"/>
              <a:ea typeface="Garamond"/>
              <a:cs typeface="Garamond"/>
              <a:sym typeface="Garamond"/>
            </a:endParaRPr>
          </a:p>
        </p:txBody>
      </p:sp>
      <p:sp>
        <p:nvSpPr>
          <p:cNvPr id="82" name="Google Shape;82;p16"/>
          <p:cNvSpPr txBox="1"/>
          <p:nvPr/>
        </p:nvSpPr>
        <p:spPr>
          <a:xfrm>
            <a:off x="3019800" y="1095700"/>
            <a:ext cx="5417700" cy="560100"/>
          </a:xfrm>
          <a:prstGeom prst="rect">
            <a:avLst/>
          </a:prstGeom>
          <a:noFill/>
          <a:ln>
            <a:noFill/>
          </a:ln>
        </p:spPr>
        <p:txBody>
          <a:bodyPr anchorCtr="0" anchor="t" bIns="91425" lIns="91425" spcFirstLastPara="1" rIns="91425" wrap="square" tIns="91425">
            <a:noAutofit/>
          </a:bodyPr>
          <a:lstStyle/>
          <a:p>
            <a:pPr indent="0" lvl="0" marL="12700" rtl="0" algn="ctr">
              <a:lnSpc>
                <a:spcPct val="109011"/>
              </a:lnSpc>
              <a:spcBef>
                <a:spcPts val="0"/>
              </a:spcBef>
              <a:spcAft>
                <a:spcPts val="0"/>
              </a:spcAft>
              <a:buNone/>
            </a:pPr>
            <a:r>
              <a:rPr b="1" lang="en-GB" sz="2600">
                <a:solidFill>
                  <a:schemeClr val="dk1"/>
                </a:solidFill>
                <a:latin typeface="Garamond"/>
                <a:ea typeface="Garamond"/>
                <a:cs typeface="Garamond"/>
                <a:sym typeface="Garamond"/>
              </a:rPr>
              <a:t>PROJECT WORK - B</a:t>
            </a:r>
            <a:endParaRPr b="1" sz="2600">
              <a:solidFill>
                <a:schemeClr val="dk1"/>
              </a:solidFill>
              <a:latin typeface="Garamond"/>
              <a:ea typeface="Garamond"/>
              <a:cs typeface="Garamond"/>
              <a:sym typeface="Garamond"/>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solidFill>
                <a:schemeClr val="dk2"/>
              </a:solidFill>
            </a:endParaRPr>
          </a:p>
        </p:txBody>
      </p:sp>
      <p:pic>
        <p:nvPicPr>
          <p:cNvPr id="157" name="Google Shape;157;p25"/>
          <p:cNvPicPr preferRelativeResize="0"/>
          <p:nvPr/>
        </p:nvPicPr>
        <p:blipFill>
          <a:blip r:embed="rId3">
            <a:alphaModFix/>
          </a:blip>
          <a:stretch>
            <a:fillRect/>
          </a:stretch>
        </p:blipFill>
        <p:spPr>
          <a:xfrm>
            <a:off x="6500875" y="1476900"/>
            <a:ext cx="2506025" cy="3514200"/>
          </a:xfrm>
          <a:prstGeom prst="rect">
            <a:avLst/>
          </a:prstGeom>
          <a:noFill/>
          <a:ln>
            <a:noFill/>
          </a:ln>
        </p:spPr>
      </p:pic>
      <p:pic>
        <p:nvPicPr>
          <p:cNvPr id="158" name="Google Shape;158;p25"/>
          <p:cNvPicPr preferRelativeResize="0"/>
          <p:nvPr/>
        </p:nvPicPr>
        <p:blipFill>
          <a:blip r:embed="rId4">
            <a:alphaModFix/>
          </a:blip>
          <a:stretch>
            <a:fillRect/>
          </a:stretch>
        </p:blipFill>
        <p:spPr>
          <a:xfrm>
            <a:off x="3514225" y="1476900"/>
            <a:ext cx="2834249" cy="3434200"/>
          </a:xfrm>
          <a:prstGeom prst="rect">
            <a:avLst/>
          </a:prstGeom>
          <a:noFill/>
          <a:ln>
            <a:noFill/>
          </a:ln>
        </p:spPr>
      </p:pic>
      <p:sp>
        <p:nvSpPr>
          <p:cNvPr id="159" name="Google Shape;159;p25"/>
          <p:cNvSpPr txBox="1"/>
          <p:nvPr/>
        </p:nvSpPr>
        <p:spPr>
          <a:xfrm>
            <a:off x="576250" y="249700"/>
            <a:ext cx="2176800" cy="6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RANDOM FOREST</a:t>
            </a:r>
            <a:endParaRPr sz="1800">
              <a:solidFill>
                <a:schemeClr val="dk2"/>
              </a:solidFill>
            </a:endParaRPr>
          </a:p>
          <a:p>
            <a:pPr indent="0" lvl="0" marL="0" rtl="0" algn="l">
              <a:spcBef>
                <a:spcPts val="0"/>
              </a:spcBef>
              <a:spcAft>
                <a:spcPts val="0"/>
              </a:spcAft>
              <a:buNone/>
            </a:pPr>
            <a:r>
              <a:rPr lang="en-GB" sz="1800">
                <a:solidFill>
                  <a:schemeClr val="dk2"/>
                </a:solidFill>
              </a:rPr>
              <a:t>CLASSIFIER</a:t>
            </a:r>
            <a:endParaRPr sz="1800">
              <a:solidFill>
                <a:schemeClr val="dk2"/>
              </a:solidFill>
            </a:endParaRPr>
          </a:p>
        </p:txBody>
      </p:sp>
      <p:sp>
        <p:nvSpPr>
          <p:cNvPr id="160" name="Google Shape;160;p25"/>
          <p:cNvSpPr txBox="1"/>
          <p:nvPr/>
        </p:nvSpPr>
        <p:spPr>
          <a:xfrm>
            <a:off x="3757450" y="301800"/>
            <a:ext cx="2347800" cy="8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XGBOOST </a:t>
            </a:r>
            <a:endParaRPr sz="1800">
              <a:solidFill>
                <a:schemeClr val="dk2"/>
              </a:solidFill>
            </a:endParaRPr>
          </a:p>
          <a:p>
            <a:pPr indent="0" lvl="0" marL="0" rtl="0" algn="l">
              <a:spcBef>
                <a:spcPts val="0"/>
              </a:spcBef>
              <a:spcAft>
                <a:spcPts val="0"/>
              </a:spcAft>
              <a:buNone/>
            </a:pPr>
            <a:r>
              <a:rPr lang="en-GB" sz="1800">
                <a:solidFill>
                  <a:schemeClr val="dk2"/>
                </a:solidFill>
              </a:rPr>
              <a:t>CLASSIFIER</a:t>
            </a:r>
            <a:endParaRPr sz="1800">
              <a:solidFill>
                <a:schemeClr val="dk2"/>
              </a:solidFill>
            </a:endParaRPr>
          </a:p>
        </p:txBody>
      </p:sp>
      <p:sp>
        <p:nvSpPr>
          <p:cNvPr id="161" name="Google Shape;161;p25"/>
          <p:cNvSpPr txBox="1"/>
          <p:nvPr/>
        </p:nvSpPr>
        <p:spPr>
          <a:xfrm>
            <a:off x="6500875" y="360450"/>
            <a:ext cx="2219700" cy="6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KNN</a:t>
            </a:r>
            <a:endParaRPr sz="1800">
              <a:solidFill>
                <a:schemeClr val="dk2"/>
              </a:solidFill>
            </a:endParaRPr>
          </a:p>
          <a:p>
            <a:pPr indent="0" lvl="0" marL="0" rtl="0" algn="l">
              <a:spcBef>
                <a:spcPts val="0"/>
              </a:spcBef>
              <a:spcAft>
                <a:spcPts val="0"/>
              </a:spcAft>
              <a:buNone/>
            </a:pPr>
            <a:r>
              <a:rPr lang="en-GB" sz="1800">
                <a:solidFill>
                  <a:schemeClr val="dk2"/>
                </a:solidFill>
              </a:rPr>
              <a:t>CLASSIFIER</a:t>
            </a:r>
            <a:endParaRPr sz="1800">
              <a:solidFill>
                <a:schemeClr val="dk2"/>
              </a:solidFill>
            </a:endParaRPr>
          </a:p>
        </p:txBody>
      </p:sp>
      <p:pic>
        <p:nvPicPr>
          <p:cNvPr descr="Random Forest Algorithm" id="162" name="Google Shape;162;p25"/>
          <p:cNvPicPr preferRelativeResize="0"/>
          <p:nvPr/>
        </p:nvPicPr>
        <p:blipFill>
          <a:blip r:embed="rId5">
            <a:alphaModFix/>
          </a:blip>
          <a:stretch>
            <a:fillRect/>
          </a:stretch>
        </p:blipFill>
        <p:spPr>
          <a:xfrm>
            <a:off x="197675" y="1629975"/>
            <a:ext cx="3316549" cy="3033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6" name="Shape 166"/>
        <p:cNvGrpSpPr/>
        <p:nvPr/>
      </p:nvGrpSpPr>
      <p:grpSpPr>
        <a:xfrm>
          <a:off x="0" y="0"/>
          <a:ext cx="0" cy="0"/>
          <a:chOff x="0" y="0"/>
          <a:chExt cx="0" cy="0"/>
        </a:xfrm>
      </p:grpSpPr>
      <p:sp>
        <p:nvSpPr>
          <p:cNvPr id="167" name="Google Shape;167;p26"/>
          <p:cNvSpPr/>
          <p:nvPr/>
        </p:nvSpPr>
        <p:spPr>
          <a:xfrm>
            <a:off x="0" y="0"/>
            <a:ext cx="9144000" cy="1021509"/>
          </a:xfrm>
          <a:custGeom>
            <a:rect b="b" l="l" r="r" t="t"/>
            <a:pathLst>
              <a:path extrusionOk="0" h="2295525" w="12192000">
                <a:moveTo>
                  <a:pt x="12192000" y="0"/>
                </a:moveTo>
                <a:lnTo>
                  <a:pt x="0" y="0"/>
                </a:lnTo>
                <a:lnTo>
                  <a:pt x="0" y="2295525"/>
                </a:lnTo>
                <a:lnTo>
                  <a:pt x="12192000" y="2295525"/>
                </a:lnTo>
                <a:lnTo>
                  <a:pt x="12192000" y="0"/>
                </a:lnTo>
                <a:close/>
              </a:path>
            </a:pathLst>
          </a:custGeom>
          <a:solidFill>
            <a:srgbClr val="4658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68" name="Google Shape;168;p26"/>
          <p:cNvSpPr txBox="1"/>
          <p:nvPr>
            <p:ph type="title"/>
          </p:nvPr>
        </p:nvSpPr>
        <p:spPr>
          <a:xfrm>
            <a:off x="296097" y="228600"/>
            <a:ext cx="8551800" cy="564300"/>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None/>
            </a:pPr>
            <a:r>
              <a:rPr lang="en-GB" sz="3600">
                <a:latin typeface="Garamond"/>
                <a:ea typeface="Garamond"/>
                <a:cs typeface="Garamond"/>
                <a:sym typeface="Garamond"/>
              </a:rPr>
              <a:t>MODEL RESULTS (RANDOM FOREST)</a:t>
            </a:r>
            <a:endParaRPr sz="3600">
              <a:latin typeface="Garamond"/>
              <a:ea typeface="Garamond"/>
              <a:cs typeface="Garamond"/>
              <a:sym typeface="Garamond"/>
            </a:endParaRPr>
          </a:p>
        </p:txBody>
      </p:sp>
      <p:sp>
        <p:nvSpPr>
          <p:cNvPr id="169" name="Google Shape;169;p26"/>
          <p:cNvSpPr txBox="1"/>
          <p:nvPr/>
        </p:nvSpPr>
        <p:spPr>
          <a:xfrm>
            <a:off x="147500" y="1627650"/>
            <a:ext cx="3718200" cy="228000"/>
          </a:xfrm>
          <a:prstGeom prst="rect">
            <a:avLst/>
          </a:prstGeom>
          <a:noFill/>
          <a:ln>
            <a:noFill/>
          </a:ln>
        </p:spPr>
        <p:txBody>
          <a:bodyPr anchorCtr="0" anchor="t" bIns="0" lIns="0" spcFirstLastPara="1" rIns="0" wrap="square" tIns="12375">
            <a:spAutoFit/>
          </a:bodyPr>
          <a:lstStyle/>
          <a:p>
            <a:pPr indent="0" lvl="0" marL="914400" marR="12700" rtl="0" algn="l">
              <a:lnSpc>
                <a:spcPct val="110300"/>
              </a:lnSpc>
              <a:spcBef>
                <a:spcPts val="700"/>
              </a:spcBef>
              <a:spcAft>
                <a:spcPts val="0"/>
              </a:spcAft>
              <a:buNone/>
            </a:pPr>
            <a:r>
              <a:t/>
            </a:r>
            <a:endParaRPr/>
          </a:p>
        </p:txBody>
      </p:sp>
      <p:pic>
        <p:nvPicPr>
          <p:cNvPr id="170" name="Google Shape;170;p26"/>
          <p:cNvPicPr preferRelativeResize="0"/>
          <p:nvPr/>
        </p:nvPicPr>
        <p:blipFill>
          <a:blip r:embed="rId3">
            <a:alphaModFix/>
          </a:blip>
          <a:stretch>
            <a:fillRect/>
          </a:stretch>
        </p:blipFill>
        <p:spPr>
          <a:xfrm>
            <a:off x="101775" y="1104275"/>
            <a:ext cx="4840067" cy="3975250"/>
          </a:xfrm>
          <a:prstGeom prst="rect">
            <a:avLst/>
          </a:prstGeom>
          <a:noFill/>
          <a:ln>
            <a:noFill/>
          </a:ln>
        </p:spPr>
      </p:pic>
      <p:pic>
        <p:nvPicPr>
          <p:cNvPr id="171" name="Google Shape;171;p26"/>
          <p:cNvPicPr preferRelativeResize="0"/>
          <p:nvPr/>
        </p:nvPicPr>
        <p:blipFill>
          <a:blip r:embed="rId4">
            <a:alphaModFix/>
          </a:blip>
          <a:stretch>
            <a:fillRect/>
          </a:stretch>
        </p:blipFill>
        <p:spPr>
          <a:xfrm>
            <a:off x="5094242" y="1963371"/>
            <a:ext cx="3897359" cy="2257056"/>
          </a:xfrm>
          <a:prstGeom prst="rect">
            <a:avLst/>
          </a:prstGeom>
          <a:noFill/>
          <a:ln>
            <a:noFill/>
          </a:ln>
        </p:spPr>
      </p:pic>
      <p:sp>
        <p:nvSpPr>
          <p:cNvPr id="172" name="Google Shape;172;p26"/>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solidFill>
                <a:schemeClr val="dk2"/>
              </a:solidFill>
            </a:endParaRPr>
          </a:p>
        </p:txBody>
      </p:sp>
      <p:sp>
        <p:nvSpPr>
          <p:cNvPr id="173" name="Google Shape;173;p26"/>
          <p:cNvSpPr txBox="1"/>
          <p:nvPr/>
        </p:nvSpPr>
        <p:spPr>
          <a:xfrm>
            <a:off x="5357975" y="1368022"/>
            <a:ext cx="3622200" cy="4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2"/>
                </a:solidFill>
              </a:rPr>
              <a:t>Prediction on the test data</a:t>
            </a:r>
            <a:endParaRPr>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7" name="Shape 177"/>
        <p:cNvGrpSpPr/>
        <p:nvPr/>
      </p:nvGrpSpPr>
      <p:grpSpPr>
        <a:xfrm>
          <a:off x="0" y="0"/>
          <a:ext cx="0" cy="0"/>
          <a:chOff x="0" y="0"/>
          <a:chExt cx="0" cy="0"/>
        </a:xfrm>
      </p:grpSpPr>
      <p:sp>
        <p:nvSpPr>
          <p:cNvPr id="178" name="Google Shape;178;p27"/>
          <p:cNvSpPr/>
          <p:nvPr/>
        </p:nvSpPr>
        <p:spPr>
          <a:xfrm>
            <a:off x="0" y="0"/>
            <a:ext cx="9144000" cy="1021509"/>
          </a:xfrm>
          <a:custGeom>
            <a:rect b="b" l="l" r="r" t="t"/>
            <a:pathLst>
              <a:path extrusionOk="0" h="2295525" w="12192000">
                <a:moveTo>
                  <a:pt x="12192000" y="0"/>
                </a:moveTo>
                <a:lnTo>
                  <a:pt x="0" y="0"/>
                </a:lnTo>
                <a:lnTo>
                  <a:pt x="0" y="2295525"/>
                </a:lnTo>
                <a:lnTo>
                  <a:pt x="12192000" y="2295525"/>
                </a:lnTo>
                <a:lnTo>
                  <a:pt x="12192000" y="0"/>
                </a:lnTo>
                <a:close/>
              </a:path>
            </a:pathLst>
          </a:custGeom>
          <a:solidFill>
            <a:srgbClr val="4658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79" name="Google Shape;179;p27"/>
          <p:cNvSpPr txBox="1"/>
          <p:nvPr>
            <p:ph type="title"/>
          </p:nvPr>
        </p:nvSpPr>
        <p:spPr>
          <a:xfrm>
            <a:off x="296097" y="228600"/>
            <a:ext cx="8551800" cy="564300"/>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None/>
            </a:pPr>
            <a:r>
              <a:rPr lang="en-GB" sz="3600">
                <a:latin typeface="Garamond"/>
                <a:ea typeface="Garamond"/>
                <a:cs typeface="Garamond"/>
                <a:sym typeface="Garamond"/>
              </a:rPr>
              <a:t>MODEL RESULTS (XGBoost)</a:t>
            </a:r>
            <a:endParaRPr sz="3600">
              <a:latin typeface="Garamond"/>
              <a:ea typeface="Garamond"/>
              <a:cs typeface="Garamond"/>
              <a:sym typeface="Garamond"/>
            </a:endParaRPr>
          </a:p>
        </p:txBody>
      </p:sp>
      <p:sp>
        <p:nvSpPr>
          <p:cNvPr id="180" name="Google Shape;180;p27"/>
          <p:cNvSpPr txBox="1"/>
          <p:nvPr/>
        </p:nvSpPr>
        <p:spPr>
          <a:xfrm>
            <a:off x="147500" y="1627650"/>
            <a:ext cx="3718200" cy="228000"/>
          </a:xfrm>
          <a:prstGeom prst="rect">
            <a:avLst/>
          </a:prstGeom>
          <a:noFill/>
          <a:ln>
            <a:noFill/>
          </a:ln>
        </p:spPr>
        <p:txBody>
          <a:bodyPr anchorCtr="0" anchor="t" bIns="0" lIns="0" spcFirstLastPara="1" rIns="0" wrap="square" tIns="12375">
            <a:spAutoFit/>
          </a:bodyPr>
          <a:lstStyle/>
          <a:p>
            <a:pPr indent="0" lvl="0" marL="914400" marR="12700" rtl="0" algn="l">
              <a:lnSpc>
                <a:spcPct val="110300"/>
              </a:lnSpc>
              <a:spcBef>
                <a:spcPts val="700"/>
              </a:spcBef>
              <a:spcAft>
                <a:spcPts val="0"/>
              </a:spcAft>
              <a:buNone/>
            </a:pPr>
            <a:r>
              <a:t/>
            </a:r>
            <a:endParaRPr/>
          </a:p>
        </p:txBody>
      </p:sp>
      <p:pic>
        <p:nvPicPr>
          <p:cNvPr id="181" name="Google Shape;181;p27"/>
          <p:cNvPicPr preferRelativeResize="0"/>
          <p:nvPr/>
        </p:nvPicPr>
        <p:blipFill>
          <a:blip r:embed="rId3">
            <a:alphaModFix/>
          </a:blip>
          <a:stretch>
            <a:fillRect/>
          </a:stretch>
        </p:blipFill>
        <p:spPr>
          <a:xfrm>
            <a:off x="70875" y="1132925"/>
            <a:ext cx="5063475" cy="3918075"/>
          </a:xfrm>
          <a:prstGeom prst="rect">
            <a:avLst/>
          </a:prstGeom>
          <a:noFill/>
          <a:ln>
            <a:noFill/>
          </a:ln>
        </p:spPr>
      </p:pic>
      <p:pic>
        <p:nvPicPr>
          <p:cNvPr id="182" name="Google Shape;182;p27"/>
          <p:cNvPicPr preferRelativeResize="0"/>
          <p:nvPr/>
        </p:nvPicPr>
        <p:blipFill>
          <a:blip r:embed="rId4">
            <a:alphaModFix/>
          </a:blip>
          <a:stretch>
            <a:fillRect/>
          </a:stretch>
        </p:blipFill>
        <p:spPr>
          <a:xfrm>
            <a:off x="5275325" y="2061796"/>
            <a:ext cx="3704850" cy="2060350"/>
          </a:xfrm>
          <a:prstGeom prst="rect">
            <a:avLst/>
          </a:prstGeom>
          <a:noFill/>
          <a:ln>
            <a:noFill/>
          </a:ln>
        </p:spPr>
      </p:pic>
      <p:sp>
        <p:nvSpPr>
          <p:cNvPr id="183" name="Google Shape;183;p27"/>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solidFill>
                <a:schemeClr val="dk2"/>
              </a:solidFill>
            </a:endParaRPr>
          </a:p>
        </p:txBody>
      </p:sp>
      <p:sp>
        <p:nvSpPr>
          <p:cNvPr id="184" name="Google Shape;184;p27"/>
          <p:cNvSpPr txBox="1"/>
          <p:nvPr/>
        </p:nvSpPr>
        <p:spPr>
          <a:xfrm>
            <a:off x="5357975" y="1368022"/>
            <a:ext cx="3622200" cy="4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2"/>
                </a:solidFill>
              </a:rPr>
              <a:t>Prediction on the test data</a:t>
            </a:r>
            <a:endParaRPr>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8" name="Shape 188"/>
        <p:cNvGrpSpPr/>
        <p:nvPr/>
      </p:nvGrpSpPr>
      <p:grpSpPr>
        <a:xfrm>
          <a:off x="0" y="0"/>
          <a:ext cx="0" cy="0"/>
          <a:chOff x="0" y="0"/>
          <a:chExt cx="0" cy="0"/>
        </a:xfrm>
      </p:grpSpPr>
      <p:sp>
        <p:nvSpPr>
          <p:cNvPr id="189" name="Google Shape;189;p28"/>
          <p:cNvSpPr/>
          <p:nvPr/>
        </p:nvSpPr>
        <p:spPr>
          <a:xfrm>
            <a:off x="0" y="0"/>
            <a:ext cx="9144000" cy="1021509"/>
          </a:xfrm>
          <a:custGeom>
            <a:rect b="b" l="l" r="r" t="t"/>
            <a:pathLst>
              <a:path extrusionOk="0" h="2295525" w="12192000">
                <a:moveTo>
                  <a:pt x="12192000" y="0"/>
                </a:moveTo>
                <a:lnTo>
                  <a:pt x="0" y="0"/>
                </a:lnTo>
                <a:lnTo>
                  <a:pt x="0" y="2295525"/>
                </a:lnTo>
                <a:lnTo>
                  <a:pt x="12192000" y="2295525"/>
                </a:lnTo>
                <a:lnTo>
                  <a:pt x="12192000" y="0"/>
                </a:lnTo>
                <a:close/>
              </a:path>
            </a:pathLst>
          </a:custGeom>
          <a:solidFill>
            <a:srgbClr val="4658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90" name="Google Shape;190;p28"/>
          <p:cNvSpPr txBox="1"/>
          <p:nvPr>
            <p:ph type="title"/>
          </p:nvPr>
        </p:nvSpPr>
        <p:spPr>
          <a:xfrm>
            <a:off x="296097" y="228600"/>
            <a:ext cx="8551800" cy="564300"/>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None/>
            </a:pPr>
            <a:r>
              <a:rPr lang="en-GB" sz="3600">
                <a:latin typeface="Garamond"/>
                <a:ea typeface="Garamond"/>
                <a:cs typeface="Garamond"/>
                <a:sym typeface="Garamond"/>
              </a:rPr>
              <a:t>MODEL RESULTS (kNN)</a:t>
            </a:r>
            <a:endParaRPr sz="3600">
              <a:latin typeface="Garamond"/>
              <a:ea typeface="Garamond"/>
              <a:cs typeface="Garamond"/>
              <a:sym typeface="Garamond"/>
            </a:endParaRPr>
          </a:p>
        </p:txBody>
      </p:sp>
      <p:sp>
        <p:nvSpPr>
          <p:cNvPr id="191" name="Google Shape;191;p28"/>
          <p:cNvSpPr txBox="1"/>
          <p:nvPr/>
        </p:nvSpPr>
        <p:spPr>
          <a:xfrm>
            <a:off x="147500" y="1627650"/>
            <a:ext cx="3718200" cy="228000"/>
          </a:xfrm>
          <a:prstGeom prst="rect">
            <a:avLst/>
          </a:prstGeom>
          <a:noFill/>
          <a:ln>
            <a:noFill/>
          </a:ln>
        </p:spPr>
        <p:txBody>
          <a:bodyPr anchorCtr="0" anchor="t" bIns="0" lIns="0" spcFirstLastPara="1" rIns="0" wrap="square" tIns="12375">
            <a:spAutoFit/>
          </a:bodyPr>
          <a:lstStyle/>
          <a:p>
            <a:pPr indent="0" lvl="0" marL="914400" marR="12700" rtl="0" algn="l">
              <a:lnSpc>
                <a:spcPct val="110300"/>
              </a:lnSpc>
              <a:spcBef>
                <a:spcPts val="700"/>
              </a:spcBef>
              <a:spcAft>
                <a:spcPts val="0"/>
              </a:spcAft>
              <a:buNone/>
            </a:pPr>
            <a:r>
              <a:t/>
            </a:r>
            <a:endParaRPr/>
          </a:p>
        </p:txBody>
      </p:sp>
      <p:pic>
        <p:nvPicPr>
          <p:cNvPr id="192" name="Google Shape;192;p28"/>
          <p:cNvPicPr preferRelativeResize="0"/>
          <p:nvPr/>
        </p:nvPicPr>
        <p:blipFill>
          <a:blip r:embed="rId3">
            <a:alphaModFix/>
          </a:blip>
          <a:stretch>
            <a:fillRect/>
          </a:stretch>
        </p:blipFill>
        <p:spPr>
          <a:xfrm>
            <a:off x="147500" y="1093900"/>
            <a:ext cx="4796997" cy="3939876"/>
          </a:xfrm>
          <a:prstGeom prst="rect">
            <a:avLst/>
          </a:prstGeom>
          <a:noFill/>
          <a:ln>
            <a:noFill/>
          </a:ln>
        </p:spPr>
      </p:pic>
      <p:pic>
        <p:nvPicPr>
          <p:cNvPr id="193" name="Google Shape;193;p28"/>
          <p:cNvPicPr preferRelativeResize="0"/>
          <p:nvPr/>
        </p:nvPicPr>
        <p:blipFill>
          <a:blip r:embed="rId4">
            <a:alphaModFix/>
          </a:blip>
          <a:stretch>
            <a:fillRect/>
          </a:stretch>
        </p:blipFill>
        <p:spPr>
          <a:xfrm>
            <a:off x="5154025" y="1951534"/>
            <a:ext cx="3894725" cy="2224625"/>
          </a:xfrm>
          <a:prstGeom prst="rect">
            <a:avLst/>
          </a:prstGeom>
          <a:noFill/>
          <a:ln>
            <a:noFill/>
          </a:ln>
        </p:spPr>
      </p:pic>
      <p:sp>
        <p:nvSpPr>
          <p:cNvPr id="194" name="Google Shape;194;p28"/>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solidFill>
                <a:schemeClr val="dk2"/>
              </a:solidFill>
            </a:endParaRPr>
          </a:p>
        </p:txBody>
      </p:sp>
      <p:sp>
        <p:nvSpPr>
          <p:cNvPr id="195" name="Google Shape;195;p28"/>
          <p:cNvSpPr txBox="1"/>
          <p:nvPr/>
        </p:nvSpPr>
        <p:spPr>
          <a:xfrm>
            <a:off x="5357975" y="1368022"/>
            <a:ext cx="3622200" cy="4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2"/>
                </a:solidFill>
              </a:rPr>
              <a:t>Prediction on the test data</a:t>
            </a:r>
            <a:endParaRPr>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9" name="Shape 199"/>
        <p:cNvGrpSpPr/>
        <p:nvPr/>
      </p:nvGrpSpPr>
      <p:grpSpPr>
        <a:xfrm>
          <a:off x="0" y="0"/>
          <a:ext cx="0" cy="0"/>
          <a:chOff x="0" y="0"/>
          <a:chExt cx="0" cy="0"/>
        </a:xfrm>
      </p:grpSpPr>
      <p:sp>
        <p:nvSpPr>
          <p:cNvPr id="200" name="Google Shape;200;p29"/>
          <p:cNvSpPr/>
          <p:nvPr/>
        </p:nvSpPr>
        <p:spPr>
          <a:xfrm>
            <a:off x="0" y="0"/>
            <a:ext cx="9144000" cy="1021509"/>
          </a:xfrm>
          <a:custGeom>
            <a:rect b="b" l="l" r="r" t="t"/>
            <a:pathLst>
              <a:path extrusionOk="0" h="2295525" w="12192000">
                <a:moveTo>
                  <a:pt x="12192000" y="0"/>
                </a:moveTo>
                <a:lnTo>
                  <a:pt x="0" y="0"/>
                </a:lnTo>
                <a:lnTo>
                  <a:pt x="0" y="2295525"/>
                </a:lnTo>
                <a:lnTo>
                  <a:pt x="12192000" y="2295525"/>
                </a:lnTo>
                <a:lnTo>
                  <a:pt x="12192000" y="0"/>
                </a:lnTo>
                <a:close/>
              </a:path>
            </a:pathLst>
          </a:custGeom>
          <a:solidFill>
            <a:srgbClr val="4658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01" name="Google Shape;201;p29"/>
          <p:cNvSpPr txBox="1"/>
          <p:nvPr>
            <p:ph type="title"/>
          </p:nvPr>
        </p:nvSpPr>
        <p:spPr>
          <a:xfrm>
            <a:off x="296097" y="228600"/>
            <a:ext cx="8551800" cy="564300"/>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None/>
            </a:pPr>
            <a:r>
              <a:rPr lang="en-GB" sz="3600">
                <a:latin typeface="Garamond"/>
                <a:ea typeface="Garamond"/>
                <a:cs typeface="Garamond"/>
                <a:sym typeface="Garamond"/>
              </a:rPr>
              <a:t>CNN ARCHITECTURE</a:t>
            </a:r>
            <a:endParaRPr sz="3600">
              <a:latin typeface="Garamond"/>
              <a:ea typeface="Garamond"/>
              <a:cs typeface="Garamond"/>
              <a:sym typeface="Garamond"/>
            </a:endParaRPr>
          </a:p>
        </p:txBody>
      </p:sp>
      <p:sp>
        <p:nvSpPr>
          <p:cNvPr id="202" name="Google Shape;202;p29"/>
          <p:cNvSpPr txBox="1"/>
          <p:nvPr/>
        </p:nvSpPr>
        <p:spPr>
          <a:xfrm>
            <a:off x="147500" y="1627650"/>
            <a:ext cx="3718200" cy="228000"/>
          </a:xfrm>
          <a:prstGeom prst="rect">
            <a:avLst/>
          </a:prstGeom>
          <a:noFill/>
          <a:ln>
            <a:noFill/>
          </a:ln>
        </p:spPr>
        <p:txBody>
          <a:bodyPr anchorCtr="0" anchor="t" bIns="0" lIns="0" spcFirstLastPara="1" rIns="0" wrap="square" tIns="12375">
            <a:spAutoFit/>
          </a:bodyPr>
          <a:lstStyle/>
          <a:p>
            <a:pPr indent="0" lvl="0" marL="914400" marR="12700" rtl="0" algn="l">
              <a:lnSpc>
                <a:spcPct val="110300"/>
              </a:lnSpc>
              <a:spcBef>
                <a:spcPts val="700"/>
              </a:spcBef>
              <a:spcAft>
                <a:spcPts val="0"/>
              </a:spcAft>
              <a:buNone/>
            </a:pPr>
            <a:r>
              <a:t/>
            </a:r>
            <a:endParaRPr/>
          </a:p>
        </p:txBody>
      </p:sp>
      <p:sp>
        <p:nvSpPr>
          <p:cNvPr id="203" name="Google Shape;203;p29"/>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solidFill>
                <a:schemeClr val="dk2"/>
              </a:solidFill>
            </a:endParaRPr>
          </a:p>
        </p:txBody>
      </p:sp>
      <p:pic>
        <p:nvPicPr>
          <p:cNvPr id="204" name="Google Shape;204;p29"/>
          <p:cNvPicPr preferRelativeResize="0"/>
          <p:nvPr/>
        </p:nvPicPr>
        <p:blipFill>
          <a:blip r:embed="rId3">
            <a:alphaModFix/>
          </a:blip>
          <a:stretch>
            <a:fillRect/>
          </a:stretch>
        </p:blipFill>
        <p:spPr>
          <a:xfrm>
            <a:off x="343000" y="1143775"/>
            <a:ext cx="8457999" cy="3543663"/>
          </a:xfrm>
          <a:prstGeom prst="rect">
            <a:avLst/>
          </a:prstGeom>
          <a:noFill/>
          <a:ln>
            <a:noFill/>
          </a:ln>
        </p:spPr>
      </p:pic>
      <p:sp>
        <p:nvSpPr>
          <p:cNvPr id="205" name="Google Shape;205;p29"/>
          <p:cNvSpPr txBox="1"/>
          <p:nvPr/>
        </p:nvSpPr>
        <p:spPr>
          <a:xfrm>
            <a:off x="343000" y="4507250"/>
            <a:ext cx="7459800" cy="56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chemeClr val="dk1"/>
                </a:solidFill>
              </a:rPr>
              <a:t>https://www.analyticsvidhya.com/blog/2020/10/what-is-the-convolutional-neural-network-architecture/</a:t>
            </a:r>
            <a:endParaRPr sz="12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9" name="Shape 209"/>
        <p:cNvGrpSpPr/>
        <p:nvPr/>
      </p:nvGrpSpPr>
      <p:grpSpPr>
        <a:xfrm>
          <a:off x="0" y="0"/>
          <a:ext cx="0" cy="0"/>
          <a:chOff x="0" y="0"/>
          <a:chExt cx="0" cy="0"/>
        </a:xfrm>
      </p:grpSpPr>
      <p:sp>
        <p:nvSpPr>
          <p:cNvPr id="210" name="Google Shape;210;p30"/>
          <p:cNvSpPr/>
          <p:nvPr/>
        </p:nvSpPr>
        <p:spPr>
          <a:xfrm>
            <a:off x="0" y="0"/>
            <a:ext cx="9144000" cy="1021509"/>
          </a:xfrm>
          <a:custGeom>
            <a:rect b="b" l="l" r="r" t="t"/>
            <a:pathLst>
              <a:path extrusionOk="0" h="2295525" w="12192000">
                <a:moveTo>
                  <a:pt x="12192000" y="0"/>
                </a:moveTo>
                <a:lnTo>
                  <a:pt x="0" y="0"/>
                </a:lnTo>
                <a:lnTo>
                  <a:pt x="0" y="2295525"/>
                </a:lnTo>
                <a:lnTo>
                  <a:pt x="12192000" y="2295525"/>
                </a:lnTo>
                <a:lnTo>
                  <a:pt x="12192000" y="0"/>
                </a:lnTo>
                <a:close/>
              </a:path>
            </a:pathLst>
          </a:custGeom>
          <a:solidFill>
            <a:srgbClr val="4658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11" name="Google Shape;211;p30"/>
          <p:cNvSpPr txBox="1"/>
          <p:nvPr>
            <p:ph type="title"/>
          </p:nvPr>
        </p:nvSpPr>
        <p:spPr>
          <a:xfrm>
            <a:off x="296097" y="228600"/>
            <a:ext cx="8551800" cy="564300"/>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None/>
            </a:pPr>
            <a:r>
              <a:rPr lang="en-GB" sz="3600">
                <a:latin typeface="Garamond"/>
                <a:ea typeface="Garamond"/>
                <a:cs typeface="Garamond"/>
                <a:sym typeface="Garamond"/>
              </a:rPr>
              <a:t>CNN CODE</a:t>
            </a:r>
            <a:endParaRPr sz="3600">
              <a:latin typeface="Garamond"/>
              <a:ea typeface="Garamond"/>
              <a:cs typeface="Garamond"/>
              <a:sym typeface="Garamond"/>
            </a:endParaRPr>
          </a:p>
        </p:txBody>
      </p:sp>
      <p:sp>
        <p:nvSpPr>
          <p:cNvPr id="212" name="Google Shape;212;p30"/>
          <p:cNvSpPr txBox="1"/>
          <p:nvPr/>
        </p:nvSpPr>
        <p:spPr>
          <a:xfrm>
            <a:off x="147500" y="1627650"/>
            <a:ext cx="3718200" cy="228000"/>
          </a:xfrm>
          <a:prstGeom prst="rect">
            <a:avLst/>
          </a:prstGeom>
          <a:noFill/>
          <a:ln>
            <a:noFill/>
          </a:ln>
        </p:spPr>
        <p:txBody>
          <a:bodyPr anchorCtr="0" anchor="t" bIns="0" lIns="0" spcFirstLastPara="1" rIns="0" wrap="square" tIns="12375">
            <a:spAutoFit/>
          </a:bodyPr>
          <a:lstStyle/>
          <a:p>
            <a:pPr indent="0" lvl="0" marL="914400" marR="12700" rtl="0" algn="l">
              <a:lnSpc>
                <a:spcPct val="110300"/>
              </a:lnSpc>
              <a:spcBef>
                <a:spcPts val="700"/>
              </a:spcBef>
              <a:spcAft>
                <a:spcPts val="0"/>
              </a:spcAft>
              <a:buNone/>
            </a:pPr>
            <a:r>
              <a:t/>
            </a:r>
            <a:endParaRPr/>
          </a:p>
        </p:txBody>
      </p:sp>
      <p:sp>
        <p:nvSpPr>
          <p:cNvPr id="213" name="Google Shape;213;p30"/>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solidFill>
                <a:schemeClr val="dk2"/>
              </a:solidFill>
            </a:endParaRPr>
          </a:p>
        </p:txBody>
      </p:sp>
      <p:pic>
        <p:nvPicPr>
          <p:cNvPr id="214" name="Google Shape;214;p30"/>
          <p:cNvPicPr preferRelativeResize="0"/>
          <p:nvPr/>
        </p:nvPicPr>
        <p:blipFill>
          <a:blip r:embed="rId3">
            <a:alphaModFix/>
          </a:blip>
          <a:stretch>
            <a:fillRect/>
          </a:stretch>
        </p:blipFill>
        <p:spPr>
          <a:xfrm>
            <a:off x="325375" y="1146863"/>
            <a:ext cx="8493249" cy="35551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8" name="Shape 218"/>
        <p:cNvGrpSpPr/>
        <p:nvPr/>
      </p:nvGrpSpPr>
      <p:grpSpPr>
        <a:xfrm>
          <a:off x="0" y="0"/>
          <a:ext cx="0" cy="0"/>
          <a:chOff x="0" y="0"/>
          <a:chExt cx="0" cy="0"/>
        </a:xfrm>
      </p:grpSpPr>
      <p:sp>
        <p:nvSpPr>
          <p:cNvPr id="219" name="Google Shape;219;p31"/>
          <p:cNvSpPr/>
          <p:nvPr/>
        </p:nvSpPr>
        <p:spPr>
          <a:xfrm>
            <a:off x="0" y="0"/>
            <a:ext cx="9144000" cy="1021509"/>
          </a:xfrm>
          <a:custGeom>
            <a:rect b="b" l="l" r="r" t="t"/>
            <a:pathLst>
              <a:path extrusionOk="0" h="2295525" w="12192000">
                <a:moveTo>
                  <a:pt x="12192000" y="0"/>
                </a:moveTo>
                <a:lnTo>
                  <a:pt x="0" y="0"/>
                </a:lnTo>
                <a:lnTo>
                  <a:pt x="0" y="2295525"/>
                </a:lnTo>
                <a:lnTo>
                  <a:pt x="12192000" y="2295525"/>
                </a:lnTo>
                <a:lnTo>
                  <a:pt x="12192000" y="0"/>
                </a:lnTo>
                <a:close/>
              </a:path>
            </a:pathLst>
          </a:custGeom>
          <a:solidFill>
            <a:srgbClr val="4658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20" name="Google Shape;220;p31"/>
          <p:cNvSpPr txBox="1"/>
          <p:nvPr>
            <p:ph type="title"/>
          </p:nvPr>
        </p:nvSpPr>
        <p:spPr>
          <a:xfrm>
            <a:off x="296097" y="228600"/>
            <a:ext cx="8551800" cy="564300"/>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None/>
            </a:pPr>
            <a:r>
              <a:rPr lang="en-GB" sz="3600">
                <a:latin typeface="Garamond"/>
                <a:ea typeface="Garamond"/>
                <a:cs typeface="Garamond"/>
                <a:sym typeface="Garamond"/>
              </a:rPr>
              <a:t>MODEL RESULTS (CNN)</a:t>
            </a:r>
            <a:endParaRPr sz="3600">
              <a:latin typeface="Garamond"/>
              <a:ea typeface="Garamond"/>
              <a:cs typeface="Garamond"/>
              <a:sym typeface="Garamond"/>
            </a:endParaRPr>
          </a:p>
        </p:txBody>
      </p:sp>
      <p:sp>
        <p:nvSpPr>
          <p:cNvPr id="221" name="Google Shape;221;p31"/>
          <p:cNvSpPr txBox="1"/>
          <p:nvPr/>
        </p:nvSpPr>
        <p:spPr>
          <a:xfrm>
            <a:off x="147500" y="1627650"/>
            <a:ext cx="3718200" cy="228000"/>
          </a:xfrm>
          <a:prstGeom prst="rect">
            <a:avLst/>
          </a:prstGeom>
          <a:noFill/>
          <a:ln>
            <a:noFill/>
          </a:ln>
        </p:spPr>
        <p:txBody>
          <a:bodyPr anchorCtr="0" anchor="t" bIns="0" lIns="0" spcFirstLastPara="1" rIns="0" wrap="square" tIns="12375">
            <a:spAutoFit/>
          </a:bodyPr>
          <a:lstStyle/>
          <a:p>
            <a:pPr indent="0" lvl="0" marL="914400" marR="12700" rtl="0" algn="l">
              <a:lnSpc>
                <a:spcPct val="110300"/>
              </a:lnSpc>
              <a:spcBef>
                <a:spcPts val="700"/>
              </a:spcBef>
              <a:spcAft>
                <a:spcPts val="0"/>
              </a:spcAft>
              <a:buNone/>
            </a:pPr>
            <a:r>
              <a:t/>
            </a:r>
            <a:endParaRPr/>
          </a:p>
        </p:txBody>
      </p:sp>
      <p:sp>
        <p:nvSpPr>
          <p:cNvPr id="222" name="Google Shape;222;p31"/>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solidFill>
                <a:schemeClr val="dk2"/>
              </a:solidFill>
            </a:endParaRPr>
          </a:p>
        </p:txBody>
      </p:sp>
      <p:sp>
        <p:nvSpPr>
          <p:cNvPr id="223" name="Google Shape;223;p31"/>
          <p:cNvSpPr txBox="1"/>
          <p:nvPr/>
        </p:nvSpPr>
        <p:spPr>
          <a:xfrm>
            <a:off x="5225700" y="1447347"/>
            <a:ext cx="3622200" cy="4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pic>
        <p:nvPicPr>
          <p:cNvPr id="224" name="Google Shape;224;p31"/>
          <p:cNvPicPr preferRelativeResize="0"/>
          <p:nvPr/>
        </p:nvPicPr>
        <p:blipFill>
          <a:blip r:embed="rId3">
            <a:alphaModFix/>
          </a:blip>
          <a:stretch>
            <a:fillRect/>
          </a:stretch>
        </p:blipFill>
        <p:spPr>
          <a:xfrm>
            <a:off x="296100" y="1320775"/>
            <a:ext cx="4403376" cy="3616575"/>
          </a:xfrm>
          <a:prstGeom prst="rect">
            <a:avLst/>
          </a:prstGeom>
          <a:noFill/>
          <a:ln>
            <a:noFill/>
          </a:ln>
        </p:spPr>
      </p:pic>
      <p:pic>
        <p:nvPicPr>
          <p:cNvPr id="225" name="Google Shape;225;p31"/>
          <p:cNvPicPr preferRelativeResize="0"/>
          <p:nvPr/>
        </p:nvPicPr>
        <p:blipFill>
          <a:blip r:embed="rId4">
            <a:alphaModFix/>
          </a:blip>
          <a:stretch>
            <a:fillRect/>
          </a:stretch>
        </p:blipFill>
        <p:spPr>
          <a:xfrm>
            <a:off x="4851876" y="1928722"/>
            <a:ext cx="4139725" cy="257301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9" name="Shape 229"/>
        <p:cNvGrpSpPr/>
        <p:nvPr/>
      </p:nvGrpSpPr>
      <p:grpSpPr>
        <a:xfrm>
          <a:off x="0" y="0"/>
          <a:ext cx="0" cy="0"/>
          <a:chOff x="0" y="0"/>
          <a:chExt cx="0" cy="0"/>
        </a:xfrm>
      </p:grpSpPr>
      <p:sp>
        <p:nvSpPr>
          <p:cNvPr id="230" name="Google Shape;230;p32"/>
          <p:cNvSpPr/>
          <p:nvPr/>
        </p:nvSpPr>
        <p:spPr>
          <a:xfrm>
            <a:off x="0" y="0"/>
            <a:ext cx="9144000" cy="1021509"/>
          </a:xfrm>
          <a:custGeom>
            <a:rect b="b" l="l" r="r" t="t"/>
            <a:pathLst>
              <a:path extrusionOk="0" h="2295525" w="12192000">
                <a:moveTo>
                  <a:pt x="12192000" y="0"/>
                </a:moveTo>
                <a:lnTo>
                  <a:pt x="0" y="0"/>
                </a:lnTo>
                <a:lnTo>
                  <a:pt x="0" y="2295525"/>
                </a:lnTo>
                <a:lnTo>
                  <a:pt x="12192000" y="2295525"/>
                </a:lnTo>
                <a:lnTo>
                  <a:pt x="12192000" y="0"/>
                </a:lnTo>
                <a:close/>
              </a:path>
            </a:pathLst>
          </a:custGeom>
          <a:solidFill>
            <a:srgbClr val="4658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31" name="Google Shape;231;p32"/>
          <p:cNvSpPr txBox="1"/>
          <p:nvPr>
            <p:ph type="title"/>
          </p:nvPr>
        </p:nvSpPr>
        <p:spPr>
          <a:xfrm>
            <a:off x="296097" y="228600"/>
            <a:ext cx="8551800" cy="564300"/>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None/>
            </a:pPr>
            <a:r>
              <a:rPr lang="en-GB" sz="3600">
                <a:latin typeface="Garamond"/>
                <a:ea typeface="Garamond"/>
                <a:cs typeface="Garamond"/>
                <a:sym typeface="Garamond"/>
              </a:rPr>
              <a:t>R</a:t>
            </a:r>
            <a:r>
              <a:rPr lang="en-GB" sz="3600">
                <a:latin typeface="Garamond"/>
                <a:ea typeface="Garamond"/>
                <a:cs typeface="Garamond"/>
                <a:sym typeface="Garamond"/>
              </a:rPr>
              <a:t>NN ARCHITECTURE</a:t>
            </a:r>
            <a:endParaRPr sz="3600">
              <a:latin typeface="Garamond"/>
              <a:ea typeface="Garamond"/>
              <a:cs typeface="Garamond"/>
              <a:sym typeface="Garamond"/>
            </a:endParaRPr>
          </a:p>
        </p:txBody>
      </p:sp>
      <p:sp>
        <p:nvSpPr>
          <p:cNvPr id="232" name="Google Shape;232;p32"/>
          <p:cNvSpPr txBox="1"/>
          <p:nvPr/>
        </p:nvSpPr>
        <p:spPr>
          <a:xfrm>
            <a:off x="147500" y="1627650"/>
            <a:ext cx="3718200" cy="228000"/>
          </a:xfrm>
          <a:prstGeom prst="rect">
            <a:avLst/>
          </a:prstGeom>
          <a:noFill/>
          <a:ln>
            <a:noFill/>
          </a:ln>
        </p:spPr>
        <p:txBody>
          <a:bodyPr anchorCtr="0" anchor="t" bIns="0" lIns="0" spcFirstLastPara="1" rIns="0" wrap="square" tIns="12375">
            <a:spAutoFit/>
          </a:bodyPr>
          <a:lstStyle/>
          <a:p>
            <a:pPr indent="0" lvl="0" marL="914400" marR="12700" rtl="0" algn="l">
              <a:lnSpc>
                <a:spcPct val="110300"/>
              </a:lnSpc>
              <a:spcBef>
                <a:spcPts val="700"/>
              </a:spcBef>
              <a:spcAft>
                <a:spcPts val="0"/>
              </a:spcAft>
              <a:buNone/>
            </a:pPr>
            <a:r>
              <a:t/>
            </a:r>
            <a:endParaRPr/>
          </a:p>
        </p:txBody>
      </p:sp>
      <p:sp>
        <p:nvSpPr>
          <p:cNvPr id="233" name="Google Shape;233;p32"/>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solidFill>
                <a:schemeClr val="dk2"/>
              </a:solidFill>
            </a:endParaRPr>
          </a:p>
        </p:txBody>
      </p:sp>
      <p:pic>
        <p:nvPicPr>
          <p:cNvPr id="234" name="Google Shape;234;p32"/>
          <p:cNvPicPr preferRelativeResize="0"/>
          <p:nvPr/>
        </p:nvPicPr>
        <p:blipFill>
          <a:blip r:embed="rId3">
            <a:alphaModFix/>
          </a:blip>
          <a:stretch>
            <a:fillRect/>
          </a:stretch>
        </p:blipFill>
        <p:spPr>
          <a:xfrm>
            <a:off x="378125" y="1155412"/>
            <a:ext cx="8551800" cy="350598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8" name="Shape 238"/>
        <p:cNvGrpSpPr/>
        <p:nvPr/>
      </p:nvGrpSpPr>
      <p:grpSpPr>
        <a:xfrm>
          <a:off x="0" y="0"/>
          <a:ext cx="0" cy="0"/>
          <a:chOff x="0" y="0"/>
          <a:chExt cx="0" cy="0"/>
        </a:xfrm>
      </p:grpSpPr>
      <p:sp>
        <p:nvSpPr>
          <p:cNvPr id="239" name="Google Shape;239;p33"/>
          <p:cNvSpPr/>
          <p:nvPr/>
        </p:nvSpPr>
        <p:spPr>
          <a:xfrm>
            <a:off x="0" y="0"/>
            <a:ext cx="9144000" cy="1021509"/>
          </a:xfrm>
          <a:custGeom>
            <a:rect b="b" l="l" r="r" t="t"/>
            <a:pathLst>
              <a:path extrusionOk="0" h="2295525" w="12192000">
                <a:moveTo>
                  <a:pt x="12192000" y="0"/>
                </a:moveTo>
                <a:lnTo>
                  <a:pt x="0" y="0"/>
                </a:lnTo>
                <a:lnTo>
                  <a:pt x="0" y="2295525"/>
                </a:lnTo>
                <a:lnTo>
                  <a:pt x="12192000" y="2295525"/>
                </a:lnTo>
                <a:lnTo>
                  <a:pt x="12192000" y="0"/>
                </a:lnTo>
                <a:close/>
              </a:path>
            </a:pathLst>
          </a:custGeom>
          <a:solidFill>
            <a:srgbClr val="4658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40" name="Google Shape;240;p33"/>
          <p:cNvSpPr txBox="1"/>
          <p:nvPr>
            <p:ph type="title"/>
          </p:nvPr>
        </p:nvSpPr>
        <p:spPr>
          <a:xfrm>
            <a:off x="296097" y="228600"/>
            <a:ext cx="8551800" cy="564300"/>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None/>
            </a:pPr>
            <a:r>
              <a:rPr lang="en-GB" sz="3600">
                <a:latin typeface="Garamond"/>
                <a:ea typeface="Garamond"/>
                <a:cs typeface="Garamond"/>
                <a:sym typeface="Garamond"/>
              </a:rPr>
              <a:t>RNN CODE</a:t>
            </a:r>
            <a:endParaRPr sz="3600">
              <a:latin typeface="Garamond"/>
              <a:ea typeface="Garamond"/>
              <a:cs typeface="Garamond"/>
              <a:sym typeface="Garamond"/>
            </a:endParaRPr>
          </a:p>
        </p:txBody>
      </p:sp>
      <p:sp>
        <p:nvSpPr>
          <p:cNvPr id="241" name="Google Shape;241;p33"/>
          <p:cNvSpPr txBox="1"/>
          <p:nvPr/>
        </p:nvSpPr>
        <p:spPr>
          <a:xfrm>
            <a:off x="147500" y="1627650"/>
            <a:ext cx="3718200" cy="228000"/>
          </a:xfrm>
          <a:prstGeom prst="rect">
            <a:avLst/>
          </a:prstGeom>
          <a:noFill/>
          <a:ln>
            <a:noFill/>
          </a:ln>
        </p:spPr>
        <p:txBody>
          <a:bodyPr anchorCtr="0" anchor="t" bIns="0" lIns="0" spcFirstLastPara="1" rIns="0" wrap="square" tIns="12375">
            <a:spAutoFit/>
          </a:bodyPr>
          <a:lstStyle/>
          <a:p>
            <a:pPr indent="0" lvl="0" marL="914400" marR="12700" rtl="0" algn="l">
              <a:lnSpc>
                <a:spcPct val="110300"/>
              </a:lnSpc>
              <a:spcBef>
                <a:spcPts val="700"/>
              </a:spcBef>
              <a:spcAft>
                <a:spcPts val="0"/>
              </a:spcAft>
              <a:buNone/>
            </a:pPr>
            <a:r>
              <a:t/>
            </a:r>
            <a:endParaRPr/>
          </a:p>
        </p:txBody>
      </p:sp>
      <p:sp>
        <p:nvSpPr>
          <p:cNvPr id="242" name="Google Shape;242;p33"/>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solidFill>
                <a:schemeClr val="dk2"/>
              </a:solidFill>
            </a:endParaRPr>
          </a:p>
        </p:txBody>
      </p:sp>
      <p:pic>
        <p:nvPicPr>
          <p:cNvPr id="243" name="Google Shape;243;p33"/>
          <p:cNvPicPr preferRelativeResize="0"/>
          <p:nvPr/>
        </p:nvPicPr>
        <p:blipFill>
          <a:blip r:embed="rId3">
            <a:alphaModFix/>
          </a:blip>
          <a:stretch>
            <a:fillRect/>
          </a:stretch>
        </p:blipFill>
        <p:spPr>
          <a:xfrm>
            <a:off x="296100" y="1164500"/>
            <a:ext cx="8551800" cy="3518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7" name="Shape 247"/>
        <p:cNvGrpSpPr/>
        <p:nvPr/>
      </p:nvGrpSpPr>
      <p:grpSpPr>
        <a:xfrm>
          <a:off x="0" y="0"/>
          <a:ext cx="0" cy="0"/>
          <a:chOff x="0" y="0"/>
          <a:chExt cx="0" cy="0"/>
        </a:xfrm>
      </p:grpSpPr>
      <p:sp>
        <p:nvSpPr>
          <p:cNvPr id="248" name="Google Shape;248;p34"/>
          <p:cNvSpPr/>
          <p:nvPr/>
        </p:nvSpPr>
        <p:spPr>
          <a:xfrm>
            <a:off x="0" y="0"/>
            <a:ext cx="9144000" cy="1021509"/>
          </a:xfrm>
          <a:custGeom>
            <a:rect b="b" l="l" r="r" t="t"/>
            <a:pathLst>
              <a:path extrusionOk="0" h="2295525" w="12192000">
                <a:moveTo>
                  <a:pt x="12192000" y="0"/>
                </a:moveTo>
                <a:lnTo>
                  <a:pt x="0" y="0"/>
                </a:lnTo>
                <a:lnTo>
                  <a:pt x="0" y="2295525"/>
                </a:lnTo>
                <a:lnTo>
                  <a:pt x="12192000" y="2295525"/>
                </a:lnTo>
                <a:lnTo>
                  <a:pt x="12192000" y="0"/>
                </a:lnTo>
                <a:close/>
              </a:path>
            </a:pathLst>
          </a:custGeom>
          <a:solidFill>
            <a:srgbClr val="4658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49" name="Google Shape;249;p34"/>
          <p:cNvSpPr txBox="1"/>
          <p:nvPr>
            <p:ph type="title"/>
          </p:nvPr>
        </p:nvSpPr>
        <p:spPr>
          <a:xfrm>
            <a:off x="296097" y="228600"/>
            <a:ext cx="8551800" cy="564300"/>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None/>
            </a:pPr>
            <a:r>
              <a:rPr lang="en-GB" sz="3600">
                <a:latin typeface="Garamond"/>
                <a:ea typeface="Garamond"/>
                <a:cs typeface="Garamond"/>
                <a:sym typeface="Garamond"/>
              </a:rPr>
              <a:t>MODEL RESULTS (RNN)</a:t>
            </a:r>
            <a:endParaRPr sz="3600">
              <a:latin typeface="Garamond"/>
              <a:ea typeface="Garamond"/>
              <a:cs typeface="Garamond"/>
              <a:sym typeface="Garamond"/>
            </a:endParaRPr>
          </a:p>
        </p:txBody>
      </p:sp>
      <p:sp>
        <p:nvSpPr>
          <p:cNvPr id="250" name="Google Shape;250;p34"/>
          <p:cNvSpPr txBox="1"/>
          <p:nvPr/>
        </p:nvSpPr>
        <p:spPr>
          <a:xfrm>
            <a:off x="147500" y="1627650"/>
            <a:ext cx="3718200" cy="228000"/>
          </a:xfrm>
          <a:prstGeom prst="rect">
            <a:avLst/>
          </a:prstGeom>
          <a:noFill/>
          <a:ln>
            <a:noFill/>
          </a:ln>
        </p:spPr>
        <p:txBody>
          <a:bodyPr anchorCtr="0" anchor="t" bIns="0" lIns="0" spcFirstLastPara="1" rIns="0" wrap="square" tIns="12375">
            <a:spAutoFit/>
          </a:bodyPr>
          <a:lstStyle/>
          <a:p>
            <a:pPr indent="0" lvl="0" marL="914400" marR="12700" rtl="0" algn="l">
              <a:lnSpc>
                <a:spcPct val="110300"/>
              </a:lnSpc>
              <a:spcBef>
                <a:spcPts val="700"/>
              </a:spcBef>
              <a:spcAft>
                <a:spcPts val="0"/>
              </a:spcAft>
              <a:buNone/>
            </a:pPr>
            <a:r>
              <a:t/>
            </a:r>
            <a:endParaRPr/>
          </a:p>
        </p:txBody>
      </p:sp>
      <p:sp>
        <p:nvSpPr>
          <p:cNvPr id="251" name="Google Shape;251;p34"/>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solidFill>
                <a:schemeClr val="dk2"/>
              </a:solidFill>
            </a:endParaRPr>
          </a:p>
        </p:txBody>
      </p:sp>
      <p:sp>
        <p:nvSpPr>
          <p:cNvPr id="252" name="Google Shape;252;p34"/>
          <p:cNvSpPr txBox="1"/>
          <p:nvPr/>
        </p:nvSpPr>
        <p:spPr>
          <a:xfrm>
            <a:off x="5357975" y="1368022"/>
            <a:ext cx="3622200" cy="4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2"/>
                </a:solidFill>
              </a:rPr>
              <a:t>Prediction on the test data set</a:t>
            </a:r>
            <a:endParaRPr>
              <a:solidFill>
                <a:schemeClr val="dk2"/>
              </a:solidFill>
            </a:endParaRPr>
          </a:p>
        </p:txBody>
      </p:sp>
      <p:pic>
        <p:nvPicPr>
          <p:cNvPr id="253" name="Google Shape;253;p34"/>
          <p:cNvPicPr preferRelativeResize="0"/>
          <p:nvPr/>
        </p:nvPicPr>
        <p:blipFill>
          <a:blip r:embed="rId3">
            <a:alphaModFix/>
          </a:blip>
          <a:stretch>
            <a:fillRect/>
          </a:stretch>
        </p:blipFill>
        <p:spPr>
          <a:xfrm>
            <a:off x="296100" y="1237725"/>
            <a:ext cx="4378750" cy="3545726"/>
          </a:xfrm>
          <a:prstGeom prst="rect">
            <a:avLst/>
          </a:prstGeom>
          <a:noFill/>
          <a:ln>
            <a:noFill/>
          </a:ln>
        </p:spPr>
      </p:pic>
      <p:pic>
        <p:nvPicPr>
          <p:cNvPr id="254" name="Google Shape;254;p34"/>
          <p:cNvPicPr preferRelativeResize="0"/>
          <p:nvPr/>
        </p:nvPicPr>
        <p:blipFill>
          <a:blip r:embed="rId4">
            <a:alphaModFix/>
          </a:blip>
          <a:stretch>
            <a:fillRect/>
          </a:stretch>
        </p:blipFill>
        <p:spPr>
          <a:xfrm>
            <a:off x="4827250" y="1928722"/>
            <a:ext cx="4164350" cy="248817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6" name="Shape 86"/>
        <p:cNvGrpSpPr/>
        <p:nvPr/>
      </p:nvGrpSpPr>
      <p:grpSpPr>
        <a:xfrm>
          <a:off x="0" y="0"/>
          <a:ext cx="0" cy="0"/>
          <a:chOff x="0" y="0"/>
          <a:chExt cx="0" cy="0"/>
        </a:xfrm>
      </p:grpSpPr>
      <p:sp>
        <p:nvSpPr>
          <p:cNvPr id="87" name="Google Shape;87;p17"/>
          <p:cNvSpPr txBox="1"/>
          <p:nvPr/>
        </p:nvSpPr>
        <p:spPr>
          <a:xfrm>
            <a:off x="0" y="0"/>
            <a:ext cx="2286000" cy="2501400"/>
          </a:xfrm>
          <a:prstGeom prst="rect">
            <a:avLst/>
          </a:prstGeom>
          <a:solidFill>
            <a:srgbClr val="465858"/>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2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200">
              <a:latin typeface="Times New Roman"/>
              <a:ea typeface="Times New Roman"/>
              <a:cs typeface="Times New Roman"/>
              <a:sym typeface="Times New Roman"/>
            </a:endParaRPr>
          </a:p>
          <a:p>
            <a:pPr indent="0" lvl="0" marL="177800" marR="0" rtl="0" algn="l">
              <a:lnSpc>
                <a:spcPct val="100000"/>
              </a:lnSpc>
              <a:spcBef>
                <a:spcPts val="1500"/>
              </a:spcBef>
              <a:spcAft>
                <a:spcPts val="0"/>
              </a:spcAft>
              <a:buNone/>
            </a:pPr>
            <a:r>
              <a:rPr lang="en-GB" sz="1800">
                <a:solidFill>
                  <a:srgbClr val="FFFFFF"/>
                </a:solidFill>
                <a:latin typeface="Arial"/>
                <a:ea typeface="Arial"/>
                <a:cs typeface="Arial"/>
                <a:sym typeface="Arial"/>
              </a:rPr>
              <a:t>INTRODUCTION</a:t>
            </a:r>
            <a:endParaRPr sz="1800">
              <a:latin typeface="Arial"/>
              <a:ea typeface="Arial"/>
              <a:cs typeface="Arial"/>
              <a:sym typeface="Arial"/>
            </a:endParaRPr>
          </a:p>
        </p:txBody>
      </p:sp>
      <p:grpSp>
        <p:nvGrpSpPr>
          <p:cNvPr id="88" name="Google Shape;88;p17"/>
          <p:cNvGrpSpPr/>
          <p:nvPr/>
        </p:nvGrpSpPr>
        <p:grpSpPr>
          <a:xfrm>
            <a:off x="0" y="2571750"/>
            <a:ext cx="2286000" cy="2571750"/>
            <a:chOff x="0" y="3429000"/>
            <a:chExt cx="3048000" cy="3429000"/>
          </a:xfrm>
        </p:grpSpPr>
        <p:sp>
          <p:nvSpPr>
            <p:cNvPr id="89" name="Google Shape;89;p17"/>
            <p:cNvSpPr/>
            <p:nvPr/>
          </p:nvSpPr>
          <p:spPr>
            <a:xfrm>
              <a:off x="0" y="3429000"/>
              <a:ext cx="3048000" cy="3429000"/>
            </a:xfrm>
            <a:custGeom>
              <a:rect b="b" l="l" r="r" t="t"/>
              <a:pathLst>
                <a:path extrusionOk="0" h="3429000" w="3048000">
                  <a:moveTo>
                    <a:pt x="3048000" y="0"/>
                  </a:moveTo>
                  <a:lnTo>
                    <a:pt x="0" y="0"/>
                  </a:lnTo>
                  <a:lnTo>
                    <a:pt x="0" y="3428996"/>
                  </a:lnTo>
                  <a:lnTo>
                    <a:pt x="3048000" y="3428996"/>
                  </a:lnTo>
                  <a:lnTo>
                    <a:pt x="3048000" y="0"/>
                  </a:lnTo>
                  <a:close/>
                </a:path>
              </a:pathLst>
            </a:custGeom>
            <a:solidFill>
              <a:srgbClr val="EBEF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90" name="Google Shape;90;p17"/>
            <p:cNvSpPr/>
            <p:nvPr/>
          </p:nvSpPr>
          <p:spPr>
            <a:xfrm>
              <a:off x="0" y="3429000"/>
              <a:ext cx="3048000" cy="3429000"/>
            </a:xfrm>
            <a:custGeom>
              <a:rect b="b" l="l" r="r" t="t"/>
              <a:pathLst>
                <a:path extrusionOk="0" h="3429000" w="3048000">
                  <a:moveTo>
                    <a:pt x="3048000" y="0"/>
                  </a:moveTo>
                  <a:lnTo>
                    <a:pt x="0" y="0"/>
                  </a:lnTo>
                  <a:lnTo>
                    <a:pt x="0" y="3428996"/>
                  </a:lnTo>
                  <a:lnTo>
                    <a:pt x="3048000" y="3428996"/>
                  </a:lnTo>
                  <a:lnTo>
                    <a:pt x="3048000" y="0"/>
                  </a:lnTo>
                  <a:close/>
                </a:path>
              </a:pathLst>
            </a:custGeom>
            <a:solidFill>
              <a:srgbClr val="FFFFFF">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grpSp>
      <p:sp>
        <p:nvSpPr>
          <p:cNvPr id="91" name="Google Shape;91;p17"/>
          <p:cNvSpPr txBox="1"/>
          <p:nvPr/>
        </p:nvSpPr>
        <p:spPr>
          <a:xfrm>
            <a:off x="2585475" y="516650"/>
            <a:ext cx="6263700" cy="4311300"/>
          </a:xfrm>
          <a:prstGeom prst="rect">
            <a:avLst/>
          </a:prstGeom>
          <a:noFill/>
          <a:ln>
            <a:noFill/>
          </a:ln>
        </p:spPr>
        <p:txBody>
          <a:bodyPr anchorCtr="0" anchor="t" bIns="91425" lIns="91425" spcFirstLastPara="1" rIns="91425" wrap="square" tIns="91425">
            <a:noAutofit/>
          </a:bodyPr>
          <a:lstStyle/>
          <a:p>
            <a:pPr indent="-279400" lvl="0" marL="266700" marR="101600" rtl="0" algn="just">
              <a:lnSpc>
                <a:spcPct val="111100"/>
              </a:lnSpc>
              <a:spcBef>
                <a:spcPts val="0"/>
              </a:spcBef>
              <a:spcAft>
                <a:spcPts val="0"/>
              </a:spcAft>
              <a:buClr>
                <a:schemeClr val="dk1"/>
              </a:buClr>
              <a:buSzPts val="1800"/>
              <a:buChar char="➢"/>
            </a:pPr>
            <a:r>
              <a:rPr lang="en-GB" sz="1800">
                <a:solidFill>
                  <a:schemeClr val="dk1"/>
                </a:solidFill>
              </a:rPr>
              <a:t>The objective of electricity theft detection is to detect unusual activities in the electricity usage of a smart meter.</a:t>
            </a:r>
            <a:endParaRPr sz="1800">
              <a:solidFill>
                <a:schemeClr val="dk1"/>
              </a:solidFill>
            </a:endParaRPr>
          </a:p>
          <a:p>
            <a:pPr indent="-279400" lvl="0" marL="266700" rtl="0" algn="just">
              <a:spcBef>
                <a:spcPts val="900"/>
              </a:spcBef>
              <a:spcAft>
                <a:spcPts val="0"/>
              </a:spcAft>
              <a:buClr>
                <a:schemeClr val="dk1"/>
              </a:buClr>
              <a:buSzPts val="1800"/>
              <a:buChar char="➢"/>
            </a:pPr>
            <a:r>
              <a:rPr lang="en-GB" sz="1800">
                <a:solidFill>
                  <a:schemeClr val="dk1"/>
                </a:solidFill>
              </a:rPr>
              <a:t>Theft can be detected by checking for abnormalities in the user’s electricity consumption patterns.</a:t>
            </a:r>
            <a:endParaRPr sz="1800">
              <a:solidFill>
                <a:schemeClr val="dk1"/>
              </a:solidFill>
            </a:endParaRPr>
          </a:p>
          <a:p>
            <a:pPr indent="-279400" lvl="0" marL="266700" rtl="0" algn="just">
              <a:spcBef>
                <a:spcPts val="900"/>
              </a:spcBef>
              <a:spcAft>
                <a:spcPts val="0"/>
              </a:spcAft>
              <a:buClr>
                <a:schemeClr val="dk1"/>
              </a:buClr>
              <a:buSzPts val="1800"/>
              <a:buChar char="➢"/>
            </a:pPr>
            <a:r>
              <a:rPr lang="en-GB" sz="1800">
                <a:solidFill>
                  <a:schemeClr val="dk1"/>
                </a:solidFill>
              </a:rPr>
              <a:t>The worst-hit are the developing economies.</a:t>
            </a:r>
            <a:endParaRPr sz="1800">
              <a:solidFill>
                <a:schemeClr val="dk1"/>
              </a:solidFill>
            </a:endParaRPr>
          </a:p>
          <a:p>
            <a:pPr indent="-279400" lvl="0" marL="266700" rtl="0" algn="just">
              <a:spcBef>
                <a:spcPts val="900"/>
              </a:spcBef>
              <a:spcAft>
                <a:spcPts val="0"/>
              </a:spcAft>
              <a:buClr>
                <a:schemeClr val="dk1"/>
              </a:buClr>
              <a:buSzPts val="1800"/>
              <a:buChar char="➢"/>
            </a:pPr>
            <a:r>
              <a:rPr lang="en-GB" sz="1800">
                <a:solidFill>
                  <a:schemeClr val="dk1"/>
                </a:solidFill>
              </a:rPr>
              <a:t>Power theft and its illegal consumption results in immense economic loss for many countries such as India Rs 3,000 crores annually.</a:t>
            </a:r>
            <a:endParaRPr sz="1800">
              <a:solidFill>
                <a:schemeClr val="dk1"/>
              </a:solidFill>
            </a:endParaRPr>
          </a:p>
          <a:p>
            <a:pPr indent="-279400" lvl="0" marL="266700" rtl="0" algn="just">
              <a:spcBef>
                <a:spcPts val="900"/>
              </a:spcBef>
              <a:spcAft>
                <a:spcPts val="0"/>
              </a:spcAft>
              <a:buClr>
                <a:schemeClr val="dk1"/>
              </a:buClr>
              <a:buSzPts val="1800"/>
              <a:buChar char="➢"/>
            </a:pPr>
            <a:r>
              <a:rPr lang="en-GB" sz="1800">
                <a:solidFill>
                  <a:schemeClr val="dk1"/>
                </a:solidFill>
              </a:rPr>
              <a:t>Power utilities are losing about 21 Billion Dollars globally, as power theft every year.</a:t>
            </a:r>
            <a:endParaRPr sz="1800">
              <a:solidFill>
                <a:schemeClr val="dk1"/>
              </a:solidFill>
            </a:endParaRPr>
          </a:p>
        </p:txBody>
      </p:sp>
      <p:sp>
        <p:nvSpPr>
          <p:cNvPr id="92" name="Google Shape;92;p17"/>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8" name="Shape 258"/>
        <p:cNvGrpSpPr/>
        <p:nvPr/>
      </p:nvGrpSpPr>
      <p:grpSpPr>
        <a:xfrm>
          <a:off x="0" y="0"/>
          <a:ext cx="0" cy="0"/>
          <a:chOff x="0" y="0"/>
          <a:chExt cx="0" cy="0"/>
        </a:xfrm>
      </p:grpSpPr>
      <p:sp>
        <p:nvSpPr>
          <p:cNvPr id="259" name="Google Shape;259;p35"/>
          <p:cNvSpPr/>
          <p:nvPr/>
        </p:nvSpPr>
        <p:spPr>
          <a:xfrm>
            <a:off x="0" y="0"/>
            <a:ext cx="9144000" cy="1021509"/>
          </a:xfrm>
          <a:custGeom>
            <a:rect b="b" l="l" r="r" t="t"/>
            <a:pathLst>
              <a:path extrusionOk="0" h="2295525" w="12192000">
                <a:moveTo>
                  <a:pt x="12192000" y="0"/>
                </a:moveTo>
                <a:lnTo>
                  <a:pt x="0" y="0"/>
                </a:lnTo>
                <a:lnTo>
                  <a:pt x="0" y="2295525"/>
                </a:lnTo>
                <a:lnTo>
                  <a:pt x="12192000" y="2295525"/>
                </a:lnTo>
                <a:lnTo>
                  <a:pt x="12192000" y="0"/>
                </a:lnTo>
                <a:close/>
              </a:path>
            </a:pathLst>
          </a:custGeom>
          <a:solidFill>
            <a:srgbClr val="4658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60" name="Google Shape;260;p35"/>
          <p:cNvSpPr txBox="1"/>
          <p:nvPr>
            <p:ph type="title"/>
          </p:nvPr>
        </p:nvSpPr>
        <p:spPr>
          <a:xfrm>
            <a:off x="296097" y="228600"/>
            <a:ext cx="8551800" cy="564300"/>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None/>
            </a:pPr>
            <a:r>
              <a:rPr lang="en-GB" sz="3600">
                <a:latin typeface="Garamond"/>
                <a:ea typeface="Garamond"/>
                <a:cs typeface="Garamond"/>
                <a:sym typeface="Garamond"/>
              </a:rPr>
              <a:t>MODEL RESULTS (LSTM)</a:t>
            </a:r>
            <a:endParaRPr sz="3600">
              <a:latin typeface="Garamond"/>
              <a:ea typeface="Garamond"/>
              <a:cs typeface="Garamond"/>
              <a:sym typeface="Garamond"/>
            </a:endParaRPr>
          </a:p>
        </p:txBody>
      </p:sp>
      <p:sp>
        <p:nvSpPr>
          <p:cNvPr id="261" name="Google Shape;261;p35"/>
          <p:cNvSpPr txBox="1"/>
          <p:nvPr/>
        </p:nvSpPr>
        <p:spPr>
          <a:xfrm>
            <a:off x="147500" y="1627650"/>
            <a:ext cx="3718200" cy="228000"/>
          </a:xfrm>
          <a:prstGeom prst="rect">
            <a:avLst/>
          </a:prstGeom>
          <a:noFill/>
          <a:ln>
            <a:noFill/>
          </a:ln>
        </p:spPr>
        <p:txBody>
          <a:bodyPr anchorCtr="0" anchor="t" bIns="0" lIns="0" spcFirstLastPara="1" rIns="0" wrap="square" tIns="12375">
            <a:spAutoFit/>
          </a:bodyPr>
          <a:lstStyle/>
          <a:p>
            <a:pPr indent="0" lvl="0" marL="914400" marR="12700" rtl="0" algn="l">
              <a:lnSpc>
                <a:spcPct val="110300"/>
              </a:lnSpc>
              <a:spcBef>
                <a:spcPts val="700"/>
              </a:spcBef>
              <a:spcAft>
                <a:spcPts val="0"/>
              </a:spcAft>
              <a:buNone/>
            </a:pPr>
            <a:r>
              <a:t/>
            </a:r>
            <a:endParaRPr/>
          </a:p>
        </p:txBody>
      </p:sp>
      <p:sp>
        <p:nvSpPr>
          <p:cNvPr id="262" name="Google Shape;262;p35"/>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solidFill>
                <a:schemeClr val="dk2"/>
              </a:solidFill>
            </a:endParaRPr>
          </a:p>
        </p:txBody>
      </p:sp>
      <p:sp>
        <p:nvSpPr>
          <p:cNvPr id="263" name="Google Shape;263;p35"/>
          <p:cNvSpPr txBox="1"/>
          <p:nvPr/>
        </p:nvSpPr>
        <p:spPr>
          <a:xfrm>
            <a:off x="5357975" y="1368022"/>
            <a:ext cx="3622200" cy="4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2"/>
                </a:solidFill>
              </a:rPr>
              <a:t>Prediction on the test data set</a:t>
            </a:r>
            <a:endParaRPr>
              <a:solidFill>
                <a:schemeClr val="dk2"/>
              </a:solidFill>
            </a:endParaRPr>
          </a:p>
        </p:txBody>
      </p:sp>
      <p:pic>
        <p:nvPicPr>
          <p:cNvPr id="264" name="Google Shape;264;p35"/>
          <p:cNvPicPr preferRelativeResize="0"/>
          <p:nvPr/>
        </p:nvPicPr>
        <p:blipFill>
          <a:blip r:embed="rId3">
            <a:alphaModFix/>
          </a:blip>
          <a:stretch>
            <a:fillRect/>
          </a:stretch>
        </p:blipFill>
        <p:spPr>
          <a:xfrm>
            <a:off x="296100" y="1284700"/>
            <a:ext cx="4227351" cy="3498751"/>
          </a:xfrm>
          <a:prstGeom prst="rect">
            <a:avLst/>
          </a:prstGeom>
          <a:noFill/>
          <a:ln>
            <a:noFill/>
          </a:ln>
        </p:spPr>
      </p:pic>
      <p:pic>
        <p:nvPicPr>
          <p:cNvPr id="265" name="Google Shape;265;p35"/>
          <p:cNvPicPr preferRelativeResize="0"/>
          <p:nvPr/>
        </p:nvPicPr>
        <p:blipFill>
          <a:blip r:embed="rId4">
            <a:alphaModFix/>
          </a:blip>
          <a:stretch>
            <a:fillRect/>
          </a:stretch>
        </p:blipFill>
        <p:spPr>
          <a:xfrm>
            <a:off x="4675851" y="1928722"/>
            <a:ext cx="4315748" cy="22982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9" name="Shape 269"/>
        <p:cNvGrpSpPr/>
        <p:nvPr/>
      </p:nvGrpSpPr>
      <p:grpSpPr>
        <a:xfrm>
          <a:off x="0" y="0"/>
          <a:ext cx="0" cy="0"/>
          <a:chOff x="0" y="0"/>
          <a:chExt cx="0" cy="0"/>
        </a:xfrm>
      </p:grpSpPr>
      <p:sp>
        <p:nvSpPr>
          <p:cNvPr id="270" name="Google Shape;270;p36"/>
          <p:cNvSpPr/>
          <p:nvPr/>
        </p:nvSpPr>
        <p:spPr>
          <a:xfrm>
            <a:off x="0" y="0"/>
            <a:ext cx="9144000" cy="906732"/>
          </a:xfrm>
          <a:custGeom>
            <a:rect b="b" l="l" r="r" t="t"/>
            <a:pathLst>
              <a:path extrusionOk="0" h="2295525" w="12192000">
                <a:moveTo>
                  <a:pt x="12192000" y="0"/>
                </a:moveTo>
                <a:lnTo>
                  <a:pt x="0" y="0"/>
                </a:lnTo>
                <a:lnTo>
                  <a:pt x="0" y="2295525"/>
                </a:lnTo>
                <a:lnTo>
                  <a:pt x="12192000" y="2295525"/>
                </a:lnTo>
                <a:lnTo>
                  <a:pt x="12192000" y="0"/>
                </a:lnTo>
                <a:close/>
              </a:path>
            </a:pathLst>
          </a:custGeom>
          <a:solidFill>
            <a:srgbClr val="4658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71" name="Google Shape;271;p36"/>
          <p:cNvSpPr txBox="1"/>
          <p:nvPr>
            <p:ph type="title"/>
          </p:nvPr>
        </p:nvSpPr>
        <p:spPr>
          <a:xfrm>
            <a:off x="296097" y="228600"/>
            <a:ext cx="8551800" cy="564300"/>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Clr>
                <a:srgbClr val="000000"/>
              </a:buClr>
              <a:buFont typeface="Arial"/>
              <a:buNone/>
            </a:pPr>
            <a:r>
              <a:rPr lang="en-GB" sz="3600">
                <a:latin typeface="Garamond"/>
                <a:ea typeface="Garamond"/>
                <a:cs typeface="Garamond"/>
                <a:sym typeface="Garamond"/>
              </a:rPr>
              <a:t>COMPARISON BETWEEN MODELS</a:t>
            </a:r>
            <a:endParaRPr sz="3600">
              <a:latin typeface="Garamond"/>
              <a:ea typeface="Garamond"/>
              <a:cs typeface="Garamond"/>
              <a:sym typeface="Garamond"/>
            </a:endParaRPr>
          </a:p>
        </p:txBody>
      </p:sp>
      <p:sp>
        <p:nvSpPr>
          <p:cNvPr id="272" name="Google Shape;272;p36"/>
          <p:cNvSpPr txBox="1"/>
          <p:nvPr/>
        </p:nvSpPr>
        <p:spPr>
          <a:xfrm>
            <a:off x="147500" y="1627650"/>
            <a:ext cx="3718200" cy="228000"/>
          </a:xfrm>
          <a:prstGeom prst="rect">
            <a:avLst/>
          </a:prstGeom>
          <a:noFill/>
          <a:ln>
            <a:noFill/>
          </a:ln>
        </p:spPr>
        <p:txBody>
          <a:bodyPr anchorCtr="0" anchor="t" bIns="0" lIns="0" spcFirstLastPara="1" rIns="0" wrap="square" tIns="12375">
            <a:spAutoFit/>
          </a:bodyPr>
          <a:lstStyle/>
          <a:p>
            <a:pPr indent="0" lvl="0" marL="914400" marR="12700" rtl="0" algn="l">
              <a:lnSpc>
                <a:spcPct val="110300"/>
              </a:lnSpc>
              <a:spcBef>
                <a:spcPts val="700"/>
              </a:spcBef>
              <a:spcAft>
                <a:spcPts val="0"/>
              </a:spcAft>
              <a:buNone/>
            </a:pPr>
            <a:r>
              <a:t/>
            </a:r>
            <a:endParaRPr/>
          </a:p>
        </p:txBody>
      </p:sp>
      <p:sp>
        <p:nvSpPr>
          <p:cNvPr id="273" name="Google Shape;273;p36"/>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solidFill>
                <a:schemeClr val="dk2"/>
              </a:solidFill>
            </a:endParaRPr>
          </a:p>
        </p:txBody>
      </p:sp>
      <p:graphicFrame>
        <p:nvGraphicFramePr>
          <p:cNvPr id="274" name="Google Shape;274;p36"/>
          <p:cNvGraphicFramePr/>
          <p:nvPr/>
        </p:nvGraphicFramePr>
        <p:xfrm>
          <a:off x="820038" y="1083350"/>
          <a:ext cx="3000000" cy="3000000"/>
        </p:xfrm>
        <a:graphic>
          <a:graphicData uri="http://schemas.openxmlformats.org/drawingml/2006/table">
            <a:tbl>
              <a:tblPr>
                <a:noFill/>
                <a:tableStyleId>{84F7E989-9935-4A2D-8FFB-9F22FAC1A9D6}</a:tableStyleId>
              </a:tblPr>
              <a:tblGrid>
                <a:gridCol w="721075"/>
                <a:gridCol w="927375"/>
                <a:gridCol w="987875"/>
                <a:gridCol w="987875"/>
                <a:gridCol w="987875"/>
                <a:gridCol w="987875"/>
                <a:gridCol w="971975"/>
                <a:gridCol w="971975"/>
              </a:tblGrid>
              <a:tr h="406125">
                <a:tc>
                  <a:txBody>
                    <a:bodyPr/>
                    <a:lstStyle/>
                    <a:p>
                      <a:pPr indent="0" lvl="0" marL="0" rtl="0" algn="ctr">
                        <a:lnSpc>
                          <a:spcPct val="115000"/>
                        </a:lnSpc>
                        <a:spcBef>
                          <a:spcPts val="0"/>
                        </a:spcBef>
                        <a:spcAft>
                          <a:spcPts val="0"/>
                        </a:spcAft>
                        <a:buNone/>
                      </a:pPr>
                      <a:r>
                        <a:rPr b="1" lang="en-GB" sz="950"/>
                        <a:t>TEST DATA</a:t>
                      </a:r>
                      <a:endParaRPr b="1" sz="95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ctr">
                        <a:spcBef>
                          <a:spcPts val="0"/>
                        </a:spcBef>
                        <a:spcAft>
                          <a:spcPts val="0"/>
                        </a:spcAft>
                        <a:buNone/>
                      </a:pPr>
                      <a:r>
                        <a:t/>
                      </a:r>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ctr">
                        <a:lnSpc>
                          <a:spcPct val="115000"/>
                        </a:lnSpc>
                        <a:spcBef>
                          <a:spcPts val="0"/>
                        </a:spcBef>
                        <a:spcAft>
                          <a:spcPts val="0"/>
                        </a:spcAft>
                        <a:buNone/>
                      </a:pPr>
                      <a:r>
                        <a:rPr b="1" lang="en-GB" sz="950"/>
                        <a:t>RANDOM FOREST</a:t>
                      </a:r>
                      <a:endParaRPr b="1" sz="95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ctr">
                        <a:lnSpc>
                          <a:spcPct val="115000"/>
                        </a:lnSpc>
                        <a:spcBef>
                          <a:spcPts val="0"/>
                        </a:spcBef>
                        <a:spcAft>
                          <a:spcPts val="0"/>
                        </a:spcAft>
                        <a:buNone/>
                      </a:pPr>
                      <a:r>
                        <a:rPr b="1" lang="en-GB" sz="950"/>
                        <a:t>   XGBOOST</a:t>
                      </a:r>
                      <a:endParaRPr b="1" sz="95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ctr">
                        <a:lnSpc>
                          <a:spcPct val="115000"/>
                        </a:lnSpc>
                        <a:spcBef>
                          <a:spcPts val="0"/>
                        </a:spcBef>
                        <a:spcAft>
                          <a:spcPts val="0"/>
                        </a:spcAft>
                        <a:buNone/>
                      </a:pPr>
                      <a:r>
                        <a:rPr b="1" lang="en-GB" sz="950"/>
                        <a:t>         KNN</a:t>
                      </a:r>
                      <a:endParaRPr b="1" sz="95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ctr">
                        <a:lnSpc>
                          <a:spcPct val="115000"/>
                        </a:lnSpc>
                        <a:spcBef>
                          <a:spcPts val="0"/>
                        </a:spcBef>
                        <a:spcAft>
                          <a:spcPts val="0"/>
                        </a:spcAft>
                        <a:buNone/>
                      </a:pPr>
                      <a:r>
                        <a:rPr b="1" lang="en-GB" sz="950"/>
                        <a:t>        RNN</a:t>
                      </a:r>
                      <a:endParaRPr b="1" sz="95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ctr">
                        <a:lnSpc>
                          <a:spcPct val="115000"/>
                        </a:lnSpc>
                        <a:spcBef>
                          <a:spcPts val="0"/>
                        </a:spcBef>
                        <a:spcAft>
                          <a:spcPts val="0"/>
                        </a:spcAft>
                        <a:buNone/>
                      </a:pPr>
                      <a:r>
                        <a:rPr b="1" lang="en-GB" sz="950"/>
                        <a:t>         CNN</a:t>
                      </a:r>
                      <a:endParaRPr b="1" sz="95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ctr">
                        <a:lnSpc>
                          <a:spcPct val="115000"/>
                        </a:lnSpc>
                        <a:spcBef>
                          <a:spcPts val="0"/>
                        </a:spcBef>
                        <a:spcAft>
                          <a:spcPts val="0"/>
                        </a:spcAft>
                        <a:buNone/>
                      </a:pPr>
                      <a:r>
                        <a:rPr b="1" lang="en-GB" sz="950"/>
                        <a:t>LSTM</a:t>
                      </a:r>
                      <a:endParaRPr b="1" sz="95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r>
              <a:tr h="324875">
                <a:tc>
                  <a:txBody>
                    <a:bodyPr/>
                    <a:lstStyle/>
                    <a:p>
                      <a:pPr indent="0" lvl="0" marL="0" rtl="0" algn="ctr">
                        <a:spcBef>
                          <a:spcPts val="0"/>
                        </a:spcBef>
                        <a:spcAft>
                          <a:spcPts val="0"/>
                        </a:spcAft>
                        <a:buNone/>
                      </a:pPr>
                      <a:r>
                        <a:t/>
                      </a:r>
                      <a:endParaRPr sz="16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ctr">
                        <a:lnSpc>
                          <a:spcPct val="115000"/>
                        </a:lnSpc>
                        <a:spcBef>
                          <a:spcPts val="0"/>
                        </a:spcBef>
                        <a:spcAft>
                          <a:spcPts val="0"/>
                        </a:spcAft>
                        <a:buNone/>
                      </a:pPr>
                      <a:r>
                        <a:rPr b="1" lang="en-GB" sz="1150"/>
                        <a:t>NORMAL</a:t>
                      </a:r>
                      <a:endParaRPr b="1" sz="115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ctr">
                        <a:lnSpc>
                          <a:spcPct val="115000"/>
                        </a:lnSpc>
                        <a:spcBef>
                          <a:spcPts val="0"/>
                        </a:spcBef>
                        <a:spcAft>
                          <a:spcPts val="0"/>
                        </a:spcAft>
                        <a:buNone/>
                      </a:pPr>
                      <a:r>
                        <a:rPr lang="en-GB" sz="1100"/>
                        <a:t>0.93</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t>0.93</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t>0.91</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t>0.88</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t>0.88</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t>0.89</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4875">
                <a:tc>
                  <a:txBody>
                    <a:bodyPr/>
                    <a:lstStyle/>
                    <a:p>
                      <a:pPr indent="0" lvl="0" marL="0" rtl="0" algn="ctr">
                        <a:spcBef>
                          <a:spcPts val="0"/>
                        </a:spcBef>
                        <a:spcAft>
                          <a:spcPts val="0"/>
                        </a:spcAft>
                        <a:buNone/>
                      </a:pPr>
                      <a:r>
                        <a:t/>
                      </a:r>
                      <a:endParaRPr sz="16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ctr">
                        <a:lnSpc>
                          <a:spcPct val="115000"/>
                        </a:lnSpc>
                        <a:spcBef>
                          <a:spcPts val="0"/>
                        </a:spcBef>
                        <a:spcAft>
                          <a:spcPts val="0"/>
                        </a:spcAft>
                        <a:buNone/>
                      </a:pPr>
                      <a:r>
                        <a:rPr b="1" lang="en-GB" sz="1150"/>
                        <a:t>THEFT 1</a:t>
                      </a:r>
                      <a:endParaRPr b="1" sz="115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ctr">
                        <a:lnSpc>
                          <a:spcPct val="115000"/>
                        </a:lnSpc>
                        <a:spcBef>
                          <a:spcPts val="0"/>
                        </a:spcBef>
                        <a:spcAft>
                          <a:spcPts val="0"/>
                        </a:spcAft>
                        <a:buNone/>
                      </a:pPr>
                      <a:r>
                        <a:rPr lang="en-GB" sz="1100"/>
                        <a:t>0.69</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t>0.54</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t>0.58</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t>0.46</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t>0.48</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t>0.44</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4875">
                <a:tc>
                  <a:txBody>
                    <a:bodyPr/>
                    <a:lstStyle/>
                    <a:p>
                      <a:pPr indent="0" lvl="0" marL="0" rtl="0" algn="ctr">
                        <a:spcBef>
                          <a:spcPts val="0"/>
                        </a:spcBef>
                        <a:spcAft>
                          <a:spcPts val="0"/>
                        </a:spcAft>
                        <a:buNone/>
                      </a:pPr>
                      <a:r>
                        <a:t/>
                      </a:r>
                      <a:endParaRPr sz="16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ctr">
                        <a:lnSpc>
                          <a:spcPct val="115000"/>
                        </a:lnSpc>
                        <a:spcBef>
                          <a:spcPts val="0"/>
                        </a:spcBef>
                        <a:spcAft>
                          <a:spcPts val="0"/>
                        </a:spcAft>
                        <a:buNone/>
                      </a:pPr>
                      <a:r>
                        <a:rPr b="1" lang="en-GB" sz="1150"/>
                        <a:t>THEFT 2</a:t>
                      </a:r>
                      <a:endParaRPr b="1" sz="115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ctr">
                        <a:lnSpc>
                          <a:spcPct val="115000"/>
                        </a:lnSpc>
                        <a:spcBef>
                          <a:spcPts val="0"/>
                        </a:spcBef>
                        <a:spcAft>
                          <a:spcPts val="0"/>
                        </a:spcAft>
                        <a:buNone/>
                      </a:pPr>
                      <a:r>
                        <a:rPr lang="en-GB" sz="1100"/>
                        <a:t>1.00</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t>1.00</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t>1.00</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t>1.00</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t>1.00</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t>1</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6125">
                <a:tc>
                  <a:txBody>
                    <a:bodyPr/>
                    <a:lstStyle/>
                    <a:p>
                      <a:pPr indent="0" lvl="0" marL="0" rtl="0" algn="ctr">
                        <a:lnSpc>
                          <a:spcPct val="115000"/>
                        </a:lnSpc>
                        <a:spcBef>
                          <a:spcPts val="0"/>
                        </a:spcBef>
                        <a:spcAft>
                          <a:spcPts val="0"/>
                        </a:spcAft>
                        <a:buNone/>
                      </a:pPr>
                      <a:r>
                        <a:rPr b="1" lang="en-GB" sz="750"/>
                        <a:t>PRECISION</a:t>
                      </a:r>
                      <a:endParaRPr b="1" sz="85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ctr">
                        <a:lnSpc>
                          <a:spcPct val="115000"/>
                        </a:lnSpc>
                        <a:spcBef>
                          <a:spcPts val="0"/>
                        </a:spcBef>
                        <a:spcAft>
                          <a:spcPts val="0"/>
                        </a:spcAft>
                        <a:buNone/>
                      </a:pPr>
                      <a:r>
                        <a:rPr b="1" lang="en-GB" sz="1150"/>
                        <a:t>THEFT 3</a:t>
                      </a:r>
                      <a:endParaRPr b="1" sz="115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ctr">
                        <a:lnSpc>
                          <a:spcPct val="115000"/>
                        </a:lnSpc>
                        <a:spcBef>
                          <a:spcPts val="0"/>
                        </a:spcBef>
                        <a:spcAft>
                          <a:spcPts val="0"/>
                        </a:spcAft>
                        <a:buNone/>
                      </a:pPr>
                      <a:r>
                        <a:rPr lang="en-GB" sz="1100"/>
                        <a:t>0.70</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t>0.52</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t>0.51</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t>0.43</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t>0.46</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t>0.38</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4875">
                <a:tc>
                  <a:txBody>
                    <a:bodyPr/>
                    <a:lstStyle/>
                    <a:p>
                      <a:pPr indent="0" lvl="0" marL="0" rtl="0" algn="ctr">
                        <a:spcBef>
                          <a:spcPts val="0"/>
                        </a:spcBef>
                        <a:spcAft>
                          <a:spcPts val="0"/>
                        </a:spcAft>
                        <a:buNone/>
                      </a:pPr>
                      <a:r>
                        <a:t/>
                      </a:r>
                      <a:endParaRPr sz="16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ctr">
                        <a:lnSpc>
                          <a:spcPct val="115000"/>
                        </a:lnSpc>
                        <a:spcBef>
                          <a:spcPts val="0"/>
                        </a:spcBef>
                        <a:spcAft>
                          <a:spcPts val="0"/>
                        </a:spcAft>
                        <a:buNone/>
                      </a:pPr>
                      <a:r>
                        <a:rPr b="1" lang="en-GB" sz="1150"/>
                        <a:t>THEFT 4</a:t>
                      </a:r>
                      <a:endParaRPr b="1" sz="115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ctr">
                        <a:lnSpc>
                          <a:spcPct val="115000"/>
                        </a:lnSpc>
                        <a:spcBef>
                          <a:spcPts val="0"/>
                        </a:spcBef>
                        <a:spcAft>
                          <a:spcPts val="0"/>
                        </a:spcAft>
                        <a:buNone/>
                      </a:pPr>
                      <a:r>
                        <a:rPr lang="en-GB" sz="1100"/>
                        <a:t>0.86</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t>0.69</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t>0.69</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t>0.69</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t>0.74</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t>0.67</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4875">
                <a:tc>
                  <a:txBody>
                    <a:bodyPr/>
                    <a:lstStyle/>
                    <a:p>
                      <a:pPr indent="0" lvl="0" marL="0" rtl="0" algn="ctr">
                        <a:spcBef>
                          <a:spcPts val="0"/>
                        </a:spcBef>
                        <a:spcAft>
                          <a:spcPts val="0"/>
                        </a:spcAft>
                        <a:buNone/>
                      </a:pPr>
                      <a:r>
                        <a:t/>
                      </a:r>
                      <a:endParaRPr sz="16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ctr">
                        <a:lnSpc>
                          <a:spcPct val="115000"/>
                        </a:lnSpc>
                        <a:spcBef>
                          <a:spcPts val="0"/>
                        </a:spcBef>
                        <a:spcAft>
                          <a:spcPts val="0"/>
                        </a:spcAft>
                        <a:buNone/>
                      </a:pPr>
                      <a:r>
                        <a:rPr b="1" lang="en-GB" sz="1150"/>
                        <a:t>THEFT 5</a:t>
                      </a:r>
                      <a:endParaRPr b="1" sz="115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ctr">
                        <a:lnSpc>
                          <a:spcPct val="115000"/>
                        </a:lnSpc>
                        <a:spcBef>
                          <a:spcPts val="0"/>
                        </a:spcBef>
                        <a:spcAft>
                          <a:spcPts val="0"/>
                        </a:spcAft>
                        <a:buNone/>
                      </a:pPr>
                      <a:r>
                        <a:rPr lang="en-GB" sz="1100"/>
                        <a:t>0.92</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t>0.88</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t>0.85</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t>0.82</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t>0.83</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t>0.81</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4875">
                <a:tc>
                  <a:txBody>
                    <a:bodyPr/>
                    <a:lstStyle/>
                    <a:p>
                      <a:pPr indent="0" lvl="0" marL="0" rtl="0" algn="ctr">
                        <a:spcBef>
                          <a:spcPts val="0"/>
                        </a:spcBef>
                        <a:spcAft>
                          <a:spcPts val="0"/>
                        </a:spcAft>
                        <a:buNone/>
                      </a:pPr>
                      <a:r>
                        <a:t/>
                      </a:r>
                      <a:endParaRPr sz="16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ctr">
                        <a:lnSpc>
                          <a:spcPct val="115000"/>
                        </a:lnSpc>
                        <a:spcBef>
                          <a:spcPts val="0"/>
                        </a:spcBef>
                        <a:spcAft>
                          <a:spcPts val="0"/>
                        </a:spcAft>
                        <a:buNone/>
                      </a:pPr>
                      <a:r>
                        <a:rPr b="1" lang="en-GB" sz="1150"/>
                        <a:t>THEFT 6</a:t>
                      </a:r>
                      <a:endParaRPr b="1" sz="115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ctr">
                        <a:lnSpc>
                          <a:spcPct val="115000"/>
                        </a:lnSpc>
                        <a:spcBef>
                          <a:spcPts val="0"/>
                        </a:spcBef>
                        <a:spcAft>
                          <a:spcPts val="0"/>
                        </a:spcAft>
                        <a:buNone/>
                      </a:pPr>
                      <a:r>
                        <a:rPr lang="en-GB" sz="1100"/>
                        <a:t>0.05</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t>0.21</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t>0.16</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t>0.27</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t>0.10</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t>0.22</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5825">
                <a:tc>
                  <a:txBody>
                    <a:bodyPr/>
                    <a:lstStyle/>
                    <a:p>
                      <a:pPr indent="0" lvl="0" marL="0" rtl="0" algn="ctr">
                        <a:spcBef>
                          <a:spcPts val="0"/>
                        </a:spcBef>
                        <a:spcAft>
                          <a:spcPts val="0"/>
                        </a:spcAft>
                        <a:buNone/>
                      </a:pPr>
                      <a:r>
                        <a:t/>
                      </a:r>
                      <a:endParaRPr sz="16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ctr">
                        <a:spcBef>
                          <a:spcPts val="0"/>
                        </a:spcBef>
                        <a:spcAft>
                          <a:spcPts val="0"/>
                        </a:spcAft>
                        <a:buNone/>
                      </a:pPr>
                      <a:r>
                        <a:t/>
                      </a:r>
                      <a:endParaRPr sz="18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ctr">
                        <a:spcBef>
                          <a:spcPts val="0"/>
                        </a:spcBef>
                        <a:spcAft>
                          <a:spcPts val="0"/>
                        </a:spcAft>
                        <a:buNone/>
                      </a:pPr>
                      <a:r>
                        <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6125">
                <a:tc>
                  <a:txBody>
                    <a:bodyPr/>
                    <a:lstStyle/>
                    <a:p>
                      <a:pPr indent="0" lvl="0" marL="0" rtl="0" algn="ctr">
                        <a:lnSpc>
                          <a:spcPct val="115000"/>
                        </a:lnSpc>
                        <a:spcBef>
                          <a:spcPts val="0"/>
                        </a:spcBef>
                        <a:spcAft>
                          <a:spcPts val="0"/>
                        </a:spcAft>
                        <a:buNone/>
                      </a:pPr>
                      <a:r>
                        <a:rPr b="1" lang="en-GB" sz="750"/>
                        <a:t>ACCURACY</a:t>
                      </a:r>
                      <a:endParaRPr b="1" sz="75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ctr">
                        <a:lnSpc>
                          <a:spcPct val="115000"/>
                        </a:lnSpc>
                        <a:spcBef>
                          <a:spcPts val="0"/>
                        </a:spcBef>
                        <a:spcAft>
                          <a:spcPts val="0"/>
                        </a:spcAft>
                        <a:buNone/>
                      </a:pPr>
                      <a:r>
                        <a:rPr b="1" lang="en-GB" sz="1150"/>
                        <a:t>THEFT</a:t>
                      </a:r>
                      <a:endParaRPr b="1" sz="115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ctr">
                        <a:lnSpc>
                          <a:spcPct val="115000"/>
                        </a:lnSpc>
                        <a:spcBef>
                          <a:spcPts val="0"/>
                        </a:spcBef>
                        <a:spcAft>
                          <a:spcPts val="0"/>
                        </a:spcAft>
                        <a:buNone/>
                      </a:pPr>
                      <a:r>
                        <a:rPr lang="en-GB" sz="1100"/>
                        <a:t>0.85</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t>0.84</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100"/>
                        <a:t>0.83</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t>0.81</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t>0.81</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t>0.8</a:t>
                      </a:r>
                      <a:endParaRPr sz="110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8" name="Shape 278"/>
        <p:cNvGrpSpPr/>
        <p:nvPr/>
      </p:nvGrpSpPr>
      <p:grpSpPr>
        <a:xfrm>
          <a:off x="0" y="0"/>
          <a:ext cx="0" cy="0"/>
          <a:chOff x="0" y="0"/>
          <a:chExt cx="0" cy="0"/>
        </a:xfrm>
      </p:grpSpPr>
      <p:sp>
        <p:nvSpPr>
          <p:cNvPr id="279" name="Google Shape;279;p37"/>
          <p:cNvSpPr/>
          <p:nvPr/>
        </p:nvSpPr>
        <p:spPr>
          <a:xfrm>
            <a:off x="0" y="0"/>
            <a:ext cx="9144000" cy="1251061"/>
          </a:xfrm>
          <a:custGeom>
            <a:rect b="b" l="l" r="r" t="t"/>
            <a:pathLst>
              <a:path extrusionOk="0" h="2295525" w="12192000">
                <a:moveTo>
                  <a:pt x="12192000" y="0"/>
                </a:moveTo>
                <a:lnTo>
                  <a:pt x="0" y="0"/>
                </a:lnTo>
                <a:lnTo>
                  <a:pt x="0" y="2295525"/>
                </a:lnTo>
                <a:lnTo>
                  <a:pt x="12192000" y="2295525"/>
                </a:lnTo>
                <a:lnTo>
                  <a:pt x="12192000" y="0"/>
                </a:lnTo>
                <a:close/>
              </a:path>
            </a:pathLst>
          </a:custGeom>
          <a:solidFill>
            <a:srgbClr val="4658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80" name="Google Shape;280;p37"/>
          <p:cNvSpPr txBox="1"/>
          <p:nvPr>
            <p:ph type="title"/>
          </p:nvPr>
        </p:nvSpPr>
        <p:spPr>
          <a:xfrm>
            <a:off x="422897" y="343375"/>
            <a:ext cx="8551800" cy="564300"/>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None/>
            </a:pPr>
            <a:r>
              <a:rPr lang="en-GB" sz="3600">
                <a:latin typeface="Garamond"/>
                <a:ea typeface="Garamond"/>
                <a:cs typeface="Garamond"/>
                <a:sym typeface="Garamond"/>
              </a:rPr>
              <a:t>CONCLUSIONS</a:t>
            </a:r>
            <a:endParaRPr sz="3600">
              <a:latin typeface="Garamond"/>
              <a:ea typeface="Garamond"/>
              <a:cs typeface="Garamond"/>
              <a:sym typeface="Garamond"/>
            </a:endParaRPr>
          </a:p>
        </p:txBody>
      </p:sp>
      <p:sp>
        <p:nvSpPr>
          <p:cNvPr id="281" name="Google Shape;281;p37"/>
          <p:cNvSpPr txBox="1"/>
          <p:nvPr/>
        </p:nvSpPr>
        <p:spPr>
          <a:xfrm>
            <a:off x="585200" y="1508313"/>
            <a:ext cx="7726800" cy="2994000"/>
          </a:xfrm>
          <a:prstGeom prst="rect">
            <a:avLst/>
          </a:prstGeom>
          <a:noFill/>
          <a:ln>
            <a:noFill/>
          </a:ln>
        </p:spPr>
        <p:txBody>
          <a:bodyPr anchorCtr="0" anchor="t" bIns="91425" lIns="91425" spcFirstLastPara="1" rIns="91425" wrap="square" tIns="91425">
            <a:noAutofit/>
          </a:bodyPr>
          <a:lstStyle/>
          <a:p>
            <a:pPr indent="-323850" lvl="0" marL="457200" marR="444500" rtl="0" algn="just">
              <a:lnSpc>
                <a:spcPct val="150000"/>
              </a:lnSpc>
              <a:spcBef>
                <a:spcPts val="0"/>
              </a:spcBef>
              <a:spcAft>
                <a:spcPts val="0"/>
              </a:spcAft>
              <a:buClr>
                <a:schemeClr val="dk1"/>
              </a:buClr>
              <a:buSzPts val="1500"/>
              <a:buChar char="➢"/>
            </a:pPr>
            <a:r>
              <a:rPr lang="en-GB">
                <a:solidFill>
                  <a:schemeClr val="dk1"/>
                </a:solidFill>
              </a:rPr>
              <a:t>All the models have a high accuracy of greater than or equal to 80%.</a:t>
            </a:r>
            <a:endParaRPr>
              <a:solidFill>
                <a:schemeClr val="dk1"/>
              </a:solidFill>
            </a:endParaRPr>
          </a:p>
          <a:p>
            <a:pPr indent="-323850" lvl="0" marL="457200" marR="444500" rtl="0" algn="just">
              <a:lnSpc>
                <a:spcPct val="150000"/>
              </a:lnSpc>
              <a:spcBef>
                <a:spcPts val="0"/>
              </a:spcBef>
              <a:spcAft>
                <a:spcPts val="0"/>
              </a:spcAft>
              <a:buClr>
                <a:schemeClr val="dk1"/>
              </a:buClr>
              <a:buSzPts val="1500"/>
              <a:buChar char="➢"/>
            </a:pPr>
            <a:r>
              <a:rPr lang="en-GB">
                <a:solidFill>
                  <a:schemeClr val="dk1"/>
                </a:solidFill>
              </a:rPr>
              <a:t>Random Forest has the highest accuracy (85%). However, it completely fails in identifying Theft6 as the precision score is only 5%.</a:t>
            </a:r>
            <a:endParaRPr>
              <a:solidFill>
                <a:schemeClr val="dk1"/>
              </a:solidFill>
            </a:endParaRPr>
          </a:p>
          <a:p>
            <a:pPr indent="-323850" lvl="0" marL="457200" marR="444500" rtl="0" algn="just">
              <a:lnSpc>
                <a:spcPct val="150000"/>
              </a:lnSpc>
              <a:spcBef>
                <a:spcPts val="0"/>
              </a:spcBef>
              <a:spcAft>
                <a:spcPts val="0"/>
              </a:spcAft>
              <a:buClr>
                <a:schemeClr val="dk1"/>
              </a:buClr>
              <a:buSzPts val="1500"/>
              <a:buChar char="➢"/>
            </a:pPr>
            <a:r>
              <a:rPr lang="en-GB">
                <a:solidFill>
                  <a:schemeClr val="dk1"/>
                </a:solidFill>
              </a:rPr>
              <a:t>The accuracy of CNN is 81% but it fails to identify Theft6 as the precision (8%) is very low.</a:t>
            </a:r>
            <a:endParaRPr>
              <a:solidFill>
                <a:schemeClr val="dk1"/>
              </a:solidFill>
            </a:endParaRPr>
          </a:p>
          <a:p>
            <a:pPr indent="-323850" lvl="0" marL="457200" marR="444500" rtl="0" algn="just">
              <a:lnSpc>
                <a:spcPct val="150000"/>
              </a:lnSpc>
              <a:spcBef>
                <a:spcPts val="0"/>
              </a:spcBef>
              <a:spcAft>
                <a:spcPts val="0"/>
              </a:spcAft>
              <a:buClr>
                <a:schemeClr val="dk1"/>
              </a:buClr>
              <a:buSzPts val="1500"/>
              <a:buChar char="➢"/>
            </a:pPr>
            <a:r>
              <a:rPr lang="en-GB">
                <a:solidFill>
                  <a:schemeClr val="dk1"/>
                </a:solidFill>
              </a:rPr>
              <a:t>XGBoost, k-NN and LSTM have accuracies 84%, 83% and 80% respectively, and all the 3 of them have the ability to classify Theft6 relatively better than CNN and Random Forest as their precision values of Theft6 label are 21%, 16% and 22%.</a:t>
            </a:r>
            <a:endParaRPr sz="1500">
              <a:solidFill>
                <a:schemeClr val="dk1"/>
              </a:solidFill>
            </a:endParaRPr>
          </a:p>
        </p:txBody>
      </p:sp>
      <p:sp>
        <p:nvSpPr>
          <p:cNvPr id="282" name="Google Shape;282;p37"/>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6" name="Shape 286"/>
        <p:cNvGrpSpPr/>
        <p:nvPr/>
      </p:nvGrpSpPr>
      <p:grpSpPr>
        <a:xfrm>
          <a:off x="0" y="0"/>
          <a:ext cx="0" cy="0"/>
          <a:chOff x="0" y="0"/>
          <a:chExt cx="0" cy="0"/>
        </a:xfrm>
      </p:grpSpPr>
      <p:sp>
        <p:nvSpPr>
          <p:cNvPr id="287" name="Google Shape;287;p38"/>
          <p:cNvSpPr/>
          <p:nvPr/>
        </p:nvSpPr>
        <p:spPr>
          <a:xfrm>
            <a:off x="0" y="0"/>
            <a:ext cx="9144000" cy="1251061"/>
          </a:xfrm>
          <a:custGeom>
            <a:rect b="b" l="l" r="r" t="t"/>
            <a:pathLst>
              <a:path extrusionOk="0" h="2295525" w="12192000">
                <a:moveTo>
                  <a:pt x="12192000" y="0"/>
                </a:moveTo>
                <a:lnTo>
                  <a:pt x="0" y="0"/>
                </a:lnTo>
                <a:lnTo>
                  <a:pt x="0" y="2295525"/>
                </a:lnTo>
                <a:lnTo>
                  <a:pt x="12192000" y="2295525"/>
                </a:lnTo>
                <a:lnTo>
                  <a:pt x="12192000" y="0"/>
                </a:lnTo>
                <a:close/>
              </a:path>
            </a:pathLst>
          </a:custGeom>
          <a:solidFill>
            <a:srgbClr val="4658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88" name="Google Shape;288;p38"/>
          <p:cNvSpPr txBox="1"/>
          <p:nvPr>
            <p:ph type="title"/>
          </p:nvPr>
        </p:nvSpPr>
        <p:spPr>
          <a:xfrm>
            <a:off x="422897" y="343375"/>
            <a:ext cx="8551800" cy="564300"/>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None/>
            </a:pPr>
            <a:r>
              <a:rPr lang="en-GB" sz="3600">
                <a:latin typeface="Garamond"/>
                <a:ea typeface="Garamond"/>
                <a:cs typeface="Garamond"/>
                <a:sym typeface="Garamond"/>
              </a:rPr>
              <a:t>CONCLUSIONS</a:t>
            </a:r>
            <a:endParaRPr sz="3600">
              <a:latin typeface="Garamond"/>
              <a:ea typeface="Garamond"/>
              <a:cs typeface="Garamond"/>
              <a:sym typeface="Garamond"/>
            </a:endParaRPr>
          </a:p>
        </p:txBody>
      </p:sp>
      <p:sp>
        <p:nvSpPr>
          <p:cNvPr id="289" name="Google Shape;289;p38"/>
          <p:cNvSpPr txBox="1"/>
          <p:nvPr/>
        </p:nvSpPr>
        <p:spPr>
          <a:xfrm>
            <a:off x="585200" y="1387600"/>
            <a:ext cx="7726800" cy="3032400"/>
          </a:xfrm>
          <a:prstGeom prst="rect">
            <a:avLst/>
          </a:prstGeom>
          <a:noFill/>
          <a:ln>
            <a:noFill/>
          </a:ln>
        </p:spPr>
        <p:txBody>
          <a:bodyPr anchorCtr="0" anchor="t" bIns="91425" lIns="91425" spcFirstLastPara="1" rIns="91425" wrap="square" tIns="91425">
            <a:noAutofit/>
          </a:bodyPr>
          <a:lstStyle/>
          <a:p>
            <a:pPr indent="0" lvl="0" marL="0" marR="12700" rtl="0" algn="l">
              <a:lnSpc>
                <a:spcPct val="150000"/>
              </a:lnSpc>
              <a:spcBef>
                <a:spcPts val="700"/>
              </a:spcBef>
              <a:spcAft>
                <a:spcPts val="0"/>
              </a:spcAft>
              <a:buNone/>
            </a:pPr>
            <a:r>
              <a:t/>
            </a:r>
            <a:endParaRPr sz="1500">
              <a:solidFill>
                <a:schemeClr val="dk1"/>
              </a:solidFill>
            </a:endParaRPr>
          </a:p>
          <a:p>
            <a:pPr indent="-323850" lvl="0" marL="457200" marR="444500" rtl="0" algn="just">
              <a:lnSpc>
                <a:spcPct val="150000"/>
              </a:lnSpc>
              <a:spcBef>
                <a:spcPts val="0"/>
              </a:spcBef>
              <a:spcAft>
                <a:spcPts val="0"/>
              </a:spcAft>
              <a:buClr>
                <a:schemeClr val="dk1"/>
              </a:buClr>
              <a:buSzPts val="1500"/>
              <a:buChar char="➢"/>
            </a:pPr>
            <a:r>
              <a:rPr lang="en-GB">
                <a:solidFill>
                  <a:schemeClr val="dk1"/>
                </a:solidFill>
              </a:rPr>
              <a:t>RNN has an accuracy of 80% and is the model that best identifies Theft6 compared to all other models that have been tested with as the precision of Theft6 identification is 27%. However, its ability to identify Theft1 and Theft3 is poor compared to other models.</a:t>
            </a:r>
            <a:endParaRPr>
              <a:solidFill>
                <a:schemeClr val="dk1"/>
              </a:solidFill>
            </a:endParaRPr>
          </a:p>
          <a:p>
            <a:pPr indent="-323850" lvl="0" marL="457200" marR="444500" rtl="0" algn="just">
              <a:lnSpc>
                <a:spcPct val="150000"/>
              </a:lnSpc>
              <a:spcBef>
                <a:spcPts val="0"/>
              </a:spcBef>
              <a:spcAft>
                <a:spcPts val="0"/>
              </a:spcAft>
              <a:buClr>
                <a:schemeClr val="dk1"/>
              </a:buClr>
              <a:buSzPts val="1500"/>
              <a:buChar char="➢"/>
            </a:pPr>
            <a:r>
              <a:rPr lang="en-GB">
                <a:solidFill>
                  <a:schemeClr val="dk1"/>
                </a:solidFill>
              </a:rPr>
              <a:t>Therefore, XGBoost is the best model as it not only has a high accuracy but also identifies Theft6 equally well at the same time compared to other models.</a:t>
            </a:r>
            <a:endParaRPr sz="1500">
              <a:solidFill>
                <a:schemeClr val="dk1"/>
              </a:solidFill>
            </a:endParaRPr>
          </a:p>
        </p:txBody>
      </p:sp>
      <p:sp>
        <p:nvSpPr>
          <p:cNvPr id="290" name="Google Shape;290;p38"/>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4" name="Shape 294"/>
        <p:cNvGrpSpPr/>
        <p:nvPr/>
      </p:nvGrpSpPr>
      <p:grpSpPr>
        <a:xfrm>
          <a:off x="0" y="0"/>
          <a:ext cx="0" cy="0"/>
          <a:chOff x="0" y="0"/>
          <a:chExt cx="0" cy="0"/>
        </a:xfrm>
      </p:grpSpPr>
      <p:sp>
        <p:nvSpPr>
          <p:cNvPr id="295" name="Google Shape;295;p39"/>
          <p:cNvSpPr txBox="1"/>
          <p:nvPr/>
        </p:nvSpPr>
        <p:spPr>
          <a:xfrm>
            <a:off x="422900" y="1425625"/>
            <a:ext cx="8263800" cy="3206400"/>
          </a:xfrm>
          <a:prstGeom prst="rect">
            <a:avLst/>
          </a:prstGeom>
          <a:noFill/>
          <a:ln>
            <a:noFill/>
          </a:ln>
        </p:spPr>
        <p:txBody>
          <a:bodyPr anchorCtr="0" anchor="t" bIns="91425" lIns="91425" spcFirstLastPara="1" rIns="91425" wrap="square" tIns="91425">
            <a:noAutofit/>
          </a:bodyPr>
          <a:lstStyle/>
          <a:p>
            <a:pPr indent="-317500" lvl="0" marL="457200" marR="12700" rtl="0" algn="l">
              <a:lnSpc>
                <a:spcPct val="110300"/>
              </a:lnSpc>
              <a:spcBef>
                <a:spcPts val="700"/>
              </a:spcBef>
              <a:spcAft>
                <a:spcPts val="0"/>
              </a:spcAft>
              <a:buClr>
                <a:schemeClr val="dk1"/>
              </a:buClr>
              <a:buSzPts val="1400"/>
              <a:buChar char="➢"/>
            </a:pPr>
            <a:r>
              <a:rPr lang="en-GB">
                <a:solidFill>
                  <a:schemeClr val="dk1"/>
                </a:solidFill>
              </a:rPr>
              <a:t>Smart meters are still not used by the majority of consumers. As smart meters penetrate the market further, more data can be mined. To handle this data, more complex neural networks have to be built. Big Data Analytics can be used.</a:t>
            </a:r>
            <a:endParaRPr>
              <a:solidFill>
                <a:schemeClr val="dk1"/>
              </a:solidFill>
            </a:endParaRPr>
          </a:p>
          <a:p>
            <a:pPr indent="-317500" lvl="0" marL="457200" marR="431800" rtl="0" algn="just">
              <a:lnSpc>
                <a:spcPct val="150000"/>
              </a:lnSpc>
              <a:spcBef>
                <a:spcPts val="0"/>
              </a:spcBef>
              <a:spcAft>
                <a:spcPts val="0"/>
              </a:spcAft>
              <a:buClr>
                <a:schemeClr val="dk1"/>
              </a:buClr>
              <a:buSzPts val="1400"/>
              <a:buChar char="➢"/>
            </a:pPr>
            <a:r>
              <a:rPr lang="en-GB">
                <a:solidFill>
                  <a:schemeClr val="dk1"/>
                </a:solidFill>
              </a:rPr>
              <a:t>Theft6 which reverses the readings of the smart meters is a deceptive theft as most of the existing models still fail to identify it. The best possible precision attained is 27% by Long Short Term Memory Deep Learning Model.</a:t>
            </a:r>
            <a:endParaRPr>
              <a:solidFill>
                <a:schemeClr val="dk1"/>
              </a:solidFill>
            </a:endParaRPr>
          </a:p>
          <a:p>
            <a:pPr indent="-317500" lvl="0" marL="457200" marR="12700" rtl="0" algn="l">
              <a:lnSpc>
                <a:spcPct val="110300"/>
              </a:lnSpc>
              <a:spcBef>
                <a:spcPts val="0"/>
              </a:spcBef>
              <a:spcAft>
                <a:spcPts val="0"/>
              </a:spcAft>
              <a:buClr>
                <a:schemeClr val="dk1"/>
              </a:buClr>
              <a:buSzPts val="1400"/>
              <a:buChar char="➢"/>
            </a:pPr>
            <a:r>
              <a:rPr lang="en-GB">
                <a:solidFill>
                  <a:schemeClr val="dk1"/>
                </a:solidFill>
              </a:rPr>
              <a:t>Theft3 which multiplies each electrical equipment consumption with a different random number between 0.1 and 0.8 is more complex (compared to Theft1 where all the electrical equipment consumption is multiplied by the same random number between 0.1 and 0.8) and is therefore not getting classified properly by most of the models other than Random Forest which heavily misclassified Theft6 (precision 5%).</a:t>
            </a:r>
            <a:endParaRPr>
              <a:solidFill>
                <a:schemeClr val="dk1"/>
              </a:solidFill>
            </a:endParaRPr>
          </a:p>
        </p:txBody>
      </p:sp>
      <p:sp>
        <p:nvSpPr>
          <p:cNvPr id="296" name="Google Shape;296;p39"/>
          <p:cNvSpPr/>
          <p:nvPr/>
        </p:nvSpPr>
        <p:spPr>
          <a:xfrm>
            <a:off x="0" y="0"/>
            <a:ext cx="9144000" cy="1251061"/>
          </a:xfrm>
          <a:custGeom>
            <a:rect b="b" l="l" r="r" t="t"/>
            <a:pathLst>
              <a:path extrusionOk="0" h="2295525" w="12192000">
                <a:moveTo>
                  <a:pt x="12192000" y="0"/>
                </a:moveTo>
                <a:lnTo>
                  <a:pt x="0" y="0"/>
                </a:lnTo>
                <a:lnTo>
                  <a:pt x="0" y="2295525"/>
                </a:lnTo>
                <a:lnTo>
                  <a:pt x="12192000" y="2295525"/>
                </a:lnTo>
                <a:lnTo>
                  <a:pt x="12192000" y="0"/>
                </a:lnTo>
                <a:close/>
              </a:path>
            </a:pathLst>
          </a:custGeom>
          <a:solidFill>
            <a:srgbClr val="4658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97" name="Google Shape;297;p39"/>
          <p:cNvSpPr txBox="1"/>
          <p:nvPr>
            <p:ph type="title"/>
          </p:nvPr>
        </p:nvSpPr>
        <p:spPr>
          <a:xfrm>
            <a:off x="422897" y="343375"/>
            <a:ext cx="8551800" cy="564300"/>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None/>
            </a:pPr>
            <a:r>
              <a:rPr lang="en-GB" sz="3600">
                <a:latin typeface="Garamond"/>
                <a:ea typeface="Garamond"/>
                <a:cs typeface="Garamond"/>
                <a:sym typeface="Garamond"/>
              </a:rPr>
              <a:t>FUTURE SCOPE</a:t>
            </a:r>
            <a:endParaRPr sz="3600">
              <a:latin typeface="Garamond"/>
              <a:ea typeface="Garamond"/>
              <a:cs typeface="Garamond"/>
              <a:sym typeface="Garamond"/>
            </a:endParaRPr>
          </a:p>
        </p:txBody>
      </p:sp>
      <p:sp>
        <p:nvSpPr>
          <p:cNvPr id="298" name="Google Shape;298;p39"/>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2" name="Shape 302"/>
        <p:cNvGrpSpPr/>
        <p:nvPr/>
      </p:nvGrpSpPr>
      <p:grpSpPr>
        <a:xfrm>
          <a:off x="0" y="0"/>
          <a:ext cx="0" cy="0"/>
          <a:chOff x="0" y="0"/>
          <a:chExt cx="0" cy="0"/>
        </a:xfrm>
      </p:grpSpPr>
      <p:sp>
        <p:nvSpPr>
          <p:cNvPr id="303" name="Google Shape;303;p40"/>
          <p:cNvSpPr/>
          <p:nvPr/>
        </p:nvSpPr>
        <p:spPr>
          <a:xfrm>
            <a:off x="0" y="0"/>
            <a:ext cx="9144000" cy="941165"/>
          </a:xfrm>
          <a:custGeom>
            <a:rect b="b" l="l" r="r" t="t"/>
            <a:pathLst>
              <a:path extrusionOk="0" h="2295525" w="12192000">
                <a:moveTo>
                  <a:pt x="12192000" y="0"/>
                </a:moveTo>
                <a:lnTo>
                  <a:pt x="0" y="0"/>
                </a:lnTo>
                <a:lnTo>
                  <a:pt x="0" y="2295525"/>
                </a:lnTo>
                <a:lnTo>
                  <a:pt x="12192000" y="2295525"/>
                </a:lnTo>
                <a:lnTo>
                  <a:pt x="12192000" y="0"/>
                </a:lnTo>
                <a:close/>
              </a:path>
            </a:pathLst>
          </a:custGeom>
          <a:solidFill>
            <a:srgbClr val="4658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04" name="Google Shape;304;p40"/>
          <p:cNvSpPr txBox="1"/>
          <p:nvPr>
            <p:ph type="title"/>
          </p:nvPr>
        </p:nvSpPr>
        <p:spPr>
          <a:xfrm>
            <a:off x="411472" y="188425"/>
            <a:ext cx="8551800" cy="564300"/>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None/>
            </a:pPr>
            <a:r>
              <a:rPr lang="en-GB" sz="3600">
                <a:latin typeface="Garamond"/>
                <a:ea typeface="Garamond"/>
                <a:cs typeface="Garamond"/>
                <a:sym typeface="Garamond"/>
              </a:rPr>
              <a:t>REFERENCES</a:t>
            </a:r>
            <a:endParaRPr sz="3600">
              <a:latin typeface="Garamond"/>
              <a:ea typeface="Garamond"/>
              <a:cs typeface="Garamond"/>
              <a:sym typeface="Garamond"/>
            </a:endParaRPr>
          </a:p>
        </p:txBody>
      </p:sp>
      <p:sp>
        <p:nvSpPr>
          <p:cNvPr id="305" name="Google Shape;305;p40"/>
          <p:cNvSpPr txBox="1"/>
          <p:nvPr/>
        </p:nvSpPr>
        <p:spPr>
          <a:xfrm>
            <a:off x="365700" y="1016775"/>
            <a:ext cx="8412600" cy="39663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AutoNum type="arabicPeriod"/>
            </a:pPr>
            <a:r>
              <a:rPr lang="en-GB" sz="1100">
                <a:solidFill>
                  <a:schemeClr val="dk1"/>
                </a:solidFill>
              </a:rPr>
              <a:t>Dataset: </a:t>
            </a:r>
            <a:r>
              <a:rPr lang="en-GB" sz="1100" u="sng">
                <a:solidFill>
                  <a:schemeClr val="accent5"/>
                </a:solidFill>
                <a:hlinkClick r:id="rId3">
                  <a:extLst>
                    <a:ext uri="{A12FA001-AC4F-418D-AE19-62706E023703}">
                      <ahyp:hlinkClr val="tx"/>
                    </a:ext>
                  </a:extLst>
                </a:hlinkClick>
              </a:rPr>
              <a:t>https://data.mendeley.com/datasets/c3c7329tjj/1</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GB" sz="1100">
                <a:solidFill>
                  <a:schemeClr val="dk1"/>
                </a:solidFill>
              </a:rPr>
              <a:t>Y. Wang, Q. Chen, T. Hong, and C. Kang, “Review of Smart Meter Data Analytics: Applications, Methodologies, and Challenges,” in IEEE Transactions on Smart Grid, vol. 10, no. 3, pp. 3125-3148, May 2019, doi: 10.1109/TSG.2018.2818167.</a:t>
            </a:r>
            <a:endParaRPr sz="1100">
              <a:solidFill>
                <a:schemeClr val="dk1"/>
              </a:solidFill>
            </a:endParaRPr>
          </a:p>
          <a:p>
            <a:pPr indent="0" lvl="0" marL="914400" rtl="0" algn="l">
              <a:lnSpc>
                <a:spcPct val="115000"/>
              </a:lnSpc>
              <a:spcBef>
                <a:spcPts val="0"/>
              </a:spcBef>
              <a:spcAft>
                <a:spcPts val="0"/>
              </a:spcAft>
              <a:buNone/>
            </a:pPr>
            <a:r>
              <a:rPr lang="en-GB" sz="1100" u="sng">
                <a:solidFill>
                  <a:schemeClr val="hlink"/>
                </a:solidFill>
                <a:hlinkClick r:id="rId4"/>
              </a:rPr>
              <a:t>https://ieeexplore.ieee.org/abstract/document/8322199</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GB" sz="1100">
                <a:solidFill>
                  <a:schemeClr val="dk1"/>
                </a:solidFill>
              </a:rPr>
              <a:t>S. Zidi, A. Mihoub, S. M. Qaisar, M. Krichen, and Q. Abu Al-Haija, “Theft detection dataset for benchmarking and machine learning based classification in a smart grid environment,” in Journal of King Saud University – Computer and Information Sciences, Received 21 February 2022, Revised 12 April 2022, Accepted 11 May 2022, Available online 17 May 2022.</a:t>
            </a:r>
            <a:endParaRPr sz="1100">
              <a:solidFill>
                <a:schemeClr val="dk1"/>
              </a:solidFill>
            </a:endParaRPr>
          </a:p>
          <a:p>
            <a:pPr indent="0" lvl="0" marL="914400" rtl="0" algn="l">
              <a:lnSpc>
                <a:spcPct val="115000"/>
              </a:lnSpc>
              <a:spcBef>
                <a:spcPts val="0"/>
              </a:spcBef>
              <a:spcAft>
                <a:spcPts val="0"/>
              </a:spcAft>
              <a:buNone/>
            </a:pPr>
            <a:r>
              <a:rPr lang="en-GB" sz="1100" u="sng">
                <a:solidFill>
                  <a:schemeClr val="hlink"/>
                </a:solidFill>
                <a:hlinkClick r:id="rId5"/>
              </a:rPr>
              <a:t>https://www.researchgate.net/publication/360554845_Theft_Detection_Dataset_for_Benchmarking_and_Machine_Learning_based_Classification_in_a_Smart_Grid_Environment</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GB" sz="1100">
                <a:solidFill>
                  <a:schemeClr val="dk1"/>
                </a:solidFill>
              </a:rPr>
              <a:t>R. Punmiya and S. Choe, "Energy Theft Detection Using Gradient Boosting Theft Detector With Feature Engineering-Based Preprocessing," in IEEE Transactions on Smart Grid, vol. 10, no. 2, pp. 2326-2329, March 2019, doi: 10.1109/TSG.2019.2892595.</a:t>
            </a:r>
            <a:endParaRPr sz="1100">
              <a:solidFill>
                <a:schemeClr val="dk1"/>
              </a:solidFill>
            </a:endParaRPr>
          </a:p>
          <a:p>
            <a:pPr indent="0" lvl="0" marL="914400" rtl="0" algn="l">
              <a:lnSpc>
                <a:spcPct val="115000"/>
              </a:lnSpc>
              <a:spcBef>
                <a:spcPts val="0"/>
              </a:spcBef>
              <a:spcAft>
                <a:spcPts val="0"/>
              </a:spcAft>
              <a:buNone/>
            </a:pPr>
            <a:r>
              <a:rPr lang="en-GB" sz="1100" u="sng">
                <a:solidFill>
                  <a:schemeClr val="accent5"/>
                </a:solidFill>
                <a:hlinkClick r:id="rId6">
                  <a:extLst>
                    <a:ext uri="{A12FA001-AC4F-418D-AE19-62706E023703}">
                      <ahyp:hlinkClr val="tx"/>
                    </a:ext>
                  </a:extLst>
                </a:hlinkClick>
              </a:rPr>
              <a:t>https://ieeexplore.ieee.org/stamp/stamp.jsp?tp=&amp;arnumber=8610248</a:t>
            </a:r>
            <a:endParaRPr sz="1100">
              <a:solidFill>
                <a:schemeClr val="dk2"/>
              </a:solidFill>
            </a:endParaRPr>
          </a:p>
          <a:p>
            <a:pPr indent="-298450" lvl="0" marL="457200" rtl="0" algn="l">
              <a:lnSpc>
                <a:spcPct val="115000"/>
              </a:lnSpc>
              <a:spcBef>
                <a:spcPts val="0"/>
              </a:spcBef>
              <a:spcAft>
                <a:spcPts val="0"/>
              </a:spcAft>
              <a:buClr>
                <a:schemeClr val="dk1"/>
              </a:buClr>
              <a:buSzPts val="1100"/>
              <a:buAutoNum type="arabicPeriod"/>
            </a:pPr>
            <a:r>
              <a:rPr lang="en-GB" sz="1100">
                <a:solidFill>
                  <a:schemeClr val="dk1"/>
                </a:solidFill>
              </a:rPr>
              <a:t>Z. A. Khan, M. Adil, N. Javaid, M. N. Saqib, M. Shafiq, and J. G. Choi, “Electricity Theft Detection Using Supervised Learning Techniques on Smart Meter Data,” in Sustainability, vol. 12, no. 19, pp. 8023, September 28, 2020, doi: 10.3390/su12198023.</a:t>
            </a:r>
            <a:endParaRPr sz="1100">
              <a:solidFill>
                <a:schemeClr val="dk1"/>
              </a:solidFill>
            </a:endParaRPr>
          </a:p>
          <a:p>
            <a:pPr indent="0" lvl="0" marL="914400" rtl="0" algn="l">
              <a:lnSpc>
                <a:spcPct val="115000"/>
              </a:lnSpc>
              <a:spcBef>
                <a:spcPts val="0"/>
              </a:spcBef>
              <a:spcAft>
                <a:spcPts val="0"/>
              </a:spcAft>
              <a:buNone/>
            </a:pPr>
            <a:r>
              <a:rPr lang="en-GB" sz="1100" u="sng">
                <a:solidFill>
                  <a:schemeClr val="accent5"/>
                </a:solidFill>
                <a:hlinkClick r:id="rId7">
                  <a:extLst>
                    <a:ext uri="{A12FA001-AC4F-418D-AE19-62706E023703}">
                      <ahyp:hlinkClr val="tx"/>
                    </a:ext>
                  </a:extLst>
                </a:hlinkClick>
              </a:rPr>
              <a:t>https://www.mdpi.com/2071-1050/12/19/8023</a:t>
            </a:r>
            <a:endParaRPr b="1" sz="1100">
              <a:solidFill>
                <a:schemeClr val="dk2"/>
              </a:solidFill>
              <a:highlight>
                <a:srgbClr val="FEFFAC"/>
              </a:highlight>
            </a:endParaRPr>
          </a:p>
          <a:p>
            <a:pPr indent="-298450" lvl="0" marL="457200" rtl="0" algn="l">
              <a:lnSpc>
                <a:spcPct val="115000"/>
              </a:lnSpc>
              <a:spcBef>
                <a:spcPts val="0"/>
              </a:spcBef>
              <a:spcAft>
                <a:spcPts val="0"/>
              </a:spcAft>
              <a:buClr>
                <a:schemeClr val="dk1"/>
              </a:buClr>
              <a:buSzPts val="1100"/>
              <a:buAutoNum type="arabicPeriod"/>
            </a:pPr>
            <a:r>
              <a:rPr lang="en-GB" sz="1100">
                <a:solidFill>
                  <a:schemeClr val="dk1"/>
                </a:solidFill>
              </a:rPr>
              <a:t>J. Y. Kim, Y. M. Hwang, Y. G. Sun, I. Sim, D. I. Kim, and X. Wang, “Detection for Non-Technical Loss by Smart Energy Theft With Intermediate Monitor Meter in Smart Grid,” in IEEE Access, vol. 7, pp. 129043-129053, September 11, 2019, doi: 10.1109/ACCESS.2019.2940443.</a:t>
            </a:r>
            <a:endParaRPr sz="1100">
              <a:solidFill>
                <a:schemeClr val="dk1"/>
              </a:solidFill>
              <a:highlight>
                <a:srgbClr val="FFFFFF"/>
              </a:highlight>
            </a:endParaRPr>
          </a:p>
          <a:p>
            <a:pPr indent="0" lvl="0" marL="914400" rtl="0" algn="l">
              <a:lnSpc>
                <a:spcPct val="115000"/>
              </a:lnSpc>
              <a:spcBef>
                <a:spcPts val="0"/>
              </a:spcBef>
              <a:spcAft>
                <a:spcPts val="0"/>
              </a:spcAft>
              <a:buNone/>
            </a:pPr>
            <a:r>
              <a:rPr lang="en-GB" sz="1100" u="sng">
                <a:solidFill>
                  <a:schemeClr val="accent5"/>
                </a:solidFill>
                <a:highlight>
                  <a:srgbClr val="FFFFFF"/>
                </a:highlight>
                <a:hlinkClick r:id="rId8">
                  <a:extLst>
                    <a:ext uri="{A12FA001-AC4F-418D-AE19-62706E023703}">
                      <ahyp:hlinkClr val="tx"/>
                    </a:ext>
                  </a:extLst>
                </a:hlinkClick>
              </a:rPr>
              <a:t>https://ieeexplore.ieee.org/stamp/stamp.jsp?tp=&amp;arnumber=8832141</a:t>
            </a:r>
            <a:endParaRPr sz="1100">
              <a:solidFill>
                <a:schemeClr val="dk1"/>
              </a:solidFill>
            </a:endParaRPr>
          </a:p>
        </p:txBody>
      </p:sp>
      <p:sp>
        <p:nvSpPr>
          <p:cNvPr id="306" name="Google Shape;306;p40"/>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en-GB"/>
              <a:t>‹#›</a:t>
            </a:fld>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8"/>
          <p:cNvPicPr preferRelativeResize="0"/>
          <p:nvPr/>
        </p:nvPicPr>
        <p:blipFill>
          <a:blip r:embed="rId3">
            <a:alphaModFix/>
          </a:blip>
          <a:stretch>
            <a:fillRect/>
          </a:stretch>
        </p:blipFill>
        <p:spPr>
          <a:xfrm>
            <a:off x="478625" y="62150"/>
            <a:ext cx="7753149" cy="4095249"/>
          </a:xfrm>
          <a:prstGeom prst="rect">
            <a:avLst/>
          </a:prstGeom>
          <a:noFill/>
          <a:ln>
            <a:noFill/>
          </a:ln>
        </p:spPr>
      </p:pic>
      <p:sp>
        <p:nvSpPr>
          <p:cNvPr id="98" name="Google Shape;98;p18"/>
          <p:cNvSpPr txBox="1"/>
          <p:nvPr/>
        </p:nvSpPr>
        <p:spPr>
          <a:xfrm>
            <a:off x="772075" y="4256525"/>
            <a:ext cx="7459800" cy="75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800">
                <a:solidFill>
                  <a:schemeClr val="dk1"/>
                </a:solidFill>
              </a:rPr>
              <a:t>Y. Wang, Q. Chen, T. Hong, and C. Kang, “Review of Smart Meter Data Analytics: Applications, Methodologies, and Challenges,” in IEEE Transactions on Smart Grid, vol. 10, no. 3, pp. 3125-3148, May 2019, doi: 10.1109/TSG.2018.2818167.</a:t>
            </a:r>
            <a:endParaRPr sz="800">
              <a:solidFill>
                <a:schemeClr val="dk1"/>
              </a:solidFill>
            </a:endParaRPr>
          </a:p>
          <a:p>
            <a:pPr indent="0" lvl="0" marL="0" rtl="0" algn="l">
              <a:lnSpc>
                <a:spcPct val="115000"/>
              </a:lnSpc>
              <a:spcBef>
                <a:spcPts val="0"/>
              </a:spcBef>
              <a:spcAft>
                <a:spcPts val="0"/>
              </a:spcAft>
              <a:buNone/>
            </a:pPr>
            <a:r>
              <a:rPr lang="en-GB" sz="800" u="sng">
                <a:solidFill>
                  <a:schemeClr val="accent5"/>
                </a:solidFill>
                <a:hlinkClick r:id="rId4">
                  <a:extLst>
                    <a:ext uri="{A12FA001-AC4F-418D-AE19-62706E023703}">
                      <ahyp:hlinkClr val="tx"/>
                    </a:ext>
                  </a:extLst>
                </a:hlinkClick>
              </a:rPr>
              <a:t>https://ieeexplore.ieee.org/abstract/document/8322199</a:t>
            </a:r>
            <a:endParaRPr sz="800">
              <a:latin typeface="Lato"/>
              <a:ea typeface="Lato"/>
              <a:cs typeface="Lato"/>
              <a:sym typeface="Lato"/>
            </a:endParaRPr>
          </a:p>
        </p:txBody>
      </p:sp>
      <p:sp>
        <p:nvSpPr>
          <p:cNvPr id="99" name="Google Shape;99;p18"/>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9"/>
          <p:cNvPicPr preferRelativeResize="0"/>
          <p:nvPr/>
        </p:nvPicPr>
        <p:blipFill>
          <a:blip r:embed="rId3">
            <a:alphaModFix/>
          </a:blip>
          <a:stretch>
            <a:fillRect/>
          </a:stretch>
        </p:blipFill>
        <p:spPr>
          <a:xfrm>
            <a:off x="152400" y="152400"/>
            <a:ext cx="8839201" cy="4241300"/>
          </a:xfrm>
          <a:prstGeom prst="rect">
            <a:avLst/>
          </a:prstGeom>
          <a:noFill/>
          <a:ln>
            <a:noFill/>
          </a:ln>
        </p:spPr>
      </p:pic>
      <p:sp>
        <p:nvSpPr>
          <p:cNvPr id="105" name="Google Shape;105;p19"/>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solidFill>
                <a:schemeClr val="dk2"/>
              </a:solidFill>
            </a:endParaRPr>
          </a:p>
        </p:txBody>
      </p:sp>
      <p:sp>
        <p:nvSpPr>
          <p:cNvPr id="106" name="Google Shape;106;p19"/>
          <p:cNvSpPr txBox="1"/>
          <p:nvPr/>
        </p:nvSpPr>
        <p:spPr>
          <a:xfrm>
            <a:off x="772075" y="4256525"/>
            <a:ext cx="7459800" cy="75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800">
                <a:solidFill>
                  <a:schemeClr val="dk1"/>
                </a:solidFill>
              </a:rPr>
              <a:t>Y. Wang, Q. Chen, T. Hong, and C. Kang, “Review of Smart Meter Data Analytics: Applications, Methodologies, and Challenges,” in IEEE Transactions on Smart Grid, vol. 10, no. 3, pp. 3125-3148, May 2019, doi: 10.1109/TSG.2018.2818167.</a:t>
            </a:r>
            <a:endParaRPr sz="800">
              <a:solidFill>
                <a:schemeClr val="dk1"/>
              </a:solidFill>
            </a:endParaRPr>
          </a:p>
          <a:p>
            <a:pPr indent="0" lvl="0" marL="0" rtl="0" algn="l">
              <a:lnSpc>
                <a:spcPct val="115000"/>
              </a:lnSpc>
              <a:spcBef>
                <a:spcPts val="0"/>
              </a:spcBef>
              <a:spcAft>
                <a:spcPts val="0"/>
              </a:spcAft>
              <a:buNone/>
            </a:pPr>
            <a:r>
              <a:rPr lang="en-GB" sz="800" u="sng">
                <a:solidFill>
                  <a:schemeClr val="accent5"/>
                </a:solidFill>
                <a:hlinkClick r:id="rId4">
                  <a:extLst>
                    <a:ext uri="{A12FA001-AC4F-418D-AE19-62706E023703}">
                      <ahyp:hlinkClr val="tx"/>
                    </a:ext>
                  </a:extLst>
                </a:hlinkClick>
              </a:rPr>
              <a:t>https://ieeexplore.ieee.org/abstract/document/8322199</a:t>
            </a:r>
            <a:endParaRPr sz="8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0" name="Shape 110"/>
        <p:cNvGrpSpPr/>
        <p:nvPr/>
      </p:nvGrpSpPr>
      <p:grpSpPr>
        <a:xfrm>
          <a:off x="0" y="0"/>
          <a:ext cx="0" cy="0"/>
          <a:chOff x="0" y="0"/>
          <a:chExt cx="0" cy="0"/>
        </a:xfrm>
      </p:grpSpPr>
      <p:sp>
        <p:nvSpPr>
          <p:cNvPr id="111" name="Google Shape;111;p20"/>
          <p:cNvSpPr/>
          <p:nvPr/>
        </p:nvSpPr>
        <p:spPr>
          <a:xfrm>
            <a:off x="0" y="0"/>
            <a:ext cx="9144000" cy="1721644"/>
          </a:xfrm>
          <a:custGeom>
            <a:rect b="b" l="l" r="r" t="t"/>
            <a:pathLst>
              <a:path extrusionOk="0" h="2295525" w="12192000">
                <a:moveTo>
                  <a:pt x="12192000" y="0"/>
                </a:moveTo>
                <a:lnTo>
                  <a:pt x="0" y="0"/>
                </a:lnTo>
                <a:lnTo>
                  <a:pt x="0" y="2295525"/>
                </a:lnTo>
                <a:lnTo>
                  <a:pt x="12192000" y="2295525"/>
                </a:lnTo>
                <a:lnTo>
                  <a:pt x="12192000" y="0"/>
                </a:lnTo>
                <a:close/>
              </a:path>
            </a:pathLst>
          </a:custGeom>
          <a:solidFill>
            <a:srgbClr val="4658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12" name="Google Shape;112;p20"/>
          <p:cNvSpPr txBox="1"/>
          <p:nvPr>
            <p:ph type="title"/>
          </p:nvPr>
        </p:nvSpPr>
        <p:spPr>
          <a:xfrm>
            <a:off x="422893" y="879575"/>
            <a:ext cx="4311300" cy="641100"/>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None/>
            </a:pPr>
            <a:r>
              <a:rPr lang="en-GB" sz="4100"/>
              <a:t>CONTENTS</a:t>
            </a:r>
            <a:endParaRPr sz="4100"/>
          </a:p>
        </p:txBody>
      </p:sp>
      <p:sp>
        <p:nvSpPr>
          <p:cNvPr id="113" name="Google Shape;113;p20"/>
          <p:cNvSpPr txBox="1"/>
          <p:nvPr/>
        </p:nvSpPr>
        <p:spPr>
          <a:xfrm>
            <a:off x="470925" y="1867650"/>
            <a:ext cx="8138100" cy="3006000"/>
          </a:xfrm>
          <a:prstGeom prst="rect">
            <a:avLst/>
          </a:prstGeom>
          <a:noFill/>
          <a:ln>
            <a:noFill/>
          </a:ln>
        </p:spPr>
        <p:txBody>
          <a:bodyPr anchorCtr="0" anchor="t" bIns="91425" lIns="91425" spcFirstLastPara="1" rIns="91425" wrap="square" tIns="91425">
            <a:noAutofit/>
          </a:bodyPr>
          <a:lstStyle/>
          <a:p>
            <a:pPr indent="-349250" lvl="0" marL="355600" rtl="0" algn="l">
              <a:spcBef>
                <a:spcPts val="0"/>
              </a:spcBef>
              <a:spcAft>
                <a:spcPts val="0"/>
              </a:spcAft>
              <a:buClr>
                <a:schemeClr val="dk1"/>
              </a:buClr>
              <a:buSzPts val="1500"/>
              <a:buAutoNum type="arabicPeriod"/>
            </a:pPr>
            <a:r>
              <a:rPr lang="en-GB" sz="1500">
                <a:solidFill>
                  <a:schemeClr val="dk1"/>
                </a:solidFill>
              </a:rPr>
              <a:t>INTRODUCTION</a:t>
            </a:r>
            <a:endParaRPr sz="1500">
              <a:solidFill>
                <a:schemeClr val="dk1"/>
              </a:solidFill>
            </a:endParaRPr>
          </a:p>
          <a:p>
            <a:pPr indent="-349250" lvl="0" marL="355600" rtl="0" algn="l">
              <a:spcBef>
                <a:spcPts val="1100"/>
              </a:spcBef>
              <a:spcAft>
                <a:spcPts val="0"/>
              </a:spcAft>
              <a:buClr>
                <a:schemeClr val="dk1"/>
              </a:buClr>
              <a:buSzPts val="1500"/>
              <a:buAutoNum type="arabicPeriod"/>
            </a:pPr>
            <a:r>
              <a:rPr lang="en-GB" sz="1500">
                <a:solidFill>
                  <a:schemeClr val="dk1"/>
                </a:solidFill>
              </a:rPr>
              <a:t>DATA SUMMARY</a:t>
            </a:r>
            <a:endParaRPr sz="1500">
              <a:solidFill>
                <a:schemeClr val="dk1"/>
              </a:solidFill>
            </a:endParaRPr>
          </a:p>
          <a:p>
            <a:pPr indent="-349250" lvl="0" marL="355600" rtl="0" algn="l">
              <a:spcBef>
                <a:spcPts val="1100"/>
              </a:spcBef>
              <a:spcAft>
                <a:spcPts val="0"/>
              </a:spcAft>
              <a:buClr>
                <a:schemeClr val="dk1"/>
              </a:buClr>
              <a:buSzPts val="1500"/>
              <a:buAutoNum type="arabicPeriod"/>
            </a:pPr>
            <a:r>
              <a:rPr lang="en-GB" sz="1500">
                <a:solidFill>
                  <a:schemeClr val="dk1"/>
                </a:solidFill>
              </a:rPr>
              <a:t>DATA ANALYSIS</a:t>
            </a:r>
            <a:endParaRPr sz="1500">
              <a:solidFill>
                <a:schemeClr val="dk1"/>
              </a:solidFill>
            </a:endParaRPr>
          </a:p>
          <a:p>
            <a:pPr indent="-349250" lvl="0" marL="355600" rtl="0" algn="l">
              <a:spcBef>
                <a:spcPts val="1100"/>
              </a:spcBef>
              <a:spcAft>
                <a:spcPts val="0"/>
              </a:spcAft>
              <a:buClr>
                <a:schemeClr val="dk1"/>
              </a:buClr>
              <a:buSzPts val="1500"/>
              <a:buAutoNum type="arabicPeriod"/>
            </a:pPr>
            <a:r>
              <a:rPr lang="en-GB" sz="1500">
                <a:solidFill>
                  <a:schemeClr val="dk1"/>
                </a:solidFill>
              </a:rPr>
              <a:t>DATA COLLECTION</a:t>
            </a:r>
            <a:endParaRPr sz="1500">
              <a:solidFill>
                <a:schemeClr val="dk1"/>
              </a:solidFill>
            </a:endParaRPr>
          </a:p>
          <a:p>
            <a:pPr indent="-349250" lvl="0" marL="355600" rtl="0" algn="l">
              <a:spcBef>
                <a:spcPts val="1100"/>
              </a:spcBef>
              <a:spcAft>
                <a:spcPts val="0"/>
              </a:spcAft>
              <a:buClr>
                <a:schemeClr val="dk1"/>
              </a:buClr>
              <a:buSzPts val="1500"/>
              <a:buAutoNum type="arabicPeriod"/>
            </a:pPr>
            <a:r>
              <a:rPr lang="en-GB" sz="1500">
                <a:solidFill>
                  <a:schemeClr val="dk1"/>
                </a:solidFill>
              </a:rPr>
              <a:t>MODELLING</a:t>
            </a:r>
            <a:endParaRPr sz="1500">
              <a:solidFill>
                <a:schemeClr val="dk1"/>
              </a:solidFill>
            </a:endParaRPr>
          </a:p>
          <a:p>
            <a:pPr indent="-349250" lvl="0" marL="355600" rtl="0" algn="l">
              <a:spcBef>
                <a:spcPts val="1100"/>
              </a:spcBef>
              <a:spcAft>
                <a:spcPts val="0"/>
              </a:spcAft>
              <a:buClr>
                <a:schemeClr val="dk1"/>
              </a:buClr>
              <a:buSzPts val="1500"/>
              <a:buAutoNum type="arabicPeriod"/>
            </a:pPr>
            <a:r>
              <a:rPr lang="en-GB" sz="1500">
                <a:solidFill>
                  <a:schemeClr val="dk1"/>
                </a:solidFill>
              </a:rPr>
              <a:t>CONCLUSIONS</a:t>
            </a:r>
            <a:endParaRPr sz="1500">
              <a:solidFill>
                <a:schemeClr val="dk1"/>
              </a:solidFill>
            </a:endParaRPr>
          </a:p>
          <a:p>
            <a:pPr indent="-349250" lvl="0" marL="355600" rtl="0" algn="l">
              <a:spcBef>
                <a:spcPts val="1100"/>
              </a:spcBef>
              <a:spcAft>
                <a:spcPts val="0"/>
              </a:spcAft>
              <a:buClr>
                <a:schemeClr val="dk1"/>
              </a:buClr>
              <a:buSzPts val="1500"/>
              <a:buAutoNum type="arabicPeriod"/>
            </a:pPr>
            <a:r>
              <a:rPr lang="en-GB" sz="1500">
                <a:solidFill>
                  <a:schemeClr val="dk1"/>
                </a:solidFill>
              </a:rPr>
              <a:t>FUTURE SCOPE</a:t>
            </a:r>
            <a:endParaRPr sz="1500">
              <a:solidFill>
                <a:schemeClr val="dk1"/>
              </a:solidFill>
            </a:endParaRPr>
          </a:p>
          <a:p>
            <a:pPr indent="-349250" lvl="0" marL="355600" rtl="0" algn="l">
              <a:spcBef>
                <a:spcPts val="1100"/>
              </a:spcBef>
              <a:spcAft>
                <a:spcPts val="0"/>
              </a:spcAft>
              <a:buClr>
                <a:schemeClr val="dk1"/>
              </a:buClr>
              <a:buSzPts val="1500"/>
              <a:buAutoNum type="arabicPeriod"/>
            </a:pPr>
            <a:r>
              <a:rPr lang="en-GB" sz="1500">
                <a:solidFill>
                  <a:schemeClr val="dk1"/>
                </a:solidFill>
              </a:rPr>
              <a:t>REFERENCES</a:t>
            </a:r>
            <a:endParaRPr sz="1500">
              <a:solidFill>
                <a:schemeClr val="dk1"/>
              </a:solidFill>
            </a:endParaRPr>
          </a:p>
        </p:txBody>
      </p:sp>
      <p:sp>
        <p:nvSpPr>
          <p:cNvPr id="114" name="Google Shape;114;p20"/>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8" name="Shape 118"/>
        <p:cNvGrpSpPr/>
        <p:nvPr/>
      </p:nvGrpSpPr>
      <p:grpSpPr>
        <a:xfrm>
          <a:off x="0" y="0"/>
          <a:ext cx="0" cy="0"/>
          <a:chOff x="0" y="0"/>
          <a:chExt cx="0" cy="0"/>
        </a:xfrm>
      </p:grpSpPr>
      <p:sp>
        <p:nvSpPr>
          <p:cNvPr id="119" name="Google Shape;119;p21"/>
          <p:cNvSpPr/>
          <p:nvPr/>
        </p:nvSpPr>
        <p:spPr>
          <a:xfrm>
            <a:off x="0" y="0"/>
            <a:ext cx="9144000" cy="1251061"/>
          </a:xfrm>
          <a:custGeom>
            <a:rect b="b" l="l" r="r" t="t"/>
            <a:pathLst>
              <a:path extrusionOk="0" h="2295525" w="12192000">
                <a:moveTo>
                  <a:pt x="12192000" y="0"/>
                </a:moveTo>
                <a:lnTo>
                  <a:pt x="0" y="0"/>
                </a:lnTo>
                <a:lnTo>
                  <a:pt x="0" y="2295525"/>
                </a:lnTo>
                <a:lnTo>
                  <a:pt x="12192000" y="2295525"/>
                </a:lnTo>
                <a:lnTo>
                  <a:pt x="12192000" y="0"/>
                </a:lnTo>
                <a:close/>
              </a:path>
            </a:pathLst>
          </a:custGeom>
          <a:solidFill>
            <a:srgbClr val="4658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20" name="Google Shape;120;p21"/>
          <p:cNvSpPr txBox="1"/>
          <p:nvPr>
            <p:ph type="title"/>
          </p:nvPr>
        </p:nvSpPr>
        <p:spPr>
          <a:xfrm>
            <a:off x="422897" y="343375"/>
            <a:ext cx="8551800" cy="564300"/>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None/>
            </a:pPr>
            <a:r>
              <a:rPr lang="en-GB" sz="3600">
                <a:latin typeface="Garamond"/>
                <a:ea typeface="Garamond"/>
                <a:cs typeface="Garamond"/>
                <a:sym typeface="Garamond"/>
              </a:rPr>
              <a:t>DATA SUMMARY</a:t>
            </a:r>
            <a:endParaRPr sz="3600">
              <a:latin typeface="Garamond"/>
              <a:ea typeface="Garamond"/>
              <a:cs typeface="Garamond"/>
              <a:sym typeface="Garamond"/>
            </a:endParaRPr>
          </a:p>
        </p:txBody>
      </p:sp>
      <p:sp>
        <p:nvSpPr>
          <p:cNvPr id="121" name="Google Shape;121;p21"/>
          <p:cNvSpPr txBox="1"/>
          <p:nvPr/>
        </p:nvSpPr>
        <p:spPr>
          <a:xfrm>
            <a:off x="240025" y="1802750"/>
            <a:ext cx="2928300" cy="2040900"/>
          </a:xfrm>
          <a:prstGeom prst="rect">
            <a:avLst/>
          </a:prstGeom>
          <a:noFill/>
          <a:ln>
            <a:noFill/>
          </a:ln>
        </p:spPr>
        <p:txBody>
          <a:bodyPr anchorCtr="0" anchor="t" bIns="0" lIns="0" spcFirstLastPara="1" rIns="0" wrap="square" tIns="12375">
            <a:spAutoFit/>
          </a:bodyPr>
          <a:lstStyle/>
          <a:p>
            <a:pPr indent="0" lvl="0" marL="457200" marR="12700" rtl="0" algn="l">
              <a:lnSpc>
                <a:spcPct val="110300"/>
              </a:lnSpc>
              <a:spcBef>
                <a:spcPts val="700"/>
              </a:spcBef>
              <a:spcAft>
                <a:spcPts val="0"/>
              </a:spcAft>
              <a:buNone/>
            </a:pPr>
            <a:r>
              <a:rPr lang="en-GB" sz="1500"/>
              <a:t>Data Statistics:</a:t>
            </a:r>
            <a:endParaRPr sz="1500"/>
          </a:p>
          <a:p>
            <a:pPr indent="-323850" lvl="0" marL="457200" marR="12700" rtl="0" algn="l">
              <a:lnSpc>
                <a:spcPct val="110300"/>
              </a:lnSpc>
              <a:spcBef>
                <a:spcPts val="700"/>
              </a:spcBef>
              <a:spcAft>
                <a:spcPts val="0"/>
              </a:spcAft>
              <a:buSzPts val="1500"/>
              <a:buChar char="●"/>
            </a:pPr>
            <a:r>
              <a:rPr lang="en-GB" sz="1500"/>
              <a:t>No of consumer types: 17</a:t>
            </a:r>
            <a:endParaRPr sz="1500"/>
          </a:p>
          <a:p>
            <a:pPr indent="-323850" lvl="0" marL="457200" marR="12700" rtl="0" algn="l">
              <a:lnSpc>
                <a:spcPct val="110300"/>
              </a:lnSpc>
              <a:spcBef>
                <a:spcPts val="0"/>
              </a:spcBef>
              <a:spcAft>
                <a:spcPts val="0"/>
              </a:spcAft>
              <a:buSzPts val="1500"/>
              <a:buChar char="●"/>
            </a:pPr>
            <a:r>
              <a:rPr lang="en-GB" sz="1500"/>
              <a:t>No of records: 5,60,655</a:t>
            </a:r>
            <a:endParaRPr sz="1500"/>
          </a:p>
          <a:p>
            <a:pPr indent="-323850" lvl="0" marL="457200" marR="12700" rtl="0" algn="l">
              <a:lnSpc>
                <a:spcPct val="110300"/>
              </a:lnSpc>
              <a:spcBef>
                <a:spcPts val="0"/>
              </a:spcBef>
              <a:spcAft>
                <a:spcPts val="0"/>
              </a:spcAft>
              <a:buSzPts val="1500"/>
              <a:buChar char="●"/>
            </a:pPr>
            <a:r>
              <a:rPr lang="en-GB" sz="1500"/>
              <a:t>No of features: 13</a:t>
            </a:r>
            <a:endParaRPr sz="1500"/>
          </a:p>
          <a:p>
            <a:pPr indent="457200" lvl="0" marL="0" marR="12700" rtl="0" algn="l">
              <a:lnSpc>
                <a:spcPct val="110300"/>
              </a:lnSpc>
              <a:spcBef>
                <a:spcPts val="700"/>
              </a:spcBef>
              <a:spcAft>
                <a:spcPts val="0"/>
              </a:spcAft>
              <a:buNone/>
            </a:pPr>
            <a:r>
              <a:rPr lang="en-GB" sz="1500"/>
              <a:t>Columns Derived:</a:t>
            </a:r>
            <a:endParaRPr sz="1500"/>
          </a:p>
          <a:p>
            <a:pPr indent="-323850" lvl="0" marL="457200" marR="12700" rtl="0" algn="l">
              <a:lnSpc>
                <a:spcPct val="110300"/>
              </a:lnSpc>
              <a:spcBef>
                <a:spcPts val="700"/>
              </a:spcBef>
              <a:spcAft>
                <a:spcPts val="0"/>
              </a:spcAft>
              <a:buSzPts val="1500"/>
              <a:buChar char="●"/>
            </a:pPr>
            <a:r>
              <a:rPr lang="en-GB" sz="1500"/>
              <a:t>Total Energy</a:t>
            </a:r>
            <a:endParaRPr sz="1500"/>
          </a:p>
          <a:p>
            <a:pPr indent="-323850" lvl="0" marL="457200" marR="12700" rtl="0" algn="l">
              <a:lnSpc>
                <a:spcPct val="110300"/>
              </a:lnSpc>
              <a:spcBef>
                <a:spcPts val="0"/>
              </a:spcBef>
              <a:spcAft>
                <a:spcPts val="0"/>
              </a:spcAft>
              <a:buSzPts val="1500"/>
              <a:buChar char="●"/>
            </a:pPr>
            <a:r>
              <a:rPr lang="en-GB" sz="1500"/>
              <a:t>New Theft (Label)</a:t>
            </a:r>
            <a:endParaRPr sz="1500"/>
          </a:p>
        </p:txBody>
      </p:sp>
      <p:pic>
        <p:nvPicPr>
          <p:cNvPr id="122" name="Google Shape;122;p21"/>
          <p:cNvPicPr preferRelativeResize="0"/>
          <p:nvPr/>
        </p:nvPicPr>
        <p:blipFill>
          <a:blip r:embed="rId3">
            <a:alphaModFix/>
          </a:blip>
          <a:stretch>
            <a:fillRect/>
          </a:stretch>
        </p:blipFill>
        <p:spPr>
          <a:xfrm>
            <a:off x="3303400" y="1394450"/>
            <a:ext cx="5671300" cy="2954564"/>
          </a:xfrm>
          <a:prstGeom prst="rect">
            <a:avLst/>
          </a:prstGeom>
          <a:noFill/>
          <a:ln>
            <a:noFill/>
          </a:ln>
        </p:spPr>
      </p:pic>
      <p:sp>
        <p:nvSpPr>
          <p:cNvPr id="123" name="Google Shape;123;p21"/>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solidFill>
                <a:schemeClr val="dk2"/>
              </a:solidFill>
            </a:endParaRPr>
          </a:p>
        </p:txBody>
      </p:sp>
      <p:sp>
        <p:nvSpPr>
          <p:cNvPr id="124" name="Google Shape;124;p21"/>
          <p:cNvSpPr txBox="1"/>
          <p:nvPr/>
        </p:nvSpPr>
        <p:spPr>
          <a:xfrm>
            <a:off x="240025" y="4279400"/>
            <a:ext cx="8111100" cy="657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700">
                <a:solidFill>
                  <a:schemeClr val="dk1"/>
                </a:solidFill>
              </a:rPr>
              <a:t>S. Zidi, A. Mihoub, S. M. Qaisar, M. Krichen, and Q. Abu Al-Haija, “Theft detection dataset for benchmarking and machine learning based classification in a smart grid environment,” in Journal of King Saud University – Computer and Information Sciences, Received 21 February 2022, Revised 12 April 2022, Accepted 11 May 2022, Available online 17 May 2022.</a:t>
            </a:r>
            <a:endParaRPr sz="7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GB" sz="700" u="sng">
                <a:solidFill>
                  <a:schemeClr val="accent5"/>
                </a:solidFill>
                <a:hlinkClick r:id="rId4">
                  <a:extLst>
                    <a:ext uri="{A12FA001-AC4F-418D-AE19-62706E023703}">
                      <ahyp:hlinkClr val="tx"/>
                    </a:ext>
                  </a:extLst>
                </a:hlinkClick>
              </a:rPr>
              <a:t>https://www.researchgate.net/publication/360554845_Theft_Detection_Dataset_for_Benchmarking_and_Machine_Learning_based_Classification_in_a_Smart_Grid_Environment</a:t>
            </a:r>
            <a:endParaRPr sz="700">
              <a:solidFill>
                <a:schemeClr val="dk1"/>
              </a:solidFill>
            </a:endParaRPr>
          </a:p>
          <a:p>
            <a:pPr indent="0" lvl="0" marL="0" rtl="0" algn="just">
              <a:spcBef>
                <a:spcPts val="0"/>
              </a:spcBef>
              <a:spcAft>
                <a:spcPts val="0"/>
              </a:spcAft>
              <a:buNone/>
            </a:pPr>
            <a:r>
              <a:rPr lang="en-GB" sz="700"/>
              <a:t>DATASET:</a:t>
            </a:r>
            <a:endParaRPr sz="700"/>
          </a:p>
          <a:p>
            <a:pPr indent="0" lvl="0" marL="0" rtl="0" algn="just">
              <a:spcBef>
                <a:spcPts val="0"/>
              </a:spcBef>
              <a:spcAft>
                <a:spcPts val="0"/>
              </a:spcAft>
              <a:buNone/>
            </a:pPr>
            <a:r>
              <a:rPr lang="en-GB" sz="700" u="sng">
                <a:solidFill>
                  <a:schemeClr val="hlink"/>
                </a:solidFill>
                <a:hlinkClick r:id="rId5"/>
              </a:rPr>
              <a:t>https://data.mendeley.com/datasets/c3c7329tjj/1</a:t>
            </a:r>
            <a:endParaRPr sz="7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8" name="Shape 128"/>
        <p:cNvGrpSpPr/>
        <p:nvPr/>
      </p:nvGrpSpPr>
      <p:grpSpPr>
        <a:xfrm>
          <a:off x="0" y="0"/>
          <a:ext cx="0" cy="0"/>
          <a:chOff x="0" y="0"/>
          <a:chExt cx="0" cy="0"/>
        </a:xfrm>
      </p:grpSpPr>
      <p:sp>
        <p:nvSpPr>
          <p:cNvPr id="129" name="Google Shape;129;p22"/>
          <p:cNvSpPr/>
          <p:nvPr/>
        </p:nvSpPr>
        <p:spPr>
          <a:xfrm>
            <a:off x="0" y="0"/>
            <a:ext cx="9144000" cy="1251061"/>
          </a:xfrm>
          <a:custGeom>
            <a:rect b="b" l="l" r="r" t="t"/>
            <a:pathLst>
              <a:path extrusionOk="0" h="2295525" w="12192000">
                <a:moveTo>
                  <a:pt x="12192000" y="0"/>
                </a:moveTo>
                <a:lnTo>
                  <a:pt x="0" y="0"/>
                </a:lnTo>
                <a:lnTo>
                  <a:pt x="0" y="2295525"/>
                </a:lnTo>
                <a:lnTo>
                  <a:pt x="12192000" y="2295525"/>
                </a:lnTo>
                <a:lnTo>
                  <a:pt x="12192000" y="0"/>
                </a:lnTo>
                <a:close/>
              </a:path>
            </a:pathLst>
          </a:custGeom>
          <a:solidFill>
            <a:srgbClr val="4658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30" name="Google Shape;130;p22"/>
          <p:cNvSpPr txBox="1"/>
          <p:nvPr>
            <p:ph type="title"/>
          </p:nvPr>
        </p:nvSpPr>
        <p:spPr>
          <a:xfrm>
            <a:off x="422897" y="343375"/>
            <a:ext cx="8551800" cy="564300"/>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None/>
            </a:pPr>
            <a:r>
              <a:rPr lang="en-GB" sz="3600">
                <a:latin typeface="Garamond"/>
                <a:ea typeface="Garamond"/>
                <a:cs typeface="Garamond"/>
                <a:sym typeface="Garamond"/>
              </a:rPr>
              <a:t>DATA SUMMARY</a:t>
            </a:r>
            <a:endParaRPr sz="3600">
              <a:latin typeface="Garamond"/>
              <a:ea typeface="Garamond"/>
              <a:cs typeface="Garamond"/>
              <a:sym typeface="Garamond"/>
            </a:endParaRPr>
          </a:p>
        </p:txBody>
      </p:sp>
      <p:sp>
        <p:nvSpPr>
          <p:cNvPr id="131" name="Google Shape;131;p22"/>
          <p:cNvSpPr txBox="1"/>
          <p:nvPr/>
        </p:nvSpPr>
        <p:spPr>
          <a:xfrm>
            <a:off x="147500" y="1627650"/>
            <a:ext cx="3718200" cy="2966400"/>
          </a:xfrm>
          <a:prstGeom prst="rect">
            <a:avLst/>
          </a:prstGeom>
          <a:noFill/>
          <a:ln>
            <a:noFill/>
          </a:ln>
        </p:spPr>
        <p:txBody>
          <a:bodyPr anchorCtr="0" anchor="t" bIns="0" lIns="0" spcFirstLastPara="1" rIns="0" wrap="square" tIns="12375">
            <a:spAutoFit/>
          </a:bodyPr>
          <a:lstStyle/>
          <a:p>
            <a:pPr indent="0" lvl="0" marL="457200" marR="12700" rtl="0" algn="l">
              <a:lnSpc>
                <a:spcPct val="110300"/>
              </a:lnSpc>
              <a:spcBef>
                <a:spcPts val="700"/>
              </a:spcBef>
              <a:spcAft>
                <a:spcPts val="0"/>
              </a:spcAft>
              <a:buNone/>
            </a:pPr>
            <a:r>
              <a:rPr lang="en-GB" sz="1600"/>
              <a:t>Theft types</a:t>
            </a:r>
            <a:r>
              <a:rPr lang="en-GB" sz="1600"/>
              <a:t>:</a:t>
            </a:r>
            <a:endParaRPr sz="1600"/>
          </a:p>
          <a:p>
            <a:pPr indent="-317500" lvl="0" marL="457200" marR="12700" rtl="0" algn="l">
              <a:lnSpc>
                <a:spcPct val="110300"/>
              </a:lnSpc>
              <a:spcBef>
                <a:spcPts val="700"/>
              </a:spcBef>
              <a:spcAft>
                <a:spcPts val="0"/>
              </a:spcAft>
              <a:buSzPts val="1400"/>
              <a:buFont typeface="Tahoma"/>
              <a:buChar char="●"/>
            </a:pPr>
            <a:r>
              <a:rPr lang="en-GB"/>
              <a:t>Theft 1: </a:t>
            </a:r>
            <a:r>
              <a:rPr lang="en-GB"/>
              <a:t>C</a:t>
            </a:r>
            <a:r>
              <a:rPr lang="en-GB">
                <a:solidFill>
                  <a:schemeClr val="dk1"/>
                </a:solidFill>
              </a:rPr>
              <a:t>onsiderable reduction of electricity consumption during the day.</a:t>
            </a:r>
            <a:endParaRPr/>
          </a:p>
          <a:p>
            <a:pPr indent="-317500" lvl="0" marL="457200" marR="12700" rtl="0" algn="l">
              <a:lnSpc>
                <a:spcPct val="110300"/>
              </a:lnSpc>
              <a:spcBef>
                <a:spcPts val="0"/>
              </a:spcBef>
              <a:spcAft>
                <a:spcPts val="0"/>
              </a:spcAft>
              <a:buSzPts val="1400"/>
              <a:buFont typeface="Tahoma"/>
              <a:buChar char="●"/>
            </a:pPr>
            <a:r>
              <a:rPr lang="en-GB">
                <a:solidFill>
                  <a:schemeClr val="dk1"/>
                </a:solidFill>
              </a:rPr>
              <a:t>Theft 2: Electricity consumption drops to zero at random and during an arbitrary period.</a:t>
            </a:r>
            <a:endParaRPr>
              <a:solidFill>
                <a:schemeClr val="dk1"/>
              </a:solidFill>
            </a:endParaRPr>
          </a:p>
          <a:p>
            <a:pPr indent="-317500" lvl="0" marL="457200" marR="12700" rtl="0" algn="l">
              <a:lnSpc>
                <a:spcPct val="110300"/>
              </a:lnSpc>
              <a:spcBef>
                <a:spcPts val="0"/>
              </a:spcBef>
              <a:spcAft>
                <a:spcPts val="0"/>
              </a:spcAft>
              <a:buSzPts val="1400"/>
              <a:buFont typeface="Tahoma"/>
              <a:buChar char="●"/>
            </a:pPr>
            <a:r>
              <a:rPr lang="en-GB">
                <a:solidFill>
                  <a:schemeClr val="dk1"/>
                </a:solidFill>
              </a:rPr>
              <a:t>Theft 3: Consumption value (each hour) is multiplied by a random number.</a:t>
            </a:r>
            <a:endParaRPr>
              <a:solidFill>
                <a:schemeClr val="dk1"/>
              </a:solidFill>
            </a:endParaRPr>
          </a:p>
          <a:p>
            <a:pPr indent="-317500" lvl="0" marL="457200" marR="12700" rtl="0" algn="l">
              <a:lnSpc>
                <a:spcPct val="110300"/>
              </a:lnSpc>
              <a:spcBef>
                <a:spcPts val="0"/>
              </a:spcBef>
              <a:spcAft>
                <a:spcPts val="0"/>
              </a:spcAft>
              <a:buSzPts val="1400"/>
              <a:buFont typeface="Tahoma"/>
              <a:buChar char="●"/>
            </a:pPr>
            <a:r>
              <a:rPr lang="en-GB">
                <a:solidFill>
                  <a:schemeClr val="dk1"/>
                </a:solidFill>
              </a:rPr>
              <a:t>Theft 4: A random fraction of the mean consumption.</a:t>
            </a:r>
            <a:endParaRPr>
              <a:solidFill>
                <a:schemeClr val="dk1"/>
              </a:solidFill>
            </a:endParaRPr>
          </a:p>
          <a:p>
            <a:pPr indent="-317500" lvl="0" marL="457200" marR="12700" rtl="0" algn="l">
              <a:lnSpc>
                <a:spcPct val="110300"/>
              </a:lnSpc>
              <a:spcBef>
                <a:spcPts val="0"/>
              </a:spcBef>
              <a:spcAft>
                <a:spcPts val="0"/>
              </a:spcAft>
              <a:buSzPts val="1400"/>
              <a:buChar char="●"/>
            </a:pPr>
            <a:r>
              <a:rPr lang="en-GB">
                <a:solidFill>
                  <a:schemeClr val="dk1"/>
                </a:solidFill>
              </a:rPr>
              <a:t>Theft 5: The mean consumption.</a:t>
            </a:r>
            <a:endParaRPr>
              <a:solidFill>
                <a:schemeClr val="dk1"/>
              </a:solidFill>
            </a:endParaRPr>
          </a:p>
          <a:p>
            <a:pPr indent="-317500" lvl="0" marL="457200" marR="12700" rtl="0" algn="l">
              <a:lnSpc>
                <a:spcPct val="110300"/>
              </a:lnSpc>
              <a:spcBef>
                <a:spcPts val="0"/>
              </a:spcBef>
              <a:spcAft>
                <a:spcPts val="0"/>
              </a:spcAft>
              <a:buSzPts val="1400"/>
              <a:buFont typeface="Tahoma"/>
              <a:buChar char="●"/>
            </a:pPr>
            <a:r>
              <a:rPr lang="en-GB">
                <a:solidFill>
                  <a:schemeClr val="dk1"/>
                </a:solidFill>
              </a:rPr>
              <a:t>Theft 6: Reverses the order of readings.</a:t>
            </a:r>
            <a:endParaRPr/>
          </a:p>
        </p:txBody>
      </p:sp>
      <p:pic>
        <p:nvPicPr>
          <p:cNvPr id="132" name="Google Shape;132;p22"/>
          <p:cNvPicPr preferRelativeResize="0"/>
          <p:nvPr/>
        </p:nvPicPr>
        <p:blipFill rotWithShape="1">
          <a:blip r:embed="rId3">
            <a:alphaModFix/>
          </a:blip>
          <a:srcRect b="7842" l="0" r="7842" t="0"/>
          <a:stretch/>
        </p:blipFill>
        <p:spPr>
          <a:xfrm>
            <a:off x="3934200" y="1399025"/>
            <a:ext cx="5040501" cy="3281287"/>
          </a:xfrm>
          <a:prstGeom prst="rect">
            <a:avLst/>
          </a:prstGeom>
          <a:noFill/>
          <a:ln>
            <a:noFill/>
          </a:ln>
        </p:spPr>
      </p:pic>
      <p:sp>
        <p:nvSpPr>
          <p:cNvPr id="133" name="Google Shape;133;p22"/>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7" name="Shape 137"/>
        <p:cNvGrpSpPr/>
        <p:nvPr/>
      </p:nvGrpSpPr>
      <p:grpSpPr>
        <a:xfrm>
          <a:off x="0" y="0"/>
          <a:ext cx="0" cy="0"/>
          <a:chOff x="0" y="0"/>
          <a:chExt cx="0" cy="0"/>
        </a:xfrm>
      </p:grpSpPr>
      <p:sp>
        <p:nvSpPr>
          <p:cNvPr id="138" name="Google Shape;138;p23"/>
          <p:cNvSpPr/>
          <p:nvPr/>
        </p:nvSpPr>
        <p:spPr>
          <a:xfrm>
            <a:off x="0" y="0"/>
            <a:ext cx="9144000" cy="1251061"/>
          </a:xfrm>
          <a:custGeom>
            <a:rect b="b" l="l" r="r" t="t"/>
            <a:pathLst>
              <a:path extrusionOk="0" h="2295525" w="12192000">
                <a:moveTo>
                  <a:pt x="12192000" y="0"/>
                </a:moveTo>
                <a:lnTo>
                  <a:pt x="0" y="0"/>
                </a:lnTo>
                <a:lnTo>
                  <a:pt x="0" y="2295525"/>
                </a:lnTo>
                <a:lnTo>
                  <a:pt x="12192000" y="2295525"/>
                </a:lnTo>
                <a:lnTo>
                  <a:pt x="12192000" y="0"/>
                </a:lnTo>
                <a:close/>
              </a:path>
            </a:pathLst>
          </a:custGeom>
          <a:solidFill>
            <a:srgbClr val="4658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39" name="Google Shape;139;p23"/>
          <p:cNvSpPr txBox="1"/>
          <p:nvPr>
            <p:ph type="title"/>
          </p:nvPr>
        </p:nvSpPr>
        <p:spPr>
          <a:xfrm>
            <a:off x="422897" y="343375"/>
            <a:ext cx="8551800" cy="564300"/>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None/>
            </a:pPr>
            <a:r>
              <a:rPr lang="en-GB" sz="3600">
                <a:latin typeface="Garamond"/>
                <a:ea typeface="Garamond"/>
                <a:cs typeface="Garamond"/>
                <a:sym typeface="Garamond"/>
              </a:rPr>
              <a:t>DATA ANALYSIS</a:t>
            </a:r>
            <a:endParaRPr sz="3600">
              <a:latin typeface="Garamond"/>
              <a:ea typeface="Garamond"/>
              <a:cs typeface="Garamond"/>
              <a:sym typeface="Garamond"/>
            </a:endParaRPr>
          </a:p>
        </p:txBody>
      </p:sp>
      <p:sp>
        <p:nvSpPr>
          <p:cNvPr id="140" name="Google Shape;140;p23"/>
          <p:cNvSpPr txBox="1"/>
          <p:nvPr/>
        </p:nvSpPr>
        <p:spPr>
          <a:xfrm>
            <a:off x="147500" y="1627650"/>
            <a:ext cx="3718200" cy="228000"/>
          </a:xfrm>
          <a:prstGeom prst="rect">
            <a:avLst/>
          </a:prstGeom>
          <a:noFill/>
          <a:ln>
            <a:noFill/>
          </a:ln>
        </p:spPr>
        <p:txBody>
          <a:bodyPr anchorCtr="0" anchor="t" bIns="0" lIns="0" spcFirstLastPara="1" rIns="0" wrap="square" tIns="12375">
            <a:spAutoFit/>
          </a:bodyPr>
          <a:lstStyle/>
          <a:p>
            <a:pPr indent="0" lvl="0" marL="914400" marR="12700" rtl="0" algn="l">
              <a:lnSpc>
                <a:spcPct val="110300"/>
              </a:lnSpc>
              <a:spcBef>
                <a:spcPts val="700"/>
              </a:spcBef>
              <a:spcAft>
                <a:spcPts val="0"/>
              </a:spcAft>
              <a:buNone/>
            </a:pPr>
            <a:r>
              <a:t/>
            </a:r>
            <a:endParaRPr/>
          </a:p>
        </p:txBody>
      </p:sp>
      <p:pic>
        <p:nvPicPr>
          <p:cNvPr id="141" name="Google Shape;141;p23"/>
          <p:cNvPicPr preferRelativeResize="0"/>
          <p:nvPr/>
        </p:nvPicPr>
        <p:blipFill>
          <a:blip r:embed="rId3">
            <a:alphaModFix/>
          </a:blip>
          <a:stretch>
            <a:fillRect/>
          </a:stretch>
        </p:blipFill>
        <p:spPr>
          <a:xfrm>
            <a:off x="5180075" y="1392025"/>
            <a:ext cx="3619475" cy="3587650"/>
          </a:xfrm>
          <a:prstGeom prst="rect">
            <a:avLst/>
          </a:prstGeom>
          <a:noFill/>
          <a:ln>
            <a:noFill/>
          </a:ln>
        </p:spPr>
      </p:pic>
      <p:pic>
        <p:nvPicPr>
          <p:cNvPr id="142" name="Google Shape;142;p23"/>
          <p:cNvPicPr preferRelativeResize="0"/>
          <p:nvPr/>
        </p:nvPicPr>
        <p:blipFill>
          <a:blip r:embed="rId4">
            <a:alphaModFix/>
          </a:blip>
          <a:stretch>
            <a:fillRect/>
          </a:stretch>
        </p:blipFill>
        <p:spPr>
          <a:xfrm>
            <a:off x="301000" y="1433350"/>
            <a:ext cx="3564700" cy="3505011"/>
          </a:xfrm>
          <a:prstGeom prst="rect">
            <a:avLst/>
          </a:prstGeom>
          <a:noFill/>
          <a:ln>
            <a:noFill/>
          </a:ln>
        </p:spPr>
      </p:pic>
      <p:sp>
        <p:nvSpPr>
          <p:cNvPr id="143" name="Google Shape;143;p23"/>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7" name="Shape 147"/>
        <p:cNvGrpSpPr/>
        <p:nvPr/>
      </p:nvGrpSpPr>
      <p:grpSpPr>
        <a:xfrm>
          <a:off x="0" y="0"/>
          <a:ext cx="0" cy="0"/>
          <a:chOff x="0" y="0"/>
          <a:chExt cx="0" cy="0"/>
        </a:xfrm>
      </p:grpSpPr>
      <p:grpSp>
        <p:nvGrpSpPr>
          <p:cNvPr id="148" name="Google Shape;148;p24"/>
          <p:cNvGrpSpPr/>
          <p:nvPr/>
        </p:nvGrpSpPr>
        <p:grpSpPr>
          <a:xfrm>
            <a:off x="0" y="0"/>
            <a:ext cx="9144000" cy="4636294"/>
            <a:chOff x="0" y="0"/>
            <a:chExt cx="12192000" cy="6181725"/>
          </a:xfrm>
        </p:grpSpPr>
        <p:sp>
          <p:nvSpPr>
            <p:cNvPr id="149" name="Google Shape;149;p24"/>
            <p:cNvSpPr/>
            <p:nvPr/>
          </p:nvSpPr>
          <p:spPr>
            <a:xfrm>
              <a:off x="0" y="0"/>
              <a:ext cx="12192000" cy="2295525"/>
            </a:xfrm>
            <a:custGeom>
              <a:rect b="b" l="l" r="r" t="t"/>
              <a:pathLst>
                <a:path extrusionOk="0" h="2295525" w="12192000">
                  <a:moveTo>
                    <a:pt x="12192000" y="0"/>
                  </a:moveTo>
                  <a:lnTo>
                    <a:pt x="0" y="0"/>
                  </a:lnTo>
                  <a:lnTo>
                    <a:pt x="0" y="2295525"/>
                  </a:lnTo>
                  <a:lnTo>
                    <a:pt x="12192000" y="2295525"/>
                  </a:lnTo>
                  <a:lnTo>
                    <a:pt x="12192000" y="0"/>
                  </a:lnTo>
                  <a:close/>
                </a:path>
              </a:pathLst>
            </a:custGeom>
            <a:solidFill>
              <a:srgbClr val="4658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pic>
          <p:nvPicPr>
            <p:cNvPr id="150" name="Google Shape;150;p24"/>
            <p:cNvPicPr preferRelativeResize="0"/>
            <p:nvPr/>
          </p:nvPicPr>
          <p:blipFill rotWithShape="1">
            <a:blip r:embed="rId3">
              <a:alphaModFix/>
            </a:blip>
            <a:srcRect b="0" l="0" r="0" t="0"/>
            <a:stretch/>
          </p:blipFill>
          <p:spPr>
            <a:xfrm>
              <a:off x="590550" y="419100"/>
              <a:ext cx="11058525" cy="5762625"/>
            </a:xfrm>
            <a:prstGeom prst="rect">
              <a:avLst/>
            </a:prstGeom>
            <a:noFill/>
            <a:ln>
              <a:noFill/>
            </a:ln>
          </p:spPr>
        </p:pic>
      </p:grpSp>
      <p:sp>
        <p:nvSpPr>
          <p:cNvPr id="151" name="Google Shape;151;p24"/>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