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Big Shoulders Display Bold" panose="020B0604020202020204" charset="0"/>
      <p:regular r:id="rId14"/>
    </p:embeddedFont>
    <p:embeddedFont>
      <p:font typeface="Horizon" panose="020B0604020202020204" charset="0"/>
      <p:regular r:id="rId15"/>
    </p:embeddedFont>
    <p:embeddedFont>
      <p:font typeface="Montserrat" panose="00000500000000000000" pitchFamily="2" charset="0"/>
      <p:regular r:id="rId16"/>
    </p:embeddedFont>
    <p:embeddedFont>
      <p:font typeface="Montserrat Bold" panose="020B0604020202020204" charset="0"/>
      <p:regular r:id="rId17"/>
    </p:embeddedFont>
    <p:embeddedFont>
      <p:font typeface="Montserrat Bold Italics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53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.png"/><Relationship Id="rId7" Type="http://schemas.openxmlformats.org/officeDocument/2006/relationships/image" Target="../media/image4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jpeg"/><Relationship Id="rId5" Type="http://schemas.openxmlformats.org/officeDocument/2006/relationships/image" Target="../media/image41.jpe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1.jpeg"/><Relationship Id="rId18" Type="http://schemas.openxmlformats.org/officeDocument/2006/relationships/image" Target="../media/image26.jpeg"/><Relationship Id="rId26" Type="http://schemas.openxmlformats.org/officeDocument/2006/relationships/image" Target="../media/image34.jpeg"/><Relationship Id="rId3" Type="http://schemas.openxmlformats.org/officeDocument/2006/relationships/image" Target="../media/image3.png"/><Relationship Id="rId21" Type="http://schemas.openxmlformats.org/officeDocument/2006/relationships/image" Target="../media/image29.jpeg"/><Relationship Id="rId7" Type="http://schemas.openxmlformats.org/officeDocument/2006/relationships/image" Target="../media/image15.svg"/><Relationship Id="rId12" Type="http://schemas.openxmlformats.org/officeDocument/2006/relationships/image" Target="../media/image20.jpeg"/><Relationship Id="rId17" Type="http://schemas.openxmlformats.org/officeDocument/2006/relationships/image" Target="../media/image25.jpeg"/><Relationship Id="rId25" Type="http://schemas.openxmlformats.org/officeDocument/2006/relationships/image" Target="../media/image33.jpeg"/><Relationship Id="rId2" Type="http://schemas.openxmlformats.org/officeDocument/2006/relationships/image" Target="../media/image1.jpeg"/><Relationship Id="rId16" Type="http://schemas.openxmlformats.org/officeDocument/2006/relationships/image" Target="../media/image24.jpeg"/><Relationship Id="rId20" Type="http://schemas.openxmlformats.org/officeDocument/2006/relationships/image" Target="../media/image28.jpeg"/><Relationship Id="rId29" Type="http://schemas.openxmlformats.org/officeDocument/2006/relationships/image" Target="../media/image3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24" Type="http://schemas.openxmlformats.org/officeDocument/2006/relationships/image" Target="../media/image32.jpeg"/><Relationship Id="rId5" Type="http://schemas.openxmlformats.org/officeDocument/2006/relationships/image" Target="../media/image13.jpeg"/><Relationship Id="rId15" Type="http://schemas.openxmlformats.org/officeDocument/2006/relationships/image" Target="../media/image23.jpeg"/><Relationship Id="rId23" Type="http://schemas.openxmlformats.org/officeDocument/2006/relationships/image" Target="../media/image31.jpeg"/><Relationship Id="rId28" Type="http://schemas.openxmlformats.org/officeDocument/2006/relationships/image" Target="../media/image36.jpeg"/><Relationship Id="rId10" Type="http://schemas.openxmlformats.org/officeDocument/2006/relationships/image" Target="../media/image18.jpeg"/><Relationship Id="rId19" Type="http://schemas.openxmlformats.org/officeDocument/2006/relationships/image" Target="../media/image27.jpeg"/><Relationship Id="rId4" Type="http://schemas.openxmlformats.org/officeDocument/2006/relationships/image" Target="../media/image4.svg"/><Relationship Id="rId9" Type="http://schemas.openxmlformats.org/officeDocument/2006/relationships/image" Target="../media/image17.jpeg"/><Relationship Id="rId14" Type="http://schemas.openxmlformats.org/officeDocument/2006/relationships/image" Target="../media/image22.jpeg"/><Relationship Id="rId22" Type="http://schemas.openxmlformats.org/officeDocument/2006/relationships/image" Target="../media/image30.jpeg"/><Relationship Id="rId27" Type="http://schemas.openxmlformats.org/officeDocument/2006/relationships/image" Target="../media/image3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18276" b="-16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3036662" cy="303666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859117" y="5606840"/>
            <a:ext cx="14569766" cy="661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dirty="0">
                <a:solidFill>
                  <a:srgbClr val="93B1A6"/>
                </a:solidFill>
                <a:latin typeface="Horizon"/>
                <a:ea typeface="Horizon"/>
                <a:cs typeface="Horizon"/>
                <a:sym typeface="Horizon"/>
              </a:rPr>
              <a:t>AI-BASED SIGN LANGUAGE TRANSLATOR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05966" y="6406987"/>
            <a:ext cx="11876068" cy="493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dirty="0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Bridging Communication Gaps with AI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250570" y="3775070"/>
            <a:ext cx="5786860" cy="1946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13"/>
              </a:lnSpc>
            </a:pPr>
            <a:r>
              <a:rPr lang="en-US" sz="14513" b="1" dirty="0">
                <a:solidFill>
                  <a:srgbClr val="2F6A98"/>
                </a:solidFill>
                <a:latin typeface="Big Shoulders Display Bold"/>
                <a:ea typeface="Big Shoulders Display Bold"/>
                <a:cs typeface="Big Shoulders Display Bold"/>
                <a:sym typeface="Big Shoulders Display Bold"/>
              </a:rPr>
              <a:t>NIRVĀC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276" b="-16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787454" y="726184"/>
            <a:ext cx="605032" cy="605032"/>
          </a:xfrm>
          <a:custGeom>
            <a:avLst/>
            <a:gdLst/>
            <a:ahLst/>
            <a:cxnLst/>
            <a:rect l="l" t="t" r="r" b="b"/>
            <a:pathLst>
              <a:path w="605032" h="605032">
                <a:moveTo>
                  <a:pt x="0" y="0"/>
                </a:moveTo>
                <a:lnTo>
                  <a:pt x="605032" y="0"/>
                </a:lnTo>
                <a:lnTo>
                  <a:pt x="605032" y="605032"/>
                </a:lnTo>
                <a:lnTo>
                  <a:pt x="0" y="605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660096" y="5659180"/>
            <a:ext cx="9161203" cy="0"/>
          </a:xfrm>
          <a:prstGeom prst="line">
            <a:avLst/>
          </a:prstGeom>
          <a:ln w="19050" cap="flat">
            <a:solidFill>
              <a:srgbClr val="93B1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660096" y="5897305"/>
            <a:ext cx="9161203" cy="3512253"/>
            <a:chOff x="0" y="0"/>
            <a:chExt cx="1567929" cy="60111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67929" cy="601118"/>
            </a:xfrm>
            <a:custGeom>
              <a:avLst/>
              <a:gdLst/>
              <a:ahLst/>
              <a:cxnLst/>
              <a:rect l="l" t="t" r="r" b="b"/>
              <a:pathLst>
                <a:path w="1567929" h="601118">
                  <a:moveTo>
                    <a:pt x="18592" y="0"/>
                  </a:moveTo>
                  <a:lnTo>
                    <a:pt x="1549337" y="0"/>
                  </a:lnTo>
                  <a:cubicBezTo>
                    <a:pt x="1554268" y="0"/>
                    <a:pt x="1558997" y="1959"/>
                    <a:pt x="1562484" y="5445"/>
                  </a:cubicBezTo>
                  <a:cubicBezTo>
                    <a:pt x="1565970" y="8932"/>
                    <a:pt x="1567929" y="13661"/>
                    <a:pt x="1567929" y="18592"/>
                  </a:cubicBezTo>
                  <a:lnTo>
                    <a:pt x="1567929" y="582526"/>
                  </a:lnTo>
                  <a:cubicBezTo>
                    <a:pt x="1567929" y="592794"/>
                    <a:pt x="1559605" y="601118"/>
                    <a:pt x="1549337" y="601118"/>
                  </a:cubicBezTo>
                  <a:lnTo>
                    <a:pt x="18592" y="601118"/>
                  </a:lnTo>
                  <a:cubicBezTo>
                    <a:pt x="8324" y="601118"/>
                    <a:pt x="0" y="592794"/>
                    <a:pt x="0" y="582526"/>
                  </a:cubicBezTo>
                  <a:lnTo>
                    <a:pt x="0" y="18592"/>
                  </a:lnTo>
                  <a:cubicBezTo>
                    <a:pt x="0" y="13661"/>
                    <a:pt x="1959" y="8932"/>
                    <a:pt x="5445" y="5445"/>
                  </a:cubicBezTo>
                  <a:cubicBezTo>
                    <a:pt x="8932" y="1959"/>
                    <a:pt x="13661" y="0"/>
                    <a:pt x="1859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93B1A6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67929" cy="639218"/>
            </a:xfrm>
            <a:prstGeom prst="rect">
              <a:avLst/>
            </a:prstGeom>
          </p:spPr>
          <p:txBody>
            <a:bodyPr lIns="78174" tIns="78174" rIns="78174" bIns="78174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660096" y="1794515"/>
            <a:ext cx="7671600" cy="0"/>
          </a:xfrm>
          <a:prstGeom prst="line">
            <a:avLst/>
          </a:prstGeom>
          <a:ln w="19050" cap="flat">
            <a:solidFill>
              <a:srgbClr val="93B1A6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9"/>
          <p:cNvSpPr txBox="1"/>
          <p:nvPr/>
        </p:nvSpPr>
        <p:spPr>
          <a:xfrm>
            <a:off x="660096" y="744092"/>
            <a:ext cx="6174091" cy="816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3"/>
              </a:lnSpc>
              <a:spcBef>
                <a:spcPct val="0"/>
              </a:spcBef>
            </a:pPr>
            <a:r>
              <a:rPr lang="en-US" sz="4495">
                <a:solidFill>
                  <a:srgbClr val="93B1A6"/>
                </a:solidFill>
                <a:latin typeface="Horizon"/>
                <a:ea typeface="Horizon"/>
                <a:cs typeface="Horizon"/>
                <a:sym typeface="Horizon"/>
              </a:rPr>
              <a:t>CONCLUSION :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74178" y="4795523"/>
            <a:ext cx="4290596" cy="4212579"/>
            <a:chOff x="0" y="0"/>
            <a:chExt cx="664726" cy="65263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64726" cy="652639"/>
            </a:xfrm>
            <a:custGeom>
              <a:avLst/>
              <a:gdLst/>
              <a:ahLst/>
              <a:cxnLst/>
              <a:rect l="l" t="t" r="r" b="b"/>
              <a:pathLst>
                <a:path w="664726" h="652639">
                  <a:moveTo>
                    <a:pt x="39697" y="0"/>
                  </a:moveTo>
                  <a:lnTo>
                    <a:pt x="625029" y="0"/>
                  </a:lnTo>
                  <a:cubicBezTo>
                    <a:pt x="646953" y="0"/>
                    <a:pt x="664726" y="17773"/>
                    <a:pt x="664726" y="39697"/>
                  </a:cubicBezTo>
                  <a:lnTo>
                    <a:pt x="664726" y="612942"/>
                  </a:lnTo>
                  <a:cubicBezTo>
                    <a:pt x="664726" y="623470"/>
                    <a:pt x="660543" y="633567"/>
                    <a:pt x="653099" y="641012"/>
                  </a:cubicBezTo>
                  <a:cubicBezTo>
                    <a:pt x="645654" y="648456"/>
                    <a:pt x="635557" y="652639"/>
                    <a:pt x="625029" y="652639"/>
                  </a:cubicBezTo>
                  <a:lnTo>
                    <a:pt x="39697" y="652639"/>
                  </a:lnTo>
                  <a:cubicBezTo>
                    <a:pt x="29168" y="652639"/>
                    <a:pt x="19071" y="648456"/>
                    <a:pt x="11627" y="641012"/>
                  </a:cubicBezTo>
                  <a:cubicBezTo>
                    <a:pt x="4182" y="633567"/>
                    <a:pt x="0" y="623470"/>
                    <a:pt x="0" y="612942"/>
                  </a:cubicBezTo>
                  <a:lnTo>
                    <a:pt x="0" y="39697"/>
                  </a:lnTo>
                  <a:cubicBezTo>
                    <a:pt x="0" y="29168"/>
                    <a:pt x="4182" y="19071"/>
                    <a:pt x="11627" y="11627"/>
                  </a:cubicBezTo>
                  <a:cubicBezTo>
                    <a:pt x="19071" y="4182"/>
                    <a:pt x="29168" y="0"/>
                    <a:pt x="39697" y="0"/>
                  </a:cubicBezTo>
                  <a:close/>
                </a:path>
              </a:pathLst>
            </a:custGeom>
            <a:blipFill>
              <a:blip r:embed="rId5"/>
              <a:stretch>
                <a:fillRect l="-48181" r="-48181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5021974" y="5195573"/>
            <a:ext cx="2370511" cy="2542198"/>
            <a:chOff x="0" y="0"/>
            <a:chExt cx="812800" cy="87166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71668"/>
            </a:xfrm>
            <a:custGeom>
              <a:avLst/>
              <a:gdLst/>
              <a:ahLst/>
              <a:cxnLst/>
              <a:rect l="l" t="t" r="r" b="b"/>
              <a:pathLst>
                <a:path w="812800" h="871668">
                  <a:moveTo>
                    <a:pt x="75116" y="0"/>
                  </a:moveTo>
                  <a:lnTo>
                    <a:pt x="737684" y="0"/>
                  </a:lnTo>
                  <a:cubicBezTo>
                    <a:pt x="757606" y="0"/>
                    <a:pt x="776712" y="7914"/>
                    <a:pt x="790799" y="22001"/>
                  </a:cubicBezTo>
                  <a:cubicBezTo>
                    <a:pt x="804886" y="36088"/>
                    <a:pt x="812800" y="55194"/>
                    <a:pt x="812800" y="75116"/>
                  </a:cubicBezTo>
                  <a:lnTo>
                    <a:pt x="812800" y="796552"/>
                  </a:lnTo>
                  <a:cubicBezTo>
                    <a:pt x="812800" y="816474"/>
                    <a:pt x="804886" y="835580"/>
                    <a:pt x="790799" y="849667"/>
                  </a:cubicBezTo>
                  <a:cubicBezTo>
                    <a:pt x="776712" y="863754"/>
                    <a:pt x="757606" y="871668"/>
                    <a:pt x="737684" y="871668"/>
                  </a:cubicBezTo>
                  <a:lnTo>
                    <a:pt x="75116" y="871668"/>
                  </a:lnTo>
                  <a:cubicBezTo>
                    <a:pt x="55194" y="871668"/>
                    <a:pt x="36088" y="863754"/>
                    <a:pt x="22001" y="849667"/>
                  </a:cubicBezTo>
                  <a:cubicBezTo>
                    <a:pt x="7914" y="835580"/>
                    <a:pt x="0" y="816474"/>
                    <a:pt x="0" y="796552"/>
                  </a:cubicBezTo>
                  <a:lnTo>
                    <a:pt x="0" y="75116"/>
                  </a:lnTo>
                  <a:cubicBezTo>
                    <a:pt x="0" y="55194"/>
                    <a:pt x="7914" y="36088"/>
                    <a:pt x="22001" y="22001"/>
                  </a:cubicBezTo>
                  <a:cubicBezTo>
                    <a:pt x="36088" y="7914"/>
                    <a:pt x="55194" y="0"/>
                    <a:pt x="75116" y="0"/>
                  </a:cubicBezTo>
                  <a:close/>
                </a:path>
              </a:pathLst>
            </a:custGeom>
            <a:blipFill>
              <a:blip r:embed="rId6"/>
              <a:stretch>
                <a:fillRect t="-12244" b="-12244"/>
              </a:stretch>
            </a:blipFill>
          </p:spPr>
        </p:sp>
      </p:grpSp>
      <p:grpSp>
        <p:nvGrpSpPr>
          <p:cNvPr id="14" name="Group 14"/>
          <p:cNvGrpSpPr/>
          <p:nvPr/>
        </p:nvGrpSpPr>
        <p:grpSpPr>
          <a:xfrm>
            <a:off x="14564774" y="1732672"/>
            <a:ext cx="3062850" cy="306285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660096" y="2112043"/>
            <a:ext cx="9161203" cy="3181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With real-time </a:t>
            </a:r>
            <a:r>
              <a:rPr lang="en-US" sz="25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gesture-to-text and speech conversion,</a:t>
            </a:r>
            <a:r>
              <a:rPr lang="en-US" sz="25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our AI-Based Sign Language Translator helps Deaf and Mute people communicate. It is a </a:t>
            </a:r>
            <a:r>
              <a:rPr lang="en-US" sz="25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scalable, inclusive, and ready-to-deploy</a:t>
            </a:r>
            <a:r>
              <a:rPr lang="en-US" sz="25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solution that enables equitable access in </a:t>
            </a:r>
            <a:r>
              <a:rPr lang="en-US" sz="25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everyday life, healthcare, and education.</a:t>
            </a:r>
            <a:r>
              <a:rPr lang="en-US" sz="25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It was developed with </a:t>
            </a:r>
            <a:r>
              <a:rPr lang="en-US" sz="25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open-source technologies and intelligent AI models.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1237221" y="1794515"/>
            <a:ext cx="2896414" cy="2629917"/>
            <a:chOff x="0" y="0"/>
            <a:chExt cx="938386" cy="852046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938386" cy="852046"/>
            </a:xfrm>
            <a:custGeom>
              <a:avLst/>
              <a:gdLst/>
              <a:ahLst/>
              <a:cxnLst/>
              <a:rect l="l" t="t" r="r" b="b"/>
              <a:pathLst>
                <a:path w="938386" h="852046">
                  <a:moveTo>
                    <a:pt x="61477" y="0"/>
                  </a:moveTo>
                  <a:lnTo>
                    <a:pt x="876909" y="0"/>
                  </a:lnTo>
                  <a:cubicBezTo>
                    <a:pt x="893214" y="0"/>
                    <a:pt x="908851" y="6477"/>
                    <a:pt x="920380" y="18006"/>
                  </a:cubicBezTo>
                  <a:cubicBezTo>
                    <a:pt x="931909" y="29536"/>
                    <a:pt x="938386" y="45173"/>
                    <a:pt x="938386" y="61477"/>
                  </a:cubicBezTo>
                  <a:lnTo>
                    <a:pt x="938386" y="790568"/>
                  </a:lnTo>
                  <a:cubicBezTo>
                    <a:pt x="938386" y="824521"/>
                    <a:pt x="910862" y="852046"/>
                    <a:pt x="876909" y="852046"/>
                  </a:cubicBezTo>
                  <a:lnTo>
                    <a:pt x="61477" y="852046"/>
                  </a:lnTo>
                  <a:cubicBezTo>
                    <a:pt x="27524" y="852046"/>
                    <a:pt x="0" y="824521"/>
                    <a:pt x="0" y="790568"/>
                  </a:cubicBezTo>
                  <a:lnTo>
                    <a:pt x="0" y="61477"/>
                  </a:lnTo>
                  <a:cubicBezTo>
                    <a:pt x="0" y="27524"/>
                    <a:pt x="27524" y="0"/>
                    <a:pt x="61477" y="0"/>
                  </a:cubicBezTo>
                  <a:close/>
                </a:path>
              </a:pathLst>
            </a:custGeom>
            <a:blipFill>
              <a:blip r:embed="rId8"/>
              <a:stretch>
                <a:fillRect l="-30800" r="-30800"/>
              </a:stretch>
            </a:blipFill>
          </p:spPr>
        </p:sp>
      </p:grpSp>
      <p:sp>
        <p:nvSpPr>
          <p:cNvPr id="19" name="TextBox 19"/>
          <p:cNvSpPr txBox="1"/>
          <p:nvPr/>
        </p:nvSpPr>
        <p:spPr>
          <a:xfrm>
            <a:off x="660096" y="5973505"/>
            <a:ext cx="2718441" cy="43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sz="25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What’s Next ?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60096" y="6593265"/>
            <a:ext cx="9245478" cy="3007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3931" lvl="1" indent="-266966" algn="l">
              <a:lnSpc>
                <a:spcPts val="3462"/>
              </a:lnSpc>
              <a:buAutoNum type="arabicPeriod"/>
            </a:pPr>
            <a:r>
              <a:rPr lang="en-US" sz="247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Dataset Expansion</a:t>
            </a:r>
          </a:p>
          <a:p>
            <a:pPr marL="533931" lvl="1" indent="-266966" algn="l">
              <a:lnSpc>
                <a:spcPts val="3462"/>
              </a:lnSpc>
              <a:buAutoNum type="arabicPeriod"/>
            </a:pPr>
            <a:r>
              <a:rPr lang="en-US" sz="247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Model Enhancement with More Datasets</a:t>
            </a:r>
          </a:p>
          <a:p>
            <a:pPr marL="533931" lvl="1" indent="-266966" algn="l">
              <a:lnSpc>
                <a:spcPts val="3462"/>
              </a:lnSpc>
              <a:buAutoNum type="arabicPeriod"/>
            </a:pPr>
            <a:r>
              <a:rPr lang="en-US" sz="247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Collaboration with Educational &amp; Deaf Institutions</a:t>
            </a:r>
          </a:p>
          <a:p>
            <a:pPr marL="533931" lvl="1" indent="-266966" algn="l">
              <a:lnSpc>
                <a:spcPts val="3462"/>
              </a:lnSpc>
              <a:buAutoNum type="arabicPeriod"/>
            </a:pPr>
            <a:r>
              <a:rPr lang="en-US" sz="247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Multi-language &amp; Gesture Support</a:t>
            </a:r>
          </a:p>
          <a:p>
            <a:pPr marL="533931" lvl="1" indent="-266966" algn="l">
              <a:lnSpc>
                <a:spcPts val="3462"/>
              </a:lnSpc>
              <a:buAutoNum type="arabicPeriod"/>
            </a:pPr>
            <a:r>
              <a:rPr lang="en-US" sz="247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Mobile App Development</a:t>
            </a:r>
          </a:p>
          <a:p>
            <a:pPr marL="533931" lvl="1" indent="-266966" algn="l">
              <a:lnSpc>
                <a:spcPts val="3462"/>
              </a:lnSpc>
              <a:buAutoNum type="arabicPeriod"/>
            </a:pPr>
            <a:r>
              <a:rPr lang="en-US" sz="247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Explore Wearable Integration</a:t>
            </a:r>
          </a:p>
          <a:p>
            <a:pPr algn="l">
              <a:lnSpc>
                <a:spcPts val="3462"/>
              </a:lnSpc>
            </a:pPr>
            <a:endParaRPr lang="en-US" sz="2473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276" b="-16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654268" y="1028700"/>
            <a:ext cx="605032" cy="605032"/>
          </a:xfrm>
          <a:custGeom>
            <a:avLst/>
            <a:gdLst/>
            <a:ahLst/>
            <a:cxnLst/>
            <a:rect l="l" t="t" r="r" b="b"/>
            <a:pathLst>
              <a:path w="605032" h="605032">
                <a:moveTo>
                  <a:pt x="0" y="0"/>
                </a:moveTo>
                <a:lnTo>
                  <a:pt x="605032" y="0"/>
                </a:lnTo>
                <a:lnTo>
                  <a:pt x="605032" y="605032"/>
                </a:lnTo>
                <a:lnTo>
                  <a:pt x="0" y="605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028700" y="2132915"/>
            <a:ext cx="8936001" cy="0"/>
          </a:xfrm>
          <a:prstGeom prst="line">
            <a:avLst/>
          </a:prstGeom>
          <a:ln w="19050" cap="flat">
            <a:solidFill>
              <a:srgbClr val="93B1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5305768" y="4043041"/>
            <a:ext cx="5169156" cy="1047764"/>
            <a:chOff x="0" y="0"/>
            <a:chExt cx="6892208" cy="1397019"/>
          </a:xfrm>
        </p:grpSpPr>
        <p:grpSp>
          <p:nvGrpSpPr>
            <p:cNvPr id="6" name="Group 6"/>
            <p:cNvGrpSpPr/>
            <p:nvPr/>
          </p:nvGrpSpPr>
          <p:grpSpPr>
            <a:xfrm>
              <a:off x="22997" y="97581"/>
              <a:ext cx="1276441" cy="1276441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id="8" name="Freeform 8"/>
            <p:cNvSpPr/>
            <p:nvPr/>
          </p:nvSpPr>
          <p:spPr>
            <a:xfrm>
              <a:off x="0" y="97581"/>
              <a:ext cx="1299437" cy="1299437"/>
            </a:xfrm>
            <a:custGeom>
              <a:avLst/>
              <a:gdLst/>
              <a:ahLst/>
              <a:cxnLst/>
              <a:rect l="l" t="t" r="r" b="b"/>
              <a:pathLst>
                <a:path w="1299437" h="1299437">
                  <a:moveTo>
                    <a:pt x="0" y="0"/>
                  </a:moveTo>
                  <a:lnTo>
                    <a:pt x="1299437" y="0"/>
                  </a:lnTo>
                  <a:lnTo>
                    <a:pt x="1299437" y="1299438"/>
                  </a:lnTo>
                  <a:lnTo>
                    <a:pt x="0" y="1299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TextBox 9"/>
            <p:cNvSpPr txBox="1"/>
            <p:nvPr/>
          </p:nvSpPr>
          <p:spPr>
            <a:xfrm>
              <a:off x="1733296" y="-66675"/>
              <a:ext cx="5158912" cy="14569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73"/>
                </a:lnSpc>
                <a:spcBef>
                  <a:spcPct val="0"/>
                </a:spcBef>
              </a:pPr>
              <a:r>
                <a:rPr lang="en-US" sz="3695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Nikshit</a:t>
              </a:r>
            </a:p>
            <a:p>
              <a:pPr algn="l">
                <a:lnSpc>
                  <a:spcPts val="3784"/>
                </a:lnSpc>
                <a:spcBef>
                  <a:spcPct val="0"/>
                </a:spcBef>
              </a:pPr>
              <a:r>
                <a:rPr lang="en-US" sz="2702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Front-end Developer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885825"/>
            <a:ext cx="3234564" cy="855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59"/>
              </a:lnSpc>
              <a:spcBef>
                <a:spcPct val="0"/>
              </a:spcBef>
            </a:pPr>
            <a:r>
              <a:rPr lang="en-US" sz="4685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TEAM :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181100" y="2677117"/>
            <a:ext cx="6399818" cy="1047764"/>
            <a:chOff x="0" y="0"/>
            <a:chExt cx="8533091" cy="1397019"/>
          </a:xfrm>
        </p:grpSpPr>
        <p:grpSp>
          <p:nvGrpSpPr>
            <p:cNvPr id="12" name="Group 12"/>
            <p:cNvGrpSpPr/>
            <p:nvPr/>
          </p:nvGrpSpPr>
          <p:grpSpPr>
            <a:xfrm>
              <a:off x="22997" y="97581"/>
              <a:ext cx="1276441" cy="1276441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id="14" name="Freeform 14"/>
            <p:cNvSpPr/>
            <p:nvPr/>
          </p:nvSpPr>
          <p:spPr>
            <a:xfrm>
              <a:off x="0" y="97581"/>
              <a:ext cx="1299437" cy="1299437"/>
            </a:xfrm>
            <a:custGeom>
              <a:avLst/>
              <a:gdLst/>
              <a:ahLst/>
              <a:cxnLst/>
              <a:rect l="l" t="t" r="r" b="b"/>
              <a:pathLst>
                <a:path w="1299437" h="1299437">
                  <a:moveTo>
                    <a:pt x="0" y="0"/>
                  </a:moveTo>
                  <a:lnTo>
                    <a:pt x="1299437" y="0"/>
                  </a:lnTo>
                  <a:lnTo>
                    <a:pt x="1299437" y="1299438"/>
                  </a:lnTo>
                  <a:lnTo>
                    <a:pt x="0" y="1299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1733296" y="-66675"/>
              <a:ext cx="6799795" cy="14569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73"/>
                </a:lnSpc>
                <a:spcBef>
                  <a:spcPct val="0"/>
                </a:spcBef>
              </a:pPr>
              <a:r>
                <a:rPr lang="en-US" sz="3695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Raghav</a:t>
              </a:r>
            </a:p>
            <a:p>
              <a:pPr algn="l">
                <a:lnSpc>
                  <a:spcPts val="3784"/>
                </a:lnSpc>
                <a:spcBef>
                  <a:spcPct val="0"/>
                </a:spcBef>
              </a:pPr>
              <a:r>
                <a:rPr lang="en-US" sz="2702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Project Manager/ Team Lead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98347" y="5356623"/>
            <a:ext cx="6048619" cy="1047764"/>
            <a:chOff x="0" y="0"/>
            <a:chExt cx="8064826" cy="1397019"/>
          </a:xfrm>
        </p:grpSpPr>
        <p:grpSp>
          <p:nvGrpSpPr>
            <p:cNvPr id="17" name="Group 17"/>
            <p:cNvGrpSpPr/>
            <p:nvPr/>
          </p:nvGrpSpPr>
          <p:grpSpPr>
            <a:xfrm>
              <a:off x="22997" y="97581"/>
              <a:ext cx="1276441" cy="1276441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id="19" name="Freeform 19"/>
            <p:cNvSpPr/>
            <p:nvPr/>
          </p:nvSpPr>
          <p:spPr>
            <a:xfrm>
              <a:off x="0" y="97581"/>
              <a:ext cx="1299437" cy="1299437"/>
            </a:xfrm>
            <a:custGeom>
              <a:avLst/>
              <a:gdLst/>
              <a:ahLst/>
              <a:cxnLst/>
              <a:rect l="l" t="t" r="r" b="b"/>
              <a:pathLst>
                <a:path w="1299437" h="1299437">
                  <a:moveTo>
                    <a:pt x="0" y="0"/>
                  </a:moveTo>
                  <a:lnTo>
                    <a:pt x="1299437" y="0"/>
                  </a:lnTo>
                  <a:lnTo>
                    <a:pt x="1299437" y="1299438"/>
                  </a:lnTo>
                  <a:lnTo>
                    <a:pt x="0" y="1299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TextBox 20"/>
            <p:cNvSpPr txBox="1"/>
            <p:nvPr/>
          </p:nvSpPr>
          <p:spPr>
            <a:xfrm>
              <a:off x="1733296" y="-66675"/>
              <a:ext cx="6331529" cy="1457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73"/>
                </a:lnSpc>
              </a:pPr>
              <a:r>
                <a:rPr lang="en-US" sz="3695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Ankit</a:t>
              </a:r>
            </a:p>
            <a:p>
              <a:pPr algn="l">
                <a:lnSpc>
                  <a:spcPts val="3773"/>
                </a:lnSpc>
                <a:spcBef>
                  <a:spcPct val="0"/>
                </a:spcBef>
              </a:pPr>
              <a:r>
                <a:rPr lang="en-US" sz="2695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NLP &amp; Backend Developer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5305768" y="6671087"/>
            <a:ext cx="5169156" cy="1047764"/>
            <a:chOff x="0" y="0"/>
            <a:chExt cx="6892208" cy="1397019"/>
          </a:xfrm>
        </p:grpSpPr>
        <p:grpSp>
          <p:nvGrpSpPr>
            <p:cNvPr id="22" name="Group 22"/>
            <p:cNvGrpSpPr/>
            <p:nvPr/>
          </p:nvGrpSpPr>
          <p:grpSpPr>
            <a:xfrm>
              <a:off x="22997" y="97581"/>
              <a:ext cx="1276441" cy="1276441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id="24" name="Freeform 24"/>
            <p:cNvSpPr/>
            <p:nvPr/>
          </p:nvSpPr>
          <p:spPr>
            <a:xfrm>
              <a:off x="0" y="97581"/>
              <a:ext cx="1299437" cy="1299437"/>
            </a:xfrm>
            <a:custGeom>
              <a:avLst/>
              <a:gdLst/>
              <a:ahLst/>
              <a:cxnLst/>
              <a:rect l="l" t="t" r="r" b="b"/>
              <a:pathLst>
                <a:path w="1299437" h="1299437">
                  <a:moveTo>
                    <a:pt x="0" y="0"/>
                  </a:moveTo>
                  <a:lnTo>
                    <a:pt x="1299437" y="0"/>
                  </a:lnTo>
                  <a:lnTo>
                    <a:pt x="1299437" y="1299438"/>
                  </a:lnTo>
                  <a:lnTo>
                    <a:pt x="0" y="1299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TextBox 25"/>
            <p:cNvSpPr txBox="1"/>
            <p:nvPr/>
          </p:nvSpPr>
          <p:spPr>
            <a:xfrm>
              <a:off x="1733296" y="-66675"/>
              <a:ext cx="5158912" cy="14569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73"/>
                </a:lnSpc>
                <a:spcBef>
                  <a:spcPct val="0"/>
                </a:spcBef>
              </a:pPr>
              <a:r>
                <a:rPr lang="en-US" sz="3695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SriSaiKiran</a:t>
              </a:r>
            </a:p>
            <a:p>
              <a:pPr algn="l">
                <a:lnSpc>
                  <a:spcPts val="3784"/>
                </a:lnSpc>
                <a:spcBef>
                  <a:spcPct val="0"/>
                </a:spcBef>
              </a:pPr>
              <a:r>
                <a:rPr lang="en-US" sz="2702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Testing &amp; Deployment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238955" y="7985551"/>
            <a:ext cx="6048619" cy="1047764"/>
            <a:chOff x="0" y="0"/>
            <a:chExt cx="8064826" cy="1397019"/>
          </a:xfrm>
        </p:grpSpPr>
        <p:grpSp>
          <p:nvGrpSpPr>
            <p:cNvPr id="27" name="Group 27"/>
            <p:cNvGrpSpPr/>
            <p:nvPr/>
          </p:nvGrpSpPr>
          <p:grpSpPr>
            <a:xfrm>
              <a:off x="22997" y="97581"/>
              <a:ext cx="1276441" cy="1276441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id="29" name="Freeform 29"/>
            <p:cNvSpPr/>
            <p:nvPr/>
          </p:nvSpPr>
          <p:spPr>
            <a:xfrm>
              <a:off x="0" y="97581"/>
              <a:ext cx="1299437" cy="1299437"/>
            </a:xfrm>
            <a:custGeom>
              <a:avLst/>
              <a:gdLst/>
              <a:ahLst/>
              <a:cxnLst/>
              <a:rect l="l" t="t" r="r" b="b"/>
              <a:pathLst>
                <a:path w="1299437" h="1299437">
                  <a:moveTo>
                    <a:pt x="0" y="0"/>
                  </a:moveTo>
                  <a:lnTo>
                    <a:pt x="1299437" y="0"/>
                  </a:lnTo>
                  <a:lnTo>
                    <a:pt x="1299437" y="1299438"/>
                  </a:lnTo>
                  <a:lnTo>
                    <a:pt x="0" y="1299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0" name="TextBox 30"/>
            <p:cNvSpPr txBox="1"/>
            <p:nvPr/>
          </p:nvSpPr>
          <p:spPr>
            <a:xfrm>
              <a:off x="1733296" y="-66675"/>
              <a:ext cx="6331529" cy="1457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73"/>
                </a:lnSpc>
              </a:pPr>
              <a:r>
                <a:rPr lang="en-US" sz="3695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Anmol</a:t>
              </a:r>
            </a:p>
            <a:p>
              <a:pPr algn="l">
                <a:lnSpc>
                  <a:spcPts val="3773"/>
                </a:lnSpc>
                <a:spcBef>
                  <a:spcPct val="0"/>
                </a:spcBef>
              </a:pPr>
              <a:r>
                <a:rPr lang="en-US" sz="2695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Computer Vision Engineer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0768079" y="2677117"/>
            <a:ext cx="6628732" cy="6511461"/>
            <a:chOff x="0" y="0"/>
            <a:chExt cx="1745839" cy="171495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1745839" cy="1714953"/>
            </a:xfrm>
            <a:custGeom>
              <a:avLst/>
              <a:gdLst/>
              <a:ahLst/>
              <a:cxnLst/>
              <a:rect l="l" t="t" r="r" b="b"/>
              <a:pathLst>
                <a:path w="1745839" h="1714953">
                  <a:moveTo>
                    <a:pt x="25695" y="0"/>
                  </a:moveTo>
                  <a:lnTo>
                    <a:pt x="1720144" y="0"/>
                  </a:lnTo>
                  <a:cubicBezTo>
                    <a:pt x="1726959" y="0"/>
                    <a:pt x="1733495" y="2707"/>
                    <a:pt x="1738313" y="7526"/>
                  </a:cubicBezTo>
                  <a:cubicBezTo>
                    <a:pt x="1743132" y="12344"/>
                    <a:pt x="1745839" y="18880"/>
                    <a:pt x="1745839" y="25695"/>
                  </a:cubicBezTo>
                  <a:lnTo>
                    <a:pt x="1745839" y="1689258"/>
                  </a:lnTo>
                  <a:cubicBezTo>
                    <a:pt x="1745839" y="1703449"/>
                    <a:pt x="1734335" y="1714953"/>
                    <a:pt x="1720144" y="1714953"/>
                  </a:cubicBezTo>
                  <a:lnTo>
                    <a:pt x="25695" y="1714953"/>
                  </a:lnTo>
                  <a:cubicBezTo>
                    <a:pt x="18880" y="1714953"/>
                    <a:pt x="12344" y="1712246"/>
                    <a:pt x="7526" y="1707427"/>
                  </a:cubicBezTo>
                  <a:cubicBezTo>
                    <a:pt x="2707" y="1702608"/>
                    <a:pt x="0" y="1696073"/>
                    <a:pt x="0" y="1689258"/>
                  </a:cubicBezTo>
                  <a:lnTo>
                    <a:pt x="0" y="25695"/>
                  </a:lnTo>
                  <a:cubicBezTo>
                    <a:pt x="0" y="18880"/>
                    <a:pt x="2707" y="12344"/>
                    <a:pt x="7526" y="7526"/>
                  </a:cubicBezTo>
                  <a:cubicBezTo>
                    <a:pt x="12344" y="2707"/>
                    <a:pt x="18880" y="0"/>
                    <a:pt x="256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93B1A6"/>
              </a:solidFill>
              <a:prstDash val="solid"/>
              <a:round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0" y="-66675"/>
              <a:ext cx="1745839" cy="17816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1373111" y="3344234"/>
            <a:ext cx="5418668" cy="5177227"/>
            <a:chOff x="0" y="0"/>
            <a:chExt cx="839493" cy="80208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39493" cy="802088"/>
            </a:xfrm>
            <a:custGeom>
              <a:avLst/>
              <a:gdLst/>
              <a:ahLst/>
              <a:cxnLst/>
              <a:rect l="l" t="t" r="r" b="b"/>
              <a:pathLst>
                <a:path w="839493" h="802088">
                  <a:moveTo>
                    <a:pt x="31432" y="0"/>
                  </a:moveTo>
                  <a:lnTo>
                    <a:pt x="808061" y="0"/>
                  </a:lnTo>
                  <a:cubicBezTo>
                    <a:pt x="816397" y="0"/>
                    <a:pt x="824392" y="3312"/>
                    <a:pt x="830287" y="9206"/>
                  </a:cubicBezTo>
                  <a:cubicBezTo>
                    <a:pt x="836182" y="15101"/>
                    <a:pt x="839493" y="23096"/>
                    <a:pt x="839493" y="31432"/>
                  </a:cubicBezTo>
                  <a:lnTo>
                    <a:pt x="839493" y="770656"/>
                  </a:lnTo>
                  <a:cubicBezTo>
                    <a:pt x="839493" y="788015"/>
                    <a:pt x="825421" y="802088"/>
                    <a:pt x="808061" y="802088"/>
                  </a:cubicBezTo>
                  <a:lnTo>
                    <a:pt x="31432" y="802088"/>
                  </a:lnTo>
                  <a:cubicBezTo>
                    <a:pt x="23096" y="802088"/>
                    <a:pt x="15101" y="798776"/>
                    <a:pt x="9206" y="792882"/>
                  </a:cubicBezTo>
                  <a:cubicBezTo>
                    <a:pt x="3312" y="786987"/>
                    <a:pt x="0" y="778992"/>
                    <a:pt x="0" y="770656"/>
                  </a:cubicBezTo>
                  <a:lnTo>
                    <a:pt x="0" y="31432"/>
                  </a:lnTo>
                  <a:cubicBezTo>
                    <a:pt x="0" y="14073"/>
                    <a:pt x="14073" y="0"/>
                    <a:pt x="31432" y="0"/>
                  </a:cubicBezTo>
                  <a:close/>
                </a:path>
              </a:pathLst>
            </a:custGeom>
            <a:blipFill>
              <a:blip r:embed="rId7"/>
              <a:stretch>
                <a:fillRect l="-13696" r="-13696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276" b="-16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070815" y="6397067"/>
            <a:ext cx="14146369" cy="2001499"/>
            <a:chOff x="0" y="0"/>
            <a:chExt cx="18861826" cy="2668666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8861826" cy="2668666"/>
              <a:chOff x="0" y="0"/>
              <a:chExt cx="3993965" cy="565086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3993965" cy="565086"/>
              </a:xfrm>
              <a:custGeom>
                <a:avLst/>
                <a:gdLst/>
                <a:ahLst/>
                <a:cxnLst/>
                <a:rect l="l" t="t" r="r" b="b"/>
                <a:pathLst>
                  <a:path w="3993965" h="565086">
                    <a:moveTo>
                      <a:pt x="11232" y="0"/>
                    </a:moveTo>
                    <a:lnTo>
                      <a:pt x="3982733" y="0"/>
                    </a:lnTo>
                    <a:cubicBezTo>
                      <a:pt x="3985712" y="0"/>
                      <a:pt x="3988569" y="1183"/>
                      <a:pt x="3990675" y="3290"/>
                    </a:cubicBezTo>
                    <a:cubicBezTo>
                      <a:pt x="3992781" y="5396"/>
                      <a:pt x="3993965" y="8253"/>
                      <a:pt x="3993965" y="11232"/>
                    </a:cubicBezTo>
                    <a:lnTo>
                      <a:pt x="3993965" y="553855"/>
                    </a:lnTo>
                    <a:cubicBezTo>
                      <a:pt x="3993965" y="560058"/>
                      <a:pt x="3988936" y="565086"/>
                      <a:pt x="3982733" y="565086"/>
                    </a:cubicBezTo>
                    <a:lnTo>
                      <a:pt x="11232" y="565086"/>
                    </a:lnTo>
                    <a:cubicBezTo>
                      <a:pt x="8253" y="565086"/>
                      <a:pt x="5396" y="563903"/>
                      <a:pt x="3290" y="561796"/>
                    </a:cubicBezTo>
                    <a:cubicBezTo>
                      <a:pt x="1183" y="559690"/>
                      <a:pt x="0" y="556833"/>
                      <a:pt x="0" y="553855"/>
                    </a:cubicBezTo>
                    <a:lnTo>
                      <a:pt x="0" y="11232"/>
                    </a:lnTo>
                    <a:cubicBezTo>
                      <a:pt x="0" y="8253"/>
                      <a:pt x="1183" y="5396"/>
                      <a:pt x="3290" y="3290"/>
                    </a:cubicBezTo>
                    <a:cubicBezTo>
                      <a:pt x="5396" y="1183"/>
                      <a:pt x="8253" y="0"/>
                      <a:pt x="11232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93B1A6"/>
                </a:solidFill>
                <a:prstDash val="solid"/>
                <a:round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3993965" cy="60318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675880" y="158947"/>
              <a:ext cx="17510066" cy="20840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2537"/>
                </a:lnSpc>
                <a:spcBef>
                  <a:spcPct val="0"/>
                </a:spcBef>
              </a:pPr>
              <a:r>
                <a:rPr lang="en-US" sz="8955">
                  <a:solidFill>
                    <a:srgbClr val="FFFFFF"/>
                  </a:solidFill>
                  <a:latin typeface="Horizon"/>
                  <a:ea typeface="Horizon"/>
                  <a:cs typeface="Horizon"/>
                  <a:sym typeface="Horizon"/>
                </a:rPr>
                <a:t>THANK YOU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399751" y="1295204"/>
            <a:ext cx="5488499" cy="548849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18276" b="-16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343189"/>
            <a:chOff x="0" y="0"/>
            <a:chExt cx="21640800" cy="11124252"/>
          </a:xfrm>
        </p:grpSpPr>
        <p:sp>
          <p:nvSpPr>
            <p:cNvPr id="4" name="Freeform 4"/>
            <p:cNvSpPr/>
            <p:nvPr/>
          </p:nvSpPr>
          <p:spPr>
            <a:xfrm>
              <a:off x="20834090" y="0"/>
              <a:ext cx="806710" cy="806710"/>
            </a:xfrm>
            <a:custGeom>
              <a:avLst/>
              <a:gdLst/>
              <a:ahLst/>
              <a:cxnLst/>
              <a:rect l="l" t="t" r="r" b="b"/>
              <a:pathLst>
                <a:path w="806710" h="806710">
                  <a:moveTo>
                    <a:pt x="0" y="0"/>
                  </a:moveTo>
                  <a:lnTo>
                    <a:pt x="806710" y="0"/>
                  </a:lnTo>
                  <a:lnTo>
                    <a:pt x="806710" y="806710"/>
                  </a:lnTo>
                  <a:lnTo>
                    <a:pt x="0" y="8067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0" y="-142875"/>
              <a:ext cx="6488025" cy="10927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559"/>
                </a:lnSpc>
                <a:spcBef>
                  <a:spcPct val="0"/>
                </a:spcBef>
              </a:pPr>
              <a:r>
                <a:rPr lang="en-US" sz="4685" dirty="0">
                  <a:solidFill>
                    <a:srgbClr val="FFFFFF"/>
                  </a:solidFill>
                  <a:latin typeface="Horizon"/>
                  <a:ea typeface="Horizon"/>
                  <a:cs typeface="Horizon"/>
                  <a:sym typeface="Horizon"/>
                </a:rPr>
                <a:t>SCENARIO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272033"/>
              <a:ext cx="10820400" cy="0"/>
            </a:xfrm>
            <a:prstGeom prst="line">
              <a:avLst/>
            </a:prstGeom>
            <a:ln w="25400" cap="flat">
              <a:solidFill>
                <a:srgbClr val="93B1A6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7" name="Group 7"/>
            <p:cNvGrpSpPr/>
            <p:nvPr/>
          </p:nvGrpSpPr>
          <p:grpSpPr>
            <a:xfrm>
              <a:off x="11700940" y="1992364"/>
              <a:ext cx="8838310" cy="8681948"/>
              <a:chOff x="0" y="0"/>
              <a:chExt cx="1745839" cy="171495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45839" cy="1714953"/>
              </a:xfrm>
              <a:custGeom>
                <a:avLst/>
                <a:gdLst/>
                <a:ahLst/>
                <a:cxnLst/>
                <a:rect l="l" t="t" r="r" b="b"/>
                <a:pathLst>
                  <a:path w="1745839" h="1714953">
                    <a:moveTo>
                      <a:pt x="25695" y="0"/>
                    </a:moveTo>
                    <a:lnTo>
                      <a:pt x="1720144" y="0"/>
                    </a:lnTo>
                    <a:cubicBezTo>
                      <a:pt x="1726959" y="0"/>
                      <a:pt x="1733495" y="2707"/>
                      <a:pt x="1738313" y="7526"/>
                    </a:cubicBezTo>
                    <a:cubicBezTo>
                      <a:pt x="1743132" y="12344"/>
                      <a:pt x="1745839" y="18880"/>
                      <a:pt x="1745839" y="25695"/>
                    </a:cubicBezTo>
                    <a:lnTo>
                      <a:pt x="1745839" y="1689258"/>
                    </a:lnTo>
                    <a:cubicBezTo>
                      <a:pt x="1745839" y="1703449"/>
                      <a:pt x="1734335" y="1714953"/>
                      <a:pt x="1720144" y="1714953"/>
                    </a:cubicBezTo>
                    <a:lnTo>
                      <a:pt x="25695" y="1714953"/>
                    </a:lnTo>
                    <a:cubicBezTo>
                      <a:pt x="18880" y="1714953"/>
                      <a:pt x="12344" y="1712246"/>
                      <a:pt x="7526" y="1707427"/>
                    </a:cubicBezTo>
                    <a:cubicBezTo>
                      <a:pt x="2707" y="1702608"/>
                      <a:pt x="0" y="1696073"/>
                      <a:pt x="0" y="1689258"/>
                    </a:cubicBezTo>
                    <a:lnTo>
                      <a:pt x="0" y="25695"/>
                    </a:lnTo>
                    <a:cubicBezTo>
                      <a:pt x="0" y="18880"/>
                      <a:pt x="2707" y="12344"/>
                      <a:pt x="7526" y="7526"/>
                    </a:cubicBezTo>
                    <a:cubicBezTo>
                      <a:pt x="12344" y="2707"/>
                      <a:pt x="18880" y="0"/>
                      <a:pt x="25695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93B1A6"/>
                </a:solidFill>
                <a:prstDash val="solid"/>
                <a:round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66675"/>
                <a:ext cx="1745839" cy="17816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 dirty="0"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12507650" y="2881853"/>
              <a:ext cx="7224890" cy="6902970"/>
              <a:chOff x="0" y="0"/>
              <a:chExt cx="839493" cy="802088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39493" cy="802088"/>
              </a:xfrm>
              <a:custGeom>
                <a:avLst/>
                <a:gdLst/>
                <a:ahLst/>
                <a:cxnLst/>
                <a:rect l="l" t="t" r="r" b="b"/>
                <a:pathLst>
                  <a:path w="839493" h="802088">
                    <a:moveTo>
                      <a:pt x="31432" y="0"/>
                    </a:moveTo>
                    <a:lnTo>
                      <a:pt x="808061" y="0"/>
                    </a:lnTo>
                    <a:cubicBezTo>
                      <a:pt x="816397" y="0"/>
                      <a:pt x="824392" y="3312"/>
                      <a:pt x="830287" y="9206"/>
                    </a:cubicBezTo>
                    <a:cubicBezTo>
                      <a:pt x="836182" y="15101"/>
                      <a:pt x="839493" y="23096"/>
                      <a:pt x="839493" y="31432"/>
                    </a:cubicBezTo>
                    <a:lnTo>
                      <a:pt x="839493" y="770656"/>
                    </a:lnTo>
                    <a:cubicBezTo>
                      <a:pt x="839493" y="788015"/>
                      <a:pt x="825421" y="802088"/>
                      <a:pt x="808061" y="802088"/>
                    </a:cubicBezTo>
                    <a:lnTo>
                      <a:pt x="31432" y="802088"/>
                    </a:lnTo>
                    <a:cubicBezTo>
                      <a:pt x="23096" y="802088"/>
                      <a:pt x="15101" y="798776"/>
                      <a:pt x="9206" y="792882"/>
                    </a:cubicBezTo>
                    <a:cubicBezTo>
                      <a:pt x="3312" y="786987"/>
                      <a:pt x="0" y="778992"/>
                      <a:pt x="0" y="770656"/>
                    </a:cubicBezTo>
                    <a:lnTo>
                      <a:pt x="0" y="31432"/>
                    </a:lnTo>
                    <a:cubicBezTo>
                      <a:pt x="0" y="14073"/>
                      <a:pt x="14073" y="0"/>
                      <a:pt x="31432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t="-5452" b="-5452"/>
                </a:stretch>
              </a:blipFill>
              <a:ln cap="rnd">
                <a:noFill/>
                <a:prstDash val="solid"/>
                <a:round/>
              </a:ln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0" y="1944739"/>
              <a:ext cx="10820400" cy="91795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52"/>
                </a:lnSpc>
                <a:spcBef>
                  <a:spcPct val="0"/>
                </a:spcBef>
              </a:pPr>
              <a:r>
                <a:rPr lang="en-US" sz="2608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mother rushes into the emergency room, her child gasping for air in her arms. </a:t>
              </a:r>
              <a:r>
                <a:rPr lang="en-US" sz="2608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She's mute</a:t>
              </a:r>
              <a:r>
                <a:rPr lang="en-US" sz="2608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her hands move desperately in sign, trying to explain what’s wrong. But the hospital staff can’t understand her.</a:t>
              </a:r>
            </a:p>
            <a:p>
              <a:pPr algn="l">
                <a:lnSpc>
                  <a:spcPts val="3652"/>
                </a:lnSpc>
                <a:spcBef>
                  <a:spcPct val="0"/>
                </a:spcBef>
              </a:pPr>
              <a:r>
                <a:rPr lang="en-US" sz="2608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There’s </a:t>
              </a:r>
              <a:r>
                <a:rPr lang="en-US" sz="2608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confusion… panic…</a:t>
              </a:r>
              <a:r>
                <a:rPr lang="en-US" sz="2608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precious seconds slip away.</a:t>
              </a:r>
            </a:p>
            <a:p>
              <a:pPr algn="l">
                <a:lnSpc>
                  <a:spcPts val="3652"/>
                </a:lnSpc>
                <a:spcBef>
                  <a:spcPct val="0"/>
                </a:spcBef>
              </a:pPr>
              <a:endParaRPr lang="en-US" sz="2608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algn="l">
                <a:lnSpc>
                  <a:spcPts val="3652"/>
                </a:lnSpc>
                <a:spcBef>
                  <a:spcPct val="0"/>
                </a:spcBef>
              </a:pPr>
              <a:r>
                <a:rPr lang="en-US" sz="2608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This isn’t just a story it’s real life for </a:t>
              </a:r>
              <a:r>
                <a:rPr lang="en-US" sz="2608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millions of non-verbal individuals.</a:t>
              </a:r>
              <a:r>
                <a:rPr lang="en-US" sz="2608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Whether in </a:t>
              </a:r>
              <a:r>
                <a:rPr lang="en-US" sz="2608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hospitals, schools, police stations, or banks,</a:t>
              </a:r>
              <a:r>
                <a:rPr lang="en-US" sz="2608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countless people are silenced by the </a:t>
              </a:r>
              <a:r>
                <a:rPr lang="en-US" sz="2608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absence of sign language support</a:t>
              </a:r>
              <a:r>
                <a:rPr lang="en-US" sz="2608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.</a:t>
              </a:r>
            </a:p>
            <a:p>
              <a:pPr algn="l">
                <a:lnSpc>
                  <a:spcPts val="3652"/>
                </a:lnSpc>
                <a:spcBef>
                  <a:spcPct val="0"/>
                </a:spcBef>
              </a:pPr>
              <a:r>
                <a:rPr lang="en-US" sz="2608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Our solution aims to change that by giving them a </a:t>
              </a:r>
              <a:r>
                <a:rPr lang="en-US" sz="2608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voice through technology.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276" b="-16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94129" y="1028700"/>
            <a:ext cx="16265171" cy="8302744"/>
            <a:chOff x="0" y="0"/>
            <a:chExt cx="21686895" cy="11070325"/>
          </a:xfrm>
        </p:grpSpPr>
        <p:grpSp>
          <p:nvGrpSpPr>
            <p:cNvPr id="4" name="Group 4"/>
            <p:cNvGrpSpPr/>
            <p:nvPr/>
          </p:nvGrpSpPr>
          <p:grpSpPr>
            <a:xfrm>
              <a:off x="12848585" y="1520770"/>
              <a:ext cx="8838310" cy="8681948"/>
              <a:chOff x="0" y="0"/>
              <a:chExt cx="1745839" cy="171495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745839" cy="1714953"/>
              </a:xfrm>
              <a:custGeom>
                <a:avLst/>
                <a:gdLst/>
                <a:ahLst/>
                <a:cxnLst/>
                <a:rect l="l" t="t" r="r" b="b"/>
                <a:pathLst>
                  <a:path w="1745839" h="1714953">
                    <a:moveTo>
                      <a:pt x="25695" y="0"/>
                    </a:moveTo>
                    <a:lnTo>
                      <a:pt x="1720144" y="0"/>
                    </a:lnTo>
                    <a:cubicBezTo>
                      <a:pt x="1726959" y="0"/>
                      <a:pt x="1733495" y="2707"/>
                      <a:pt x="1738313" y="7526"/>
                    </a:cubicBezTo>
                    <a:cubicBezTo>
                      <a:pt x="1743132" y="12344"/>
                      <a:pt x="1745839" y="18880"/>
                      <a:pt x="1745839" y="25695"/>
                    </a:cubicBezTo>
                    <a:lnTo>
                      <a:pt x="1745839" y="1689258"/>
                    </a:lnTo>
                    <a:cubicBezTo>
                      <a:pt x="1745839" y="1703449"/>
                      <a:pt x="1734335" y="1714953"/>
                      <a:pt x="1720144" y="1714953"/>
                    </a:cubicBezTo>
                    <a:lnTo>
                      <a:pt x="25695" y="1714953"/>
                    </a:lnTo>
                    <a:cubicBezTo>
                      <a:pt x="18880" y="1714953"/>
                      <a:pt x="12344" y="1712246"/>
                      <a:pt x="7526" y="1707427"/>
                    </a:cubicBezTo>
                    <a:cubicBezTo>
                      <a:pt x="2707" y="1702608"/>
                      <a:pt x="0" y="1696073"/>
                      <a:pt x="0" y="1689258"/>
                    </a:cubicBezTo>
                    <a:lnTo>
                      <a:pt x="0" y="25695"/>
                    </a:lnTo>
                    <a:cubicBezTo>
                      <a:pt x="0" y="18880"/>
                      <a:pt x="2707" y="12344"/>
                      <a:pt x="7526" y="7526"/>
                    </a:cubicBezTo>
                    <a:cubicBezTo>
                      <a:pt x="12344" y="2707"/>
                      <a:pt x="18880" y="0"/>
                      <a:pt x="25695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93B1A6"/>
                </a:solidFill>
                <a:prstDash val="solid"/>
                <a:round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66675"/>
                <a:ext cx="1745839" cy="178162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 dirty="0"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3655295" y="2410260"/>
              <a:ext cx="7224890" cy="6902970"/>
              <a:chOff x="0" y="0"/>
              <a:chExt cx="839493" cy="802088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39493" cy="802088"/>
              </a:xfrm>
              <a:custGeom>
                <a:avLst/>
                <a:gdLst/>
                <a:ahLst/>
                <a:cxnLst/>
                <a:rect l="l" t="t" r="r" b="b"/>
                <a:pathLst>
                  <a:path w="839493" h="802088">
                    <a:moveTo>
                      <a:pt x="31432" y="0"/>
                    </a:moveTo>
                    <a:lnTo>
                      <a:pt x="808061" y="0"/>
                    </a:lnTo>
                    <a:cubicBezTo>
                      <a:pt x="816397" y="0"/>
                      <a:pt x="824392" y="3312"/>
                      <a:pt x="830287" y="9206"/>
                    </a:cubicBezTo>
                    <a:cubicBezTo>
                      <a:pt x="836182" y="15101"/>
                      <a:pt x="839493" y="23096"/>
                      <a:pt x="839493" y="31432"/>
                    </a:cubicBezTo>
                    <a:lnTo>
                      <a:pt x="839493" y="770656"/>
                    </a:lnTo>
                    <a:cubicBezTo>
                      <a:pt x="839493" y="788015"/>
                      <a:pt x="825421" y="802088"/>
                      <a:pt x="808061" y="802088"/>
                    </a:cubicBezTo>
                    <a:lnTo>
                      <a:pt x="31432" y="802088"/>
                    </a:lnTo>
                    <a:cubicBezTo>
                      <a:pt x="23096" y="802088"/>
                      <a:pt x="15101" y="798776"/>
                      <a:pt x="9206" y="792882"/>
                    </a:cubicBezTo>
                    <a:cubicBezTo>
                      <a:pt x="3312" y="786987"/>
                      <a:pt x="0" y="778992"/>
                      <a:pt x="0" y="770656"/>
                    </a:cubicBezTo>
                    <a:lnTo>
                      <a:pt x="0" y="31432"/>
                    </a:lnTo>
                    <a:cubicBezTo>
                      <a:pt x="0" y="14073"/>
                      <a:pt x="14073" y="0"/>
                      <a:pt x="31432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13451" r="-13451"/>
                </a:stretch>
              </a:blipFill>
            </p:spPr>
          </p:sp>
        </p:grpSp>
        <p:sp>
          <p:nvSpPr>
            <p:cNvPr id="9" name="Freeform 9"/>
            <p:cNvSpPr/>
            <p:nvPr/>
          </p:nvSpPr>
          <p:spPr>
            <a:xfrm>
              <a:off x="20880185" y="0"/>
              <a:ext cx="806710" cy="806710"/>
            </a:xfrm>
            <a:custGeom>
              <a:avLst/>
              <a:gdLst/>
              <a:ahLst/>
              <a:cxnLst/>
              <a:rect l="l" t="t" r="r" b="b"/>
              <a:pathLst>
                <a:path w="806710" h="806710">
                  <a:moveTo>
                    <a:pt x="0" y="0"/>
                  </a:moveTo>
                  <a:lnTo>
                    <a:pt x="806710" y="0"/>
                  </a:lnTo>
                  <a:lnTo>
                    <a:pt x="806710" y="806710"/>
                  </a:lnTo>
                  <a:lnTo>
                    <a:pt x="0" y="8067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46095" y="-142875"/>
              <a:ext cx="12848585" cy="10927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559"/>
                </a:lnSpc>
                <a:spcBef>
                  <a:spcPct val="0"/>
                </a:spcBef>
              </a:pPr>
              <a:r>
                <a:rPr lang="en-US" sz="4685" dirty="0">
                  <a:solidFill>
                    <a:srgbClr val="93B1A6"/>
                  </a:solidFill>
                  <a:latin typeface="Horizon"/>
                  <a:ea typeface="Horizon"/>
                  <a:cs typeface="Horizon"/>
                  <a:sym typeface="Horizon"/>
                </a:rPr>
                <a:t>INTRODUCTION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6095" y="1954264"/>
              <a:ext cx="11957483" cy="4627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 a digitally connected society, millions of Deaf and Hard-of-Hearing persons continue to suffer communication difficulties. Our project, </a:t>
              </a:r>
              <a:r>
                <a:rPr lang="en-US" sz="2499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IH3MU11: AI-Based Sign Language Translator</a:t>
              </a:r>
              <a:r>
                <a:rPr lang="en-US" sz="24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fills a fundamental gap by combining</a:t>
              </a:r>
              <a:r>
                <a:rPr lang="en-US" sz="2499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Artificial Intelligence (AI) and Large Language Models (LLMs)</a:t>
              </a:r>
              <a:r>
                <a:rPr lang="en-US" sz="24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to provide seamless, real-time translation between sign language and </a:t>
              </a:r>
              <a:r>
                <a:rPr lang="en-US" sz="2499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spoken or written text. </a:t>
              </a:r>
            </a:p>
          </p:txBody>
        </p:sp>
        <p:sp>
          <p:nvSpPr>
            <p:cNvPr id="12" name="AutoShape 12"/>
            <p:cNvSpPr/>
            <p:nvPr/>
          </p:nvSpPr>
          <p:spPr>
            <a:xfrm>
              <a:off x="46095" y="1520770"/>
              <a:ext cx="10820400" cy="0"/>
            </a:xfrm>
            <a:prstGeom prst="line">
              <a:avLst/>
            </a:prstGeom>
            <a:ln w="25400" cap="flat">
              <a:solidFill>
                <a:srgbClr val="93B1A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6992566"/>
              <a:ext cx="12003579" cy="40777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This innovative solution uses </a:t>
              </a:r>
              <a:r>
                <a:rPr lang="en-US" sz="2599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computer vision</a:t>
              </a:r>
              <a:r>
                <a:rPr lang="en-US" sz="25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to detect and interpret</a:t>
              </a:r>
              <a:r>
                <a:rPr lang="en-US" sz="2599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hand gestures and expressions,</a:t>
              </a:r>
              <a:r>
                <a:rPr lang="en-US" sz="25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paired with </a:t>
              </a:r>
              <a:r>
                <a:rPr lang="en-US" sz="2599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LLM-based natural language</a:t>
              </a:r>
              <a:r>
                <a:rPr lang="en-US" sz="25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processing to generate accurate and context-aware translations.</a:t>
              </a:r>
            </a:p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3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It understands </a:t>
              </a:r>
              <a:r>
                <a:rPr lang="en-US" sz="2399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intent, context, and emotion</a:t>
              </a:r>
              <a:r>
                <a:rPr lang="en-US" sz="23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making it a revolutionary step toward accessible and equitable communication for all..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276" b="-16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734414" y="582582"/>
            <a:ext cx="16819173" cy="9137471"/>
            <a:chOff x="0" y="0"/>
            <a:chExt cx="22425564" cy="12183294"/>
          </a:xfrm>
        </p:grpSpPr>
        <p:sp>
          <p:nvSpPr>
            <p:cNvPr id="4" name="Freeform 4"/>
            <p:cNvSpPr/>
            <p:nvPr/>
          </p:nvSpPr>
          <p:spPr>
            <a:xfrm>
              <a:off x="21308192" y="0"/>
              <a:ext cx="806710" cy="806710"/>
            </a:xfrm>
            <a:custGeom>
              <a:avLst/>
              <a:gdLst/>
              <a:ahLst/>
              <a:cxnLst/>
              <a:rect l="l" t="t" r="r" b="b"/>
              <a:pathLst>
                <a:path w="806710" h="806710">
                  <a:moveTo>
                    <a:pt x="0" y="0"/>
                  </a:moveTo>
                  <a:lnTo>
                    <a:pt x="806710" y="0"/>
                  </a:lnTo>
                  <a:lnTo>
                    <a:pt x="806710" y="806710"/>
                  </a:lnTo>
                  <a:lnTo>
                    <a:pt x="0" y="8067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AutoShape 5"/>
            <p:cNvSpPr/>
            <p:nvPr/>
          </p:nvSpPr>
          <p:spPr>
            <a:xfrm flipV="1">
              <a:off x="0" y="2703303"/>
              <a:ext cx="10057426" cy="0"/>
            </a:xfrm>
            <a:prstGeom prst="line">
              <a:avLst/>
            </a:prstGeom>
            <a:ln w="25400" cap="flat">
              <a:solidFill>
                <a:srgbClr val="93B1A6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897532"/>
              <a:ext cx="10820400" cy="1345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042"/>
                </a:lnSpc>
                <a:spcBef>
                  <a:spcPct val="0"/>
                </a:spcBef>
              </a:pPr>
              <a:r>
                <a:rPr lang="en-US" sz="5744" dirty="0">
                  <a:solidFill>
                    <a:srgbClr val="93B1A6"/>
                  </a:solidFill>
                  <a:latin typeface="Horizon"/>
                  <a:ea typeface="Horizon"/>
                  <a:cs typeface="Horizon"/>
                  <a:sym typeface="Horizon"/>
                </a:rPr>
                <a:t>OBJECTIVE</a:t>
              </a:r>
            </a:p>
          </p:txBody>
        </p:sp>
        <p:grpSp>
          <p:nvGrpSpPr>
            <p:cNvPr id="7" name="Group 7"/>
            <p:cNvGrpSpPr/>
            <p:nvPr/>
          </p:nvGrpSpPr>
          <p:grpSpPr>
            <a:xfrm>
              <a:off x="10858953" y="1137707"/>
              <a:ext cx="11566611" cy="11024741"/>
              <a:chOff x="0" y="0"/>
              <a:chExt cx="2284763" cy="2177727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284763" cy="2177727"/>
              </a:xfrm>
              <a:custGeom>
                <a:avLst/>
                <a:gdLst/>
                <a:ahLst/>
                <a:cxnLst/>
                <a:rect l="l" t="t" r="r" b="b"/>
                <a:pathLst>
                  <a:path w="2284763" h="2177727">
                    <a:moveTo>
                      <a:pt x="19634" y="0"/>
                    </a:moveTo>
                    <a:lnTo>
                      <a:pt x="2265129" y="0"/>
                    </a:lnTo>
                    <a:cubicBezTo>
                      <a:pt x="2275972" y="0"/>
                      <a:pt x="2284763" y="8790"/>
                      <a:pt x="2284763" y="19634"/>
                    </a:cubicBezTo>
                    <a:lnTo>
                      <a:pt x="2284763" y="2158093"/>
                    </a:lnTo>
                    <a:cubicBezTo>
                      <a:pt x="2284763" y="2163300"/>
                      <a:pt x="2282694" y="2168294"/>
                      <a:pt x="2279012" y="2171976"/>
                    </a:cubicBezTo>
                    <a:cubicBezTo>
                      <a:pt x="2275330" y="2175658"/>
                      <a:pt x="2270336" y="2177727"/>
                      <a:pt x="2265129" y="2177727"/>
                    </a:cubicBezTo>
                    <a:lnTo>
                      <a:pt x="19634" y="2177727"/>
                    </a:lnTo>
                    <a:cubicBezTo>
                      <a:pt x="14427" y="2177727"/>
                      <a:pt x="9433" y="2175658"/>
                      <a:pt x="5751" y="2171976"/>
                    </a:cubicBezTo>
                    <a:cubicBezTo>
                      <a:pt x="2069" y="2168294"/>
                      <a:pt x="0" y="2163300"/>
                      <a:pt x="0" y="2158093"/>
                    </a:cubicBezTo>
                    <a:lnTo>
                      <a:pt x="0" y="19634"/>
                    </a:lnTo>
                    <a:cubicBezTo>
                      <a:pt x="0" y="14427"/>
                      <a:pt x="2069" y="9433"/>
                      <a:pt x="5751" y="5751"/>
                    </a:cubicBezTo>
                    <a:cubicBezTo>
                      <a:pt x="9433" y="2069"/>
                      <a:pt x="14427" y="0"/>
                      <a:pt x="1963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93B1A6"/>
                </a:solidFill>
                <a:prstDash val="solid"/>
                <a:round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2284763" cy="221582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 dirty="0"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3270638"/>
              <a:ext cx="6614122" cy="5032139"/>
              <a:chOff x="0" y="0"/>
              <a:chExt cx="1305373" cy="99315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305373" cy="993150"/>
              </a:xfrm>
              <a:custGeom>
                <a:avLst/>
                <a:gdLst/>
                <a:ahLst/>
                <a:cxnLst/>
                <a:rect l="l" t="t" r="r" b="b"/>
                <a:pathLst>
                  <a:path w="1305373" h="993150">
                    <a:moveTo>
                      <a:pt x="34335" y="0"/>
                    </a:moveTo>
                    <a:lnTo>
                      <a:pt x="1271038" y="0"/>
                    </a:lnTo>
                    <a:cubicBezTo>
                      <a:pt x="1280144" y="0"/>
                      <a:pt x="1288877" y="3617"/>
                      <a:pt x="1295316" y="10057"/>
                    </a:cubicBezTo>
                    <a:cubicBezTo>
                      <a:pt x="1301755" y="16496"/>
                      <a:pt x="1305373" y="25229"/>
                      <a:pt x="1305373" y="34335"/>
                    </a:cubicBezTo>
                    <a:lnTo>
                      <a:pt x="1305373" y="958815"/>
                    </a:lnTo>
                    <a:cubicBezTo>
                      <a:pt x="1305373" y="967921"/>
                      <a:pt x="1301755" y="976655"/>
                      <a:pt x="1295316" y="983094"/>
                    </a:cubicBezTo>
                    <a:cubicBezTo>
                      <a:pt x="1288877" y="989533"/>
                      <a:pt x="1280144" y="993150"/>
                      <a:pt x="1271038" y="993150"/>
                    </a:cubicBezTo>
                    <a:lnTo>
                      <a:pt x="34335" y="993150"/>
                    </a:lnTo>
                    <a:cubicBezTo>
                      <a:pt x="25229" y="993150"/>
                      <a:pt x="16496" y="989533"/>
                      <a:pt x="10057" y="983094"/>
                    </a:cubicBezTo>
                    <a:cubicBezTo>
                      <a:pt x="3617" y="976655"/>
                      <a:pt x="0" y="967921"/>
                      <a:pt x="0" y="958815"/>
                    </a:cubicBezTo>
                    <a:lnTo>
                      <a:pt x="0" y="34335"/>
                    </a:lnTo>
                    <a:cubicBezTo>
                      <a:pt x="0" y="25229"/>
                      <a:pt x="3617" y="16496"/>
                      <a:pt x="10057" y="10057"/>
                    </a:cubicBezTo>
                    <a:cubicBezTo>
                      <a:pt x="16496" y="3617"/>
                      <a:pt x="25229" y="0"/>
                      <a:pt x="34335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17703" r="-17703"/>
                </a:stretch>
              </a:blipFill>
            </p:spPr>
          </p:sp>
        </p:grpSp>
        <p:grpSp>
          <p:nvGrpSpPr>
            <p:cNvPr id="12" name="Group 12"/>
            <p:cNvGrpSpPr/>
            <p:nvPr/>
          </p:nvGrpSpPr>
          <p:grpSpPr>
            <a:xfrm>
              <a:off x="7118052" y="7477377"/>
              <a:ext cx="3046426" cy="4705917"/>
              <a:chOff x="0" y="0"/>
              <a:chExt cx="341540" cy="52758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341540" cy="527588"/>
              </a:xfrm>
              <a:custGeom>
                <a:avLst/>
                <a:gdLst/>
                <a:ahLst/>
                <a:cxnLst/>
                <a:rect l="l" t="t" r="r" b="b"/>
                <a:pathLst>
                  <a:path w="341540" h="527588">
                    <a:moveTo>
                      <a:pt x="74545" y="0"/>
                    </a:moveTo>
                    <a:lnTo>
                      <a:pt x="266994" y="0"/>
                    </a:lnTo>
                    <a:cubicBezTo>
                      <a:pt x="286765" y="0"/>
                      <a:pt x="305726" y="7854"/>
                      <a:pt x="319706" y="21834"/>
                    </a:cubicBezTo>
                    <a:cubicBezTo>
                      <a:pt x="333686" y="35814"/>
                      <a:pt x="341540" y="54775"/>
                      <a:pt x="341540" y="74545"/>
                    </a:cubicBezTo>
                    <a:lnTo>
                      <a:pt x="341540" y="453042"/>
                    </a:lnTo>
                    <a:cubicBezTo>
                      <a:pt x="341540" y="472813"/>
                      <a:pt x="333686" y="491774"/>
                      <a:pt x="319706" y="505754"/>
                    </a:cubicBezTo>
                    <a:cubicBezTo>
                      <a:pt x="305726" y="519734"/>
                      <a:pt x="286765" y="527588"/>
                      <a:pt x="266994" y="527588"/>
                    </a:cubicBezTo>
                    <a:lnTo>
                      <a:pt x="74545" y="527588"/>
                    </a:lnTo>
                    <a:cubicBezTo>
                      <a:pt x="54775" y="527588"/>
                      <a:pt x="35814" y="519734"/>
                      <a:pt x="21834" y="505754"/>
                    </a:cubicBezTo>
                    <a:cubicBezTo>
                      <a:pt x="7854" y="491774"/>
                      <a:pt x="0" y="472813"/>
                      <a:pt x="0" y="453042"/>
                    </a:cubicBezTo>
                    <a:lnTo>
                      <a:pt x="0" y="74545"/>
                    </a:lnTo>
                    <a:cubicBezTo>
                      <a:pt x="0" y="54775"/>
                      <a:pt x="7854" y="35814"/>
                      <a:pt x="21834" y="21834"/>
                    </a:cubicBezTo>
                    <a:cubicBezTo>
                      <a:pt x="35814" y="7854"/>
                      <a:pt x="54775" y="0"/>
                      <a:pt x="74545" y="0"/>
                    </a:cubicBezTo>
                    <a:close/>
                  </a:path>
                </a:pathLst>
              </a:custGeom>
              <a:blipFill>
                <a:blip r:embed="rId6"/>
                <a:stretch>
                  <a:fillRect l="-4180" r="-4180"/>
                </a:stretch>
              </a:blipFill>
            </p:spPr>
          </p:sp>
        </p:grpSp>
        <p:grpSp>
          <p:nvGrpSpPr>
            <p:cNvPr id="14" name="Group 14"/>
            <p:cNvGrpSpPr/>
            <p:nvPr/>
          </p:nvGrpSpPr>
          <p:grpSpPr>
            <a:xfrm>
              <a:off x="7011000" y="3270638"/>
              <a:ext cx="3153478" cy="3647939"/>
              <a:chOff x="0" y="0"/>
              <a:chExt cx="667210" cy="771827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67210" cy="771827"/>
              </a:xfrm>
              <a:custGeom>
                <a:avLst/>
                <a:gdLst/>
                <a:ahLst/>
                <a:cxnLst/>
                <a:rect l="l" t="t" r="r" b="b"/>
                <a:pathLst>
                  <a:path w="667210" h="771827">
                    <a:moveTo>
                      <a:pt x="72015" y="0"/>
                    </a:moveTo>
                    <a:lnTo>
                      <a:pt x="595195" y="0"/>
                    </a:lnTo>
                    <a:cubicBezTo>
                      <a:pt x="614295" y="0"/>
                      <a:pt x="632612" y="7587"/>
                      <a:pt x="646117" y="21093"/>
                    </a:cubicBezTo>
                    <a:cubicBezTo>
                      <a:pt x="659623" y="34598"/>
                      <a:pt x="667210" y="52915"/>
                      <a:pt x="667210" y="72015"/>
                    </a:cubicBezTo>
                    <a:lnTo>
                      <a:pt x="667210" y="699813"/>
                    </a:lnTo>
                    <a:cubicBezTo>
                      <a:pt x="667210" y="718912"/>
                      <a:pt x="659623" y="737229"/>
                      <a:pt x="646117" y="750735"/>
                    </a:cubicBezTo>
                    <a:cubicBezTo>
                      <a:pt x="632612" y="764240"/>
                      <a:pt x="614295" y="771827"/>
                      <a:pt x="595195" y="771827"/>
                    </a:cubicBezTo>
                    <a:lnTo>
                      <a:pt x="72015" y="771827"/>
                    </a:lnTo>
                    <a:cubicBezTo>
                      <a:pt x="52915" y="771827"/>
                      <a:pt x="34598" y="764240"/>
                      <a:pt x="21093" y="750735"/>
                    </a:cubicBezTo>
                    <a:cubicBezTo>
                      <a:pt x="7587" y="737229"/>
                      <a:pt x="0" y="718912"/>
                      <a:pt x="0" y="699813"/>
                    </a:cubicBezTo>
                    <a:lnTo>
                      <a:pt x="0" y="72015"/>
                    </a:lnTo>
                    <a:cubicBezTo>
                      <a:pt x="0" y="52915"/>
                      <a:pt x="7587" y="34598"/>
                      <a:pt x="21093" y="21093"/>
                    </a:cubicBezTo>
                    <a:cubicBezTo>
                      <a:pt x="34598" y="7587"/>
                      <a:pt x="52915" y="0"/>
                      <a:pt x="72015" y="0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l="-27219" r="-27219"/>
                </a:stretch>
              </a:blipFill>
            </p:spPr>
          </p:sp>
        </p:grpSp>
        <p:sp>
          <p:nvSpPr>
            <p:cNvPr id="16" name="Freeform 16"/>
            <p:cNvSpPr/>
            <p:nvPr/>
          </p:nvSpPr>
          <p:spPr>
            <a:xfrm>
              <a:off x="0" y="8671922"/>
              <a:ext cx="6614122" cy="3490526"/>
            </a:xfrm>
            <a:custGeom>
              <a:avLst/>
              <a:gdLst/>
              <a:ahLst/>
              <a:cxnLst/>
              <a:rect l="l" t="t" r="r" b="b"/>
              <a:pathLst>
                <a:path w="6614122" h="3490526">
                  <a:moveTo>
                    <a:pt x="0" y="0"/>
                  </a:moveTo>
                  <a:lnTo>
                    <a:pt x="6614122" y="0"/>
                  </a:lnTo>
                  <a:lnTo>
                    <a:pt x="6614122" y="3490526"/>
                  </a:lnTo>
                  <a:lnTo>
                    <a:pt x="0" y="34905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3246" b="-3246"/>
              </a:stretch>
            </a:blipFill>
          </p:spPr>
        </p:sp>
        <p:sp>
          <p:nvSpPr>
            <p:cNvPr id="17" name="TextBox 17"/>
            <p:cNvSpPr txBox="1"/>
            <p:nvPr/>
          </p:nvSpPr>
          <p:spPr>
            <a:xfrm>
              <a:off x="11212782" y="1359621"/>
              <a:ext cx="7012297" cy="5376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  <a:spcBef>
                  <a:spcPct val="0"/>
                </a:spcBef>
              </a:pPr>
              <a:r>
                <a:rPr lang="en-US" sz="2499" b="1" i="1" dirty="0">
                  <a:solidFill>
                    <a:srgbClr val="FFFFFF"/>
                  </a:solidFill>
                  <a:latin typeface="Montserrat Bold Italics"/>
                  <a:ea typeface="Montserrat Bold Italics"/>
                  <a:cs typeface="Montserrat Bold Italics"/>
                  <a:sym typeface="Montserrat Bold Italics"/>
                </a:rPr>
                <a:t>Challenges in the Real World: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1362979" y="2231430"/>
              <a:ext cx="10558560" cy="93361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6" lvl="1" indent="-237488" algn="l">
                <a:lnSpc>
                  <a:spcPts val="3079"/>
                </a:lnSpc>
                <a:buFont typeface="Arial"/>
                <a:buChar char="•"/>
              </a:pPr>
              <a:r>
                <a:rPr lang="en-US" sz="21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Over 70 million deaf/mute individuals globally face challenges interacting with the hearing world.</a:t>
              </a:r>
            </a:p>
            <a:p>
              <a:pPr marL="474976" lvl="1" indent="-237488" algn="l">
                <a:lnSpc>
                  <a:spcPts val="3079"/>
                </a:lnSpc>
                <a:buFont typeface="Arial"/>
                <a:buChar char="•"/>
              </a:pPr>
              <a:r>
                <a:rPr lang="en-US" sz="21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Manual interpreters are costly, unavailable 24/7, and not scalable.</a:t>
              </a:r>
            </a:p>
            <a:p>
              <a:pPr marL="474976" lvl="1" indent="-237488" algn="l">
                <a:lnSpc>
                  <a:spcPts val="3079"/>
                </a:lnSpc>
                <a:buFont typeface="Arial"/>
                <a:buChar char="•"/>
              </a:pPr>
              <a:r>
                <a:rPr lang="en-US" sz="21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Most mainstream communication tools (video calls, chat apps) lack real-time sign language interpretation or audio-to-touch/haptic conversion for the blind.</a:t>
              </a:r>
            </a:p>
            <a:p>
              <a:pPr marL="474976" lvl="1" indent="-237488" algn="l">
                <a:lnSpc>
                  <a:spcPts val="3079"/>
                </a:lnSpc>
                <a:buFont typeface="Arial"/>
                <a:buChar char="•"/>
              </a:pPr>
              <a:r>
                <a:rPr lang="en-US" sz="21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Smart assistants and AI tools are not fully optimized for non-verbal or gesture-based inputs.</a:t>
              </a:r>
            </a:p>
            <a:p>
              <a:pPr marL="474976" lvl="1" indent="-237488" algn="l">
                <a:lnSpc>
                  <a:spcPts val="3079"/>
                </a:lnSpc>
                <a:buFont typeface="Arial"/>
                <a:buChar char="•"/>
              </a:pPr>
              <a:r>
                <a:rPr lang="en-US" sz="21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Employers often hesitate to hire Deaf or Blind candidates due to communication challenges and inadequate workplace accommodations.</a:t>
              </a:r>
            </a:p>
            <a:p>
              <a:pPr marL="474976" lvl="1" indent="-237488" algn="l">
                <a:lnSpc>
                  <a:spcPts val="3079"/>
                </a:lnSpc>
                <a:buFont typeface="Arial"/>
                <a:buChar char="•"/>
              </a:pPr>
              <a:r>
                <a:rPr lang="en-US" sz="21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 hospitals or clinics, Deaf individuals may not receive proper care due to miscommunication.</a:t>
              </a:r>
            </a:p>
            <a:p>
              <a:pPr marL="474976" lvl="1" indent="-237488" algn="l">
                <a:lnSpc>
                  <a:spcPts val="3079"/>
                </a:lnSpc>
                <a:buFont typeface="Arial"/>
                <a:buChar char="•"/>
              </a:pPr>
              <a:r>
                <a:rPr lang="en-US" sz="21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Reliance on human sign language interpreters raises issues of privacy, cost, and availability, especially in rural or emergency scenarios.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276" b="-168"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028700" y="1993705"/>
            <a:ext cx="7866387" cy="0"/>
          </a:xfrm>
          <a:prstGeom prst="line">
            <a:avLst/>
          </a:prstGeom>
          <a:ln w="19050" cap="flat">
            <a:solidFill>
              <a:srgbClr val="93B1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2246641"/>
            <a:ext cx="7866387" cy="4095227"/>
            <a:chOff x="0" y="0"/>
            <a:chExt cx="1181329" cy="61499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81329" cy="614998"/>
            </a:xfrm>
            <a:custGeom>
              <a:avLst/>
              <a:gdLst/>
              <a:ahLst/>
              <a:cxnLst/>
              <a:rect l="l" t="t" r="r" b="b"/>
              <a:pathLst>
                <a:path w="1181329" h="614998">
                  <a:moveTo>
                    <a:pt x="21652" y="0"/>
                  </a:moveTo>
                  <a:lnTo>
                    <a:pt x="1159677" y="0"/>
                  </a:lnTo>
                  <a:cubicBezTo>
                    <a:pt x="1171635" y="0"/>
                    <a:pt x="1181329" y="9694"/>
                    <a:pt x="1181329" y="21652"/>
                  </a:cubicBezTo>
                  <a:lnTo>
                    <a:pt x="1181329" y="593346"/>
                  </a:lnTo>
                  <a:cubicBezTo>
                    <a:pt x="1181329" y="605304"/>
                    <a:pt x="1171635" y="614998"/>
                    <a:pt x="1159677" y="614998"/>
                  </a:cubicBezTo>
                  <a:lnTo>
                    <a:pt x="21652" y="614998"/>
                  </a:lnTo>
                  <a:cubicBezTo>
                    <a:pt x="9694" y="614998"/>
                    <a:pt x="0" y="605304"/>
                    <a:pt x="0" y="593346"/>
                  </a:cubicBezTo>
                  <a:lnTo>
                    <a:pt x="0" y="21652"/>
                  </a:lnTo>
                  <a:cubicBezTo>
                    <a:pt x="0" y="9694"/>
                    <a:pt x="9694" y="0"/>
                    <a:pt x="21652" y="0"/>
                  </a:cubicBezTo>
                  <a:close/>
                </a:path>
              </a:pathLst>
            </a:custGeom>
            <a:blipFill>
              <a:blip r:embed="rId3"/>
              <a:stretch>
                <a:fillRect t="-4104" b="-4104"/>
              </a:stretch>
            </a:blipFill>
            <a:ln cap="rnd">
              <a:noFill/>
              <a:prstDash val="solid"/>
              <a:round/>
            </a:ln>
          </p:spPr>
        </p:sp>
      </p:grpSp>
      <p:sp>
        <p:nvSpPr>
          <p:cNvPr id="6" name="Freeform 6"/>
          <p:cNvSpPr/>
          <p:nvPr/>
        </p:nvSpPr>
        <p:spPr>
          <a:xfrm>
            <a:off x="17259300" y="423668"/>
            <a:ext cx="605032" cy="605032"/>
          </a:xfrm>
          <a:custGeom>
            <a:avLst/>
            <a:gdLst/>
            <a:ahLst/>
            <a:cxnLst/>
            <a:rect l="l" t="t" r="r" b="b"/>
            <a:pathLst>
              <a:path w="605032" h="605032">
                <a:moveTo>
                  <a:pt x="0" y="0"/>
                </a:moveTo>
                <a:lnTo>
                  <a:pt x="605032" y="0"/>
                </a:lnTo>
                <a:lnTo>
                  <a:pt x="605032" y="605032"/>
                </a:lnTo>
                <a:lnTo>
                  <a:pt x="0" y="6050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866775"/>
            <a:ext cx="6281686" cy="946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24"/>
              </a:lnSpc>
              <a:spcBef>
                <a:spcPct val="0"/>
              </a:spcBef>
            </a:pPr>
            <a:r>
              <a:rPr lang="en-US" sz="5160" dirty="0">
                <a:solidFill>
                  <a:srgbClr val="93B1A6"/>
                </a:solidFill>
                <a:latin typeface="Horizon"/>
                <a:ea typeface="Horizon"/>
                <a:cs typeface="Horizon"/>
                <a:sym typeface="Horizon"/>
              </a:rPr>
              <a:t>INNOVATION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470552" y="1613179"/>
            <a:ext cx="7788748" cy="8229600"/>
            <a:chOff x="0" y="0"/>
            <a:chExt cx="10384998" cy="10972800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0384998" cy="10972800"/>
              <a:chOff x="0" y="0"/>
              <a:chExt cx="2051358" cy="2167467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051358" cy="2167467"/>
              </a:xfrm>
              <a:custGeom>
                <a:avLst/>
                <a:gdLst/>
                <a:ahLst/>
                <a:cxnLst/>
                <a:rect l="l" t="t" r="r" b="b"/>
                <a:pathLst>
                  <a:path w="2051358" h="2167467">
                    <a:moveTo>
                      <a:pt x="21868" y="0"/>
                    </a:moveTo>
                    <a:lnTo>
                      <a:pt x="2029490" y="0"/>
                    </a:lnTo>
                    <a:cubicBezTo>
                      <a:pt x="2035290" y="0"/>
                      <a:pt x="2040852" y="2304"/>
                      <a:pt x="2044953" y="6405"/>
                    </a:cubicBezTo>
                    <a:cubicBezTo>
                      <a:pt x="2049054" y="10506"/>
                      <a:pt x="2051358" y="16068"/>
                      <a:pt x="2051358" y="21868"/>
                    </a:cubicBezTo>
                    <a:lnTo>
                      <a:pt x="2051358" y="2145599"/>
                    </a:lnTo>
                    <a:cubicBezTo>
                      <a:pt x="2051358" y="2151399"/>
                      <a:pt x="2049054" y="2156961"/>
                      <a:pt x="2044953" y="2161062"/>
                    </a:cubicBezTo>
                    <a:cubicBezTo>
                      <a:pt x="2040852" y="2165163"/>
                      <a:pt x="2035290" y="2167467"/>
                      <a:pt x="2029490" y="2167467"/>
                    </a:cubicBezTo>
                    <a:lnTo>
                      <a:pt x="21868" y="2167467"/>
                    </a:lnTo>
                    <a:cubicBezTo>
                      <a:pt x="16068" y="2167467"/>
                      <a:pt x="10506" y="2165163"/>
                      <a:pt x="6405" y="2161062"/>
                    </a:cubicBezTo>
                    <a:cubicBezTo>
                      <a:pt x="2304" y="2156961"/>
                      <a:pt x="0" y="2151399"/>
                      <a:pt x="0" y="2145599"/>
                    </a:cubicBezTo>
                    <a:lnTo>
                      <a:pt x="0" y="21868"/>
                    </a:lnTo>
                    <a:cubicBezTo>
                      <a:pt x="0" y="16068"/>
                      <a:pt x="2304" y="10506"/>
                      <a:pt x="6405" y="6405"/>
                    </a:cubicBezTo>
                    <a:cubicBezTo>
                      <a:pt x="10506" y="2304"/>
                      <a:pt x="16068" y="0"/>
                      <a:pt x="2186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93B1A6"/>
                </a:solidFill>
                <a:prstDash val="solid"/>
                <a:round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2051358" cy="220556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 dirty="0"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286325" y="770841"/>
              <a:ext cx="5342206" cy="503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9"/>
                </a:lnSpc>
                <a:spcBef>
                  <a:spcPct val="0"/>
                </a:spcBef>
              </a:pPr>
              <a:r>
                <a:rPr lang="en-US" sz="2299" b="1" i="1" dirty="0">
                  <a:solidFill>
                    <a:srgbClr val="FFFFFF"/>
                  </a:solidFill>
                  <a:latin typeface="Montserrat Bold Italics"/>
                  <a:ea typeface="Montserrat Bold Italics"/>
                  <a:cs typeface="Montserrat Bold Italics"/>
                  <a:sym typeface="Montserrat Bold Italics"/>
                </a:rPr>
                <a:t>Cutting Ede Tech :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49505" y="1608464"/>
              <a:ext cx="9812349" cy="44246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87" lvl="1" indent="-226693" algn="l">
                <a:lnSpc>
                  <a:spcPts val="2939"/>
                </a:lnSpc>
                <a:buFont typeface="Arial"/>
                <a:buChar char="•"/>
              </a:pPr>
              <a:r>
                <a:rPr lang="en-US" sz="20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Our solution leverages advanced AI-driven computer vision techniques, including </a:t>
              </a:r>
              <a:r>
                <a:rPr lang="en-US" sz="2099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Convolutional Neural Networks (CNNs), </a:t>
              </a:r>
              <a:r>
                <a:rPr lang="en-US" sz="20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 accurately detect and interpret sign language gestures. Combined with </a:t>
              </a:r>
              <a:r>
                <a:rPr lang="en-US" sz="2099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Natural Language Processing (NLP)</a:t>
              </a:r>
              <a:r>
                <a:rPr lang="en-US" sz="20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powered by</a:t>
              </a:r>
              <a:r>
                <a:rPr lang="en-US" sz="2099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Large Language Models (LLMs),</a:t>
              </a:r>
              <a:r>
                <a:rPr lang="en-US" sz="20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it enables seamless translation from sign to text or speech making communication truly intuitive.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07907" y="6581092"/>
              <a:ext cx="2712700" cy="503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9"/>
                </a:lnSpc>
                <a:spcBef>
                  <a:spcPct val="0"/>
                </a:spcBef>
              </a:pPr>
              <a:r>
                <a:rPr lang="en-US" sz="2299" b="1" i="1" dirty="0">
                  <a:solidFill>
                    <a:srgbClr val="FFFFFF"/>
                  </a:solidFill>
                  <a:latin typeface="Montserrat Bold Italics"/>
                  <a:ea typeface="Montserrat Bold Italics"/>
                  <a:cs typeface="Montserrat Bold Italics"/>
                  <a:sym typeface="Montserrat Bold Italics"/>
                </a:rPr>
                <a:t>Features :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86325" y="7358550"/>
              <a:ext cx="9812349" cy="29387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3387" lvl="1" indent="-226693" algn="l">
                <a:lnSpc>
                  <a:spcPts val="2939"/>
                </a:lnSpc>
                <a:buFont typeface="Arial"/>
                <a:buChar char="•"/>
              </a:pPr>
              <a:r>
                <a:rPr lang="en-US" sz="20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Unlike traditional static translation tools, our system offers </a:t>
              </a:r>
              <a:r>
                <a:rPr lang="en-US" sz="2099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real-time gesture recognition and instant feedback</a:t>
              </a:r>
              <a:r>
                <a:rPr lang="en-US" sz="2099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, allowing for fluid and natural conversations without delays. This dynamic interaction significantly enhances user experience and usability in daily life.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6612736"/>
            <a:ext cx="7866387" cy="3230043"/>
            <a:chOff x="0" y="0"/>
            <a:chExt cx="10488516" cy="4306724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0488516" cy="4306724"/>
              <a:chOff x="0" y="0"/>
              <a:chExt cx="2220773" cy="911879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220773" cy="911879"/>
              </a:xfrm>
              <a:custGeom>
                <a:avLst/>
                <a:gdLst/>
                <a:ahLst/>
                <a:cxnLst/>
                <a:rect l="l" t="t" r="r" b="b"/>
                <a:pathLst>
                  <a:path w="2220773" h="911879">
                    <a:moveTo>
                      <a:pt x="21410" y="0"/>
                    </a:moveTo>
                    <a:lnTo>
                      <a:pt x="2199364" y="0"/>
                    </a:lnTo>
                    <a:cubicBezTo>
                      <a:pt x="2211188" y="0"/>
                      <a:pt x="2220773" y="9585"/>
                      <a:pt x="2220773" y="21410"/>
                    </a:cubicBezTo>
                    <a:lnTo>
                      <a:pt x="2220773" y="890469"/>
                    </a:lnTo>
                    <a:cubicBezTo>
                      <a:pt x="2220773" y="902293"/>
                      <a:pt x="2211188" y="911879"/>
                      <a:pt x="2199364" y="911879"/>
                    </a:cubicBezTo>
                    <a:lnTo>
                      <a:pt x="21410" y="911879"/>
                    </a:lnTo>
                    <a:cubicBezTo>
                      <a:pt x="9585" y="911879"/>
                      <a:pt x="0" y="902293"/>
                      <a:pt x="0" y="890469"/>
                    </a:cubicBezTo>
                    <a:lnTo>
                      <a:pt x="0" y="21410"/>
                    </a:lnTo>
                    <a:cubicBezTo>
                      <a:pt x="0" y="9585"/>
                      <a:pt x="9585" y="0"/>
                      <a:pt x="2141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93B1A6"/>
                </a:solidFill>
                <a:prstDash val="solid"/>
                <a:round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2220773" cy="949979"/>
              </a:xfrm>
              <a:prstGeom prst="rect">
                <a:avLst/>
              </a:prstGeom>
            </p:spPr>
            <p:txBody>
              <a:bodyPr lIns="47929" tIns="47929" rIns="47929" bIns="47929" rtlCol="0" anchor="ctr"/>
              <a:lstStyle/>
              <a:p>
                <a:pPr algn="ctr">
                  <a:lnSpc>
                    <a:spcPts val="3360"/>
                  </a:lnSpc>
                </a:pPr>
                <a:endParaRPr dirty="0"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334301" y="988818"/>
              <a:ext cx="9702561" cy="29063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48314" lvl="1" indent="-224157" algn="l">
                <a:lnSpc>
                  <a:spcPts val="2907"/>
                </a:lnSpc>
                <a:buFont typeface="Arial"/>
                <a:buChar char="•"/>
              </a:pPr>
              <a:r>
                <a:rPr lang="en-US" sz="2076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Aim to </a:t>
              </a:r>
              <a:r>
                <a:rPr lang="en-US" sz="2076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integrate tailored, domain-specific datasets</a:t>
              </a:r>
              <a:r>
                <a:rPr lang="en-US" sz="2076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including regional sign variants to improve contextual understanding and boost </a:t>
              </a:r>
              <a:r>
                <a:rPr lang="en-US" sz="2076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translation accuracy</a:t>
              </a:r>
              <a:r>
                <a:rPr lang="en-US" sz="2076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across diverse user groups. This personalization makes our model more inclusive and adaptive to real-world conditions.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334301" y="282075"/>
              <a:ext cx="4509435" cy="4885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83"/>
                </a:lnSpc>
                <a:spcBef>
                  <a:spcPct val="0"/>
                </a:spcBef>
              </a:pPr>
              <a:r>
                <a:rPr lang="en-US" sz="2274" b="1" i="1" dirty="0">
                  <a:solidFill>
                    <a:srgbClr val="FFFFFF"/>
                  </a:solidFill>
                  <a:latin typeface="Montserrat Bold Italics"/>
                  <a:ea typeface="Montserrat Bold Italics"/>
                  <a:cs typeface="Montserrat Bold Italics"/>
                  <a:sym typeface="Montserrat Bold Italics"/>
                </a:rPr>
                <a:t> Customizations :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276" b="-16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654268" y="1028700"/>
            <a:ext cx="605032" cy="605032"/>
          </a:xfrm>
          <a:custGeom>
            <a:avLst/>
            <a:gdLst/>
            <a:ahLst/>
            <a:cxnLst/>
            <a:rect l="l" t="t" r="r" b="b"/>
            <a:pathLst>
              <a:path w="605032" h="605032">
                <a:moveTo>
                  <a:pt x="0" y="0"/>
                </a:moveTo>
                <a:lnTo>
                  <a:pt x="605032" y="0"/>
                </a:lnTo>
                <a:lnTo>
                  <a:pt x="605032" y="605032"/>
                </a:lnTo>
                <a:lnTo>
                  <a:pt x="0" y="605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1028700" y="2951838"/>
            <a:ext cx="9639635" cy="0"/>
          </a:xfrm>
          <a:prstGeom prst="line">
            <a:avLst/>
          </a:prstGeom>
          <a:ln w="19050" cap="flat">
            <a:solidFill>
              <a:srgbClr val="93B1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028700" y="3170913"/>
            <a:ext cx="9639635" cy="6553837"/>
            <a:chOff x="0" y="0"/>
            <a:chExt cx="12852847" cy="8738450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2852847" cy="8738450"/>
              <a:chOff x="0" y="0"/>
              <a:chExt cx="3203084" cy="2177727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203084" cy="2177727"/>
              </a:xfrm>
              <a:custGeom>
                <a:avLst/>
                <a:gdLst/>
                <a:ahLst/>
                <a:cxnLst/>
                <a:rect l="l" t="t" r="r" b="b"/>
                <a:pathLst>
                  <a:path w="3203084" h="2177727">
                    <a:moveTo>
                      <a:pt x="17669" y="0"/>
                    </a:moveTo>
                    <a:lnTo>
                      <a:pt x="3185415" y="0"/>
                    </a:lnTo>
                    <a:cubicBezTo>
                      <a:pt x="3190101" y="0"/>
                      <a:pt x="3194595" y="1862"/>
                      <a:pt x="3197909" y="5175"/>
                    </a:cubicBezTo>
                    <a:cubicBezTo>
                      <a:pt x="3201222" y="8489"/>
                      <a:pt x="3203084" y="12983"/>
                      <a:pt x="3203084" y="17669"/>
                    </a:cubicBezTo>
                    <a:lnTo>
                      <a:pt x="3203084" y="2160058"/>
                    </a:lnTo>
                    <a:cubicBezTo>
                      <a:pt x="3203084" y="2164744"/>
                      <a:pt x="3201222" y="2169238"/>
                      <a:pt x="3197909" y="2172551"/>
                    </a:cubicBezTo>
                    <a:cubicBezTo>
                      <a:pt x="3194595" y="2175865"/>
                      <a:pt x="3190101" y="2177727"/>
                      <a:pt x="3185415" y="2177727"/>
                    </a:cubicBezTo>
                    <a:lnTo>
                      <a:pt x="17669" y="2177727"/>
                    </a:lnTo>
                    <a:cubicBezTo>
                      <a:pt x="12983" y="2177727"/>
                      <a:pt x="8489" y="2175865"/>
                      <a:pt x="5175" y="2172551"/>
                    </a:cubicBezTo>
                    <a:cubicBezTo>
                      <a:pt x="1862" y="2169238"/>
                      <a:pt x="0" y="2164744"/>
                      <a:pt x="0" y="2160058"/>
                    </a:cubicBezTo>
                    <a:lnTo>
                      <a:pt x="0" y="17669"/>
                    </a:lnTo>
                    <a:cubicBezTo>
                      <a:pt x="0" y="12983"/>
                      <a:pt x="1862" y="8489"/>
                      <a:pt x="5175" y="5175"/>
                    </a:cubicBezTo>
                    <a:cubicBezTo>
                      <a:pt x="8489" y="1862"/>
                      <a:pt x="12983" y="0"/>
                      <a:pt x="1766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93B1A6"/>
                </a:solidFill>
                <a:prstDash val="solid"/>
                <a:round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3203084" cy="221582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60"/>
                  </a:lnSpc>
                </a:pPr>
                <a:endParaRPr dirty="0"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290311" y="324359"/>
              <a:ext cx="12272225" cy="8042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29"/>
                </a:lnSpc>
              </a:pPr>
              <a:r>
                <a:rPr lang="en-US" sz="2592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Data Preprocessing :</a:t>
              </a:r>
            </a:p>
            <a:p>
              <a:pPr marL="494942" lvl="1" indent="-247471" algn="l">
                <a:lnSpc>
                  <a:spcPts val="3209"/>
                </a:lnSpc>
                <a:buFont typeface="Arial"/>
                <a:buChar char="•"/>
              </a:pPr>
              <a:r>
                <a:rPr lang="en-US" sz="2292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Resized input images to 224×224 using OpenCV</a:t>
              </a:r>
            </a:p>
            <a:p>
              <a:pPr marL="494942" lvl="1" indent="-247471" algn="l">
                <a:lnSpc>
                  <a:spcPts val="3209"/>
                </a:lnSpc>
                <a:buFont typeface="Arial"/>
                <a:buChar char="•"/>
              </a:pPr>
              <a:r>
                <a:rPr lang="en-US" sz="2292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Normalized pixel values for consistent model input</a:t>
              </a:r>
            </a:p>
            <a:p>
              <a:pPr algn="l">
                <a:lnSpc>
                  <a:spcPts val="3209"/>
                </a:lnSpc>
              </a:pPr>
              <a:endParaRPr lang="en-US" sz="2292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algn="l">
                <a:lnSpc>
                  <a:spcPts val="3209"/>
                </a:lnSpc>
              </a:pPr>
              <a:r>
                <a:rPr lang="en-US" sz="2292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Dataset </a:t>
              </a:r>
              <a:r>
                <a:rPr lang="en-US" sz="2292" b="1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Handeling</a:t>
              </a:r>
              <a:r>
                <a:rPr lang="en-US" sz="2292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: </a:t>
              </a:r>
            </a:p>
            <a:p>
              <a:pPr marL="494942" lvl="1" indent="-247471" algn="l">
                <a:lnSpc>
                  <a:spcPts val="3209"/>
                </a:lnSpc>
                <a:buFont typeface="Arial"/>
                <a:buChar char="•"/>
              </a:pPr>
              <a:r>
                <a:rPr lang="en-US" sz="2292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Structured dataset into folders by sign class</a:t>
              </a:r>
            </a:p>
            <a:p>
              <a:pPr marL="494942" lvl="1" indent="-247471" algn="l">
                <a:lnSpc>
                  <a:spcPts val="3209"/>
                </a:lnSpc>
                <a:buFont typeface="Arial"/>
                <a:buChar char="•"/>
              </a:pPr>
              <a:r>
                <a:rPr lang="en-US" sz="2292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Split data into Training, Validation, and Testing sets</a:t>
              </a:r>
            </a:p>
            <a:p>
              <a:pPr algn="l">
                <a:lnSpc>
                  <a:spcPts val="3209"/>
                </a:lnSpc>
              </a:pPr>
              <a:endParaRPr lang="en-US" sz="2292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algn="l">
                <a:lnSpc>
                  <a:spcPts val="3209"/>
                </a:lnSpc>
              </a:pPr>
              <a:r>
                <a:rPr lang="en-US" sz="2292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Model </a:t>
              </a:r>
              <a:r>
                <a:rPr lang="en-US" sz="2292" b="1" dirty="0" err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Evalution</a:t>
              </a:r>
              <a:r>
                <a:rPr lang="en-US" sz="2292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:</a:t>
              </a:r>
            </a:p>
            <a:p>
              <a:pPr marL="494942" lvl="1" indent="-247471" algn="l">
                <a:lnSpc>
                  <a:spcPts val="3209"/>
                </a:lnSpc>
                <a:buFont typeface="Arial"/>
                <a:buChar char="•"/>
              </a:pPr>
              <a:r>
                <a:rPr lang="en-US" sz="2292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Tracked Accuracy and Loss during training (</a:t>
              </a:r>
              <a:r>
                <a:rPr lang="en-US" sz="2292" dirty="0" err="1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PyTorch</a:t>
              </a:r>
              <a:r>
                <a:rPr lang="en-US" sz="2292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)</a:t>
              </a:r>
            </a:p>
            <a:p>
              <a:pPr marL="494942" lvl="1" indent="-247471" algn="l">
                <a:lnSpc>
                  <a:spcPts val="3209"/>
                </a:lnSpc>
                <a:buFont typeface="Arial"/>
                <a:buChar char="•"/>
              </a:pPr>
              <a:r>
                <a:rPr lang="en-US" sz="2292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Used Cross Entropy Loss for multi-class classification</a:t>
              </a:r>
            </a:p>
            <a:p>
              <a:pPr algn="l">
                <a:lnSpc>
                  <a:spcPts val="3209"/>
                </a:lnSpc>
              </a:pPr>
              <a:endParaRPr lang="en-US" sz="2292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algn="l">
                <a:lnSpc>
                  <a:spcPts val="3209"/>
                </a:lnSpc>
              </a:pPr>
              <a:r>
                <a:rPr lang="en-US" sz="2292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Memory &amp; Performance Optimization :</a:t>
              </a:r>
            </a:p>
            <a:p>
              <a:pPr marL="494942" lvl="1" indent="-247471" algn="l">
                <a:lnSpc>
                  <a:spcPts val="3209"/>
                </a:lnSpc>
                <a:buFont typeface="Arial"/>
                <a:buChar char="•"/>
              </a:pPr>
              <a:r>
                <a:rPr lang="en-US" sz="2292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Used batch processing to avoid memory overflow Stored preprocessed data with NumPy / h5py for faster access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403429" y="3498581"/>
            <a:ext cx="5855871" cy="5898502"/>
            <a:chOff x="0" y="0"/>
            <a:chExt cx="7807828" cy="7864669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7807828" cy="7864669"/>
              <a:chOff x="0" y="0"/>
              <a:chExt cx="1542287" cy="1553515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542287" cy="1553515"/>
              </a:xfrm>
              <a:custGeom>
                <a:avLst/>
                <a:gdLst/>
                <a:ahLst/>
                <a:cxnLst/>
                <a:rect l="l" t="t" r="r" b="b"/>
                <a:pathLst>
                  <a:path w="1542287" h="1553515">
                    <a:moveTo>
                      <a:pt x="29086" y="0"/>
                    </a:moveTo>
                    <a:lnTo>
                      <a:pt x="1513201" y="0"/>
                    </a:lnTo>
                    <a:cubicBezTo>
                      <a:pt x="1520915" y="0"/>
                      <a:pt x="1528313" y="3064"/>
                      <a:pt x="1533768" y="8519"/>
                    </a:cubicBezTo>
                    <a:cubicBezTo>
                      <a:pt x="1539223" y="13974"/>
                      <a:pt x="1542287" y="21372"/>
                      <a:pt x="1542287" y="29086"/>
                    </a:cubicBezTo>
                    <a:lnTo>
                      <a:pt x="1542287" y="1524429"/>
                    </a:lnTo>
                    <a:cubicBezTo>
                      <a:pt x="1542287" y="1540493"/>
                      <a:pt x="1529265" y="1553515"/>
                      <a:pt x="1513201" y="1553515"/>
                    </a:cubicBezTo>
                    <a:lnTo>
                      <a:pt x="29086" y="1553515"/>
                    </a:lnTo>
                    <a:cubicBezTo>
                      <a:pt x="13022" y="1553515"/>
                      <a:pt x="0" y="1540493"/>
                      <a:pt x="0" y="1524429"/>
                    </a:cubicBezTo>
                    <a:lnTo>
                      <a:pt x="0" y="29086"/>
                    </a:lnTo>
                    <a:cubicBezTo>
                      <a:pt x="0" y="13022"/>
                      <a:pt x="13022" y="0"/>
                      <a:pt x="29086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93B1A6"/>
                </a:solidFill>
                <a:prstDash val="solid"/>
                <a:round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66675"/>
                <a:ext cx="1542287" cy="162019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560302" y="737704"/>
              <a:ext cx="6687224" cy="6389260"/>
              <a:chOff x="0" y="0"/>
              <a:chExt cx="839493" cy="802088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39493" cy="802088"/>
              </a:xfrm>
              <a:custGeom>
                <a:avLst/>
                <a:gdLst/>
                <a:ahLst/>
                <a:cxnLst/>
                <a:rect l="l" t="t" r="r" b="b"/>
                <a:pathLst>
                  <a:path w="839493" h="802088">
                    <a:moveTo>
                      <a:pt x="33960" y="0"/>
                    </a:moveTo>
                    <a:lnTo>
                      <a:pt x="805534" y="0"/>
                    </a:lnTo>
                    <a:cubicBezTo>
                      <a:pt x="824289" y="0"/>
                      <a:pt x="839493" y="15204"/>
                      <a:pt x="839493" y="33960"/>
                    </a:cubicBezTo>
                    <a:lnTo>
                      <a:pt x="839493" y="768128"/>
                    </a:lnTo>
                    <a:cubicBezTo>
                      <a:pt x="839493" y="786884"/>
                      <a:pt x="824289" y="802088"/>
                      <a:pt x="805534" y="802088"/>
                    </a:cubicBezTo>
                    <a:lnTo>
                      <a:pt x="33960" y="802088"/>
                    </a:lnTo>
                    <a:cubicBezTo>
                      <a:pt x="15204" y="802088"/>
                      <a:pt x="0" y="786884"/>
                      <a:pt x="0" y="768128"/>
                    </a:cubicBezTo>
                    <a:lnTo>
                      <a:pt x="0" y="33960"/>
                    </a:lnTo>
                    <a:cubicBezTo>
                      <a:pt x="0" y="15204"/>
                      <a:pt x="15204" y="0"/>
                      <a:pt x="33960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 l="-13696" r="-13696"/>
                </a:stretch>
              </a:blipFill>
            </p:spPr>
          </p:sp>
        </p:grpSp>
      </p:grpSp>
      <p:sp>
        <p:nvSpPr>
          <p:cNvPr id="16" name="TextBox 16"/>
          <p:cNvSpPr txBox="1"/>
          <p:nvPr/>
        </p:nvSpPr>
        <p:spPr>
          <a:xfrm>
            <a:off x="1028700" y="866775"/>
            <a:ext cx="9426432" cy="1862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24"/>
              </a:lnSpc>
              <a:spcBef>
                <a:spcPct val="0"/>
              </a:spcBef>
            </a:pPr>
            <a:r>
              <a:rPr lang="en-US" sz="5160">
                <a:solidFill>
                  <a:srgbClr val="93B1A6"/>
                </a:solidFill>
                <a:latin typeface="Horizon"/>
                <a:ea typeface="Horizon"/>
                <a:cs typeface="Horizon"/>
                <a:sym typeface="Horizon"/>
              </a:rPr>
              <a:t>DATA ANALYSIS TECHNIQUES USED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276" b="-16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259300" y="423668"/>
            <a:ext cx="605032" cy="605032"/>
          </a:xfrm>
          <a:custGeom>
            <a:avLst/>
            <a:gdLst/>
            <a:ahLst/>
            <a:cxnLst/>
            <a:rect l="l" t="t" r="r" b="b"/>
            <a:pathLst>
              <a:path w="605032" h="605032">
                <a:moveTo>
                  <a:pt x="0" y="0"/>
                </a:moveTo>
                <a:lnTo>
                  <a:pt x="605032" y="0"/>
                </a:lnTo>
                <a:lnTo>
                  <a:pt x="605032" y="605032"/>
                </a:lnTo>
                <a:lnTo>
                  <a:pt x="0" y="605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868798" y="1638577"/>
            <a:ext cx="6853978" cy="0"/>
          </a:xfrm>
          <a:prstGeom prst="line">
            <a:avLst/>
          </a:prstGeom>
          <a:ln w="19050" cap="flat">
            <a:solidFill>
              <a:srgbClr val="93B1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>
            <a:off x="8518752" y="1028700"/>
            <a:ext cx="8438032" cy="8763142"/>
            <a:chOff x="0" y="0"/>
            <a:chExt cx="2030226" cy="210844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30226" cy="2108449"/>
            </a:xfrm>
            <a:custGeom>
              <a:avLst/>
              <a:gdLst/>
              <a:ahLst/>
              <a:cxnLst/>
              <a:rect l="l" t="t" r="r" b="b"/>
              <a:pathLst>
                <a:path w="2030226" h="2108449">
                  <a:moveTo>
                    <a:pt x="20185" y="0"/>
                  </a:moveTo>
                  <a:lnTo>
                    <a:pt x="2010041" y="0"/>
                  </a:lnTo>
                  <a:cubicBezTo>
                    <a:pt x="2015394" y="0"/>
                    <a:pt x="2020528" y="2127"/>
                    <a:pt x="2024314" y="5912"/>
                  </a:cubicBezTo>
                  <a:cubicBezTo>
                    <a:pt x="2028099" y="9698"/>
                    <a:pt x="2030226" y="14832"/>
                    <a:pt x="2030226" y="20185"/>
                  </a:cubicBezTo>
                  <a:lnTo>
                    <a:pt x="2030226" y="2088264"/>
                  </a:lnTo>
                  <a:cubicBezTo>
                    <a:pt x="2030226" y="2099412"/>
                    <a:pt x="2021189" y="2108449"/>
                    <a:pt x="2010041" y="2108449"/>
                  </a:cubicBezTo>
                  <a:lnTo>
                    <a:pt x="20185" y="2108449"/>
                  </a:lnTo>
                  <a:cubicBezTo>
                    <a:pt x="9037" y="2108449"/>
                    <a:pt x="0" y="2099412"/>
                    <a:pt x="0" y="2088264"/>
                  </a:cubicBezTo>
                  <a:lnTo>
                    <a:pt x="0" y="20185"/>
                  </a:lnTo>
                  <a:cubicBezTo>
                    <a:pt x="0" y="9037"/>
                    <a:pt x="9037" y="0"/>
                    <a:pt x="201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93B1A6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030226" cy="2146549"/>
            </a:xfrm>
            <a:prstGeom prst="rect">
              <a:avLst/>
            </a:prstGeom>
          </p:spPr>
          <p:txBody>
            <a:bodyPr lIns="55608" tIns="55608" rIns="55608" bIns="55608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68798" y="2247903"/>
            <a:ext cx="6853978" cy="7543939"/>
            <a:chOff x="0" y="0"/>
            <a:chExt cx="9138638" cy="4399255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9138638" cy="4399255"/>
              <a:chOff x="0" y="0"/>
              <a:chExt cx="2515958" cy="1211159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515957" cy="1211159"/>
              </a:xfrm>
              <a:custGeom>
                <a:avLst/>
                <a:gdLst/>
                <a:ahLst/>
                <a:cxnLst/>
                <a:rect l="l" t="t" r="r" b="b"/>
                <a:pathLst>
                  <a:path w="2515957" h="1211159">
                    <a:moveTo>
                      <a:pt x="24850" y="0"/>
                    </a:moveTo>
                    <a:lnTo>
                      <a:pt x="2491107" y="0"/>
                    </a:lnTo>
                    <a:cubicBezTo>
                      <a:pt x="2497698" y="0"/>
                      <a:pt x="2504019" y="2618"/>
                      <a:pt x="2508679" y="7278"/>
                    </a:cubicBezTo>
                    <a:cubicBezTo>
                      <a:pt x="2513339" y="11939"/>
                      <a:pt x="2515957" y="18259"/>
                      <a:pt x="2515957" y="24850"/>
                    </a:cubicBezTo>
                    <a:lnTo>
                      <a:pt x="2515957" y="1186308"/>
                    </a:lnTo>
                    <a:cubicBezTo>
                      <a:pt x="2515957" y="1200033"/>
                      <a:pt x="2504832" y="1211159"/>
                      <a:pt x="2491107" y="1211159"/>
                    </a:cubicBezTo>
                    <a:lnTo>
                      <a:pt x="24850" y="1211159"/>
                    </a:lnTo>
                    <a:cubicBezTo>
                      <a:pt x="11126" y="1211159"/>
                      <a:pt x="0" y="1200033"/>
                      <a:pt x="0" y="1186308"/>
                    </a:cubicBezTo>
                    <a:lnTo>
                      <a:pt x="0" y="24850"/>
                    </a:lnTo>
                    <a:cubicBezTo>
                      <a:pt x="0" y="11126"/>
                      <a:pt x="11126" y="0"/>
                      <a:pt x="2485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93B1A6"/>
                </a:solidFill>
                <a:prstDash val="solid"/>
                <a:round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2515958" cy="124925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l">
                  <a:lnSpc>
                    <a:spcPts val="3080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213203" y="180150"/>
              <a:ext cx="6059404" cy="5031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18"/>
                </a:lnSpc>
              </a:pPr>
              <a:r>
                <a:rPr lang="en-US" sz="2298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3. Bridging Social Gaps :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26254" y="839725"/>
              <a:ext cx="8112536" cy="32024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40"/>
                </a:lnSpc>
                <a:spcBef>
                  <a:spcPct val="0"/>
                </a:spcBef>
              </a:pPr>
              <a:r>
                <a:rPr lang="en-US" sz="2314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By breaking down communication walls, our solution fosters a society where everyone can be heard, seen, and respected regardless of their abilities. It drives a future that values accessibility as a right, not a privilege.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68798" y="604453"/>
            <a:ext cx="4170719" cy="916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7"/>
              </a:lnSpc>
              <a:spcBef>
                <a:spcPct val="0"/>
              </a:spcBef>
            </a:pPr>
            <a:r>
              <a:rPr lang="en-US" sz="5026" dirty="0">
                <a:solidFill>
                  <a:srgbClr val="93B1A6"/>
                </a:solidFill>
                <a:latin typeface="Horizon"/>
                <a:ea typeface="Horizon"/>
                <a:cs typeface="Horizon"/>
                <a:sym typeface="Horizon"/>
              </a:rPr>
              <a:t>IMPACT 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838557" y="1194541"/>
            <a:ext cx="8047468" cy="859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4"/>
              </a:lnSpc>
              <a:spcBef>
                <a:spcPct val="0"/>
              </a:spcBef>
            </a:pPr>
            <a:r>
              <a:rPr lang="en-US" sz="2517" b="1" i="1">
                <a:solidFill>
                  <a:srgbClr val="FFFFF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lifeline for communication, inclusion, and dignity 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518752" y="2814667"/>
            <a:ext cx="4544553" cy="389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294" lvl="1" indent="-248147" algn="l">
              <a:lnSpc>
                <a:spcPts val="3218"/>
              </a:lnSpc>
              <a:buAutoNum type="arabicPeriod"/>
            </a:pPr>
            <a:r>
              <a:rPr lang="en-US" sz="2298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Inclusivity in Daily Life 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144000" y="3451604"/>
            <a:ext cx="7108978" cy="2072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our solution allows Deaf and Mute individuals to freely express themselves in classrooms, hospitals, workplaces, and public places no longer needing to rely on interpreters or feel left out.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838557" y="6284873"/>
            <a:ext cx="4544553" cy="3892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8"/>
              </a:lnSpc>
            </a:pPr>
            <a:r>
              <a:rPr lang="en-US" sz="2298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 Empowering Education 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144000" y="6921384"/>
            <a:ext cx="7108978" cy="2072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creates equal learning opportunities, offering interactive tutorials for sign language practice and comprehension. It also enables hearing individuals to learn sign language, promoting empathy and understanding.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276" b="-16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906420" y="322939"/>
            <a:ext cx="705761" cy="705761"/>
          </a:xfrm>
          <a:custGeom>
            <a:avLst/>
            <a:gdLst/>
            <a:ahLst/>
            <a:cxnLst/>
            <a:rect l="l" t="t" r="r" b="b"/>
            <a:pathLst>
              <a:path w="705761" h="705761">
                <a:moveTo>
                  <a:pt x="0" y="0"/>
                </a:moveTo>
                <a:lnTo>
                  <a:pt x="705760" y="0"/>
                </a:lnTo>
                <a:lnTo>
                  <a:pt x="705760" y="705761"/>
                </a:lnTo>
                <a:lnTo>
                  <a:pt x="0" y="7057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477227"/>
            <a:ext cx="3654417" cy="941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73"/>
              </a:lnSpc>
              <a:spcBef>
                <a:spcPct val="0"/>
              </a:spcBef>
            </a:pPr>
            <a:r>
              <a:rPr lang="en-US" sz="5124">
                <a:solidFill>
                  <a:srgbClr val="93B1A6"/>
                </a:solidFill>
                <a:latin typeface="Horizon"/>
                <a:ea typeface="Horizon"/>
                <a:cs typeface="Horizon"/>
                <a:sym typeface="Horizon"/>
              </a:rPr>
              <a:t>SIGNS :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28700" y="1418248"/>
            <a:ext cx="3619184" cy="9525"/>
          </a:xfrm>
          <a:prstGeom prst="line">
            <a:avLst/>
          </a:prstGeom>
          <a:ln w="19050" cap="flat">
            <a:solidFill>
              <a:srgbClr val="93B1A6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1787429"/>
            <a:ext cx="1530134" cy="2271894"/>
            <a:chOff x="0" y="0"/>
            <a:chExt cx="2040179" cy="3029192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2040179" cy="2040179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16372" y="0"/>
                    </a:moveTo>
                    <a:lnTo>
                      <a:pt x="696428" y="0"/>
                    </a:lnTo>
                    <a:cubicBezTo>
                      <a:pt x="760699" y="0"/>
                      <a:pt x="812800" y="52101"/>
                      <a:pt x="812800" y="116372"/>
                    </a:cubicBezTo>
                    <a:lnTo>
                      <a:pt x="812800" y="696428"/>
                    </a:lnTo>
                    <a:cubicBezTo>
                      <a:pt x="812800" y="760699"/>
                      <a:pt x="760699" y="812800"/>
                      <a:pt x="696428" y="812800"/>
                    </a:cubicBezTo>
                    <a:lnTo>
                      <a:pt x="116372" y="812800"/>
                    </a:lnTo>
                    <a:cubicBezTo>
                      <a:pt x="52101" y="812800"/>
                      <a:pt x="0" y="760699"/>
                      <a:pt x="0" y="696428"/>
                    </a:cubicBezTo>
                    <a:lnTo>
                      <a:pt x="0" y="116372"/>
                    </a:lnTo>
                    <a:cubicBezTo>
                      <a:pt x="0" y="52101"/>
                      <a:pt x="52101" y="0"/>
                      <a:pt x="116372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</p:spPr>
          </p:sp>
        </p:grpSp>
        <p:sp>
          <p:nvSpPr>
            <p:cNvPr id="9" name="Freeform 9"/>
            <p:cNvSpPr/>
            <p:nvPr/>
          </p:nvSpPr>
          <p:spPr>
            <a:xfrm>
              <a:off x="506874" y="2451824"/>
              <a:ext cx="1026431" cy="577367"/>
            </a:xfrm>
            <a:custGeom>
              <a:avLst/>
              <a:gdLst/>
              <a:ahLst/>
              <a:cxnLst/>
              <a:rect l="l" t="t" r="r" b="b"/>
              <a:pathLst>
                <a:path w="1026431" h="577367">
                  <a:moveTo>
                    <a:pt x="0" y="0"/>
                  </a:moveTo>
                  <a:lnTo>
                    <a:pt x="1026431" y="0"/>
                  </a:lnTo>
                  <a:lnTo>
                    <a:pt x="1026431" y="577368"/>
                  </a:lnTo>
                  <a:lnTo>
                    <a:pt x="0" y="577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81092" t="-38888" r="-181092" b="-38888"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601106" y="2469945"/>
              <a:ext cx="837968" cy="5592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57"/>
                </a:lnSpc>
                <a:spcBef>
                  <a:spcPct val="0"/>
                </a:spcBef>
              </a:pPr>
              <a:r>
                <a:rPr lang="en-US" sz="254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997505" y="1787429"/>
            <a:ext cx="1530134" cy="2271894"/>
            <a:chOff x="0" y="0"/>
            <a:chExt cx="2040179" cy="3029192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2040179" cy="2040179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96717" y="0"/>
                    </a:moveTo>
                    <a:lnTo>
                      <a:pt x="716083" y="0"/>
                    </a:lnTo>
                    <a:cubicBezTo>
                      <a:pt x="741734" y="0"/>
                      <a:pt x="766334" y="10190"/>
                      <a:pt x="784472" y="28328"/>
                    </a:cubicBezTo>
                    <a:cubicBezTo>
                      <a:pt x="802610" y="46466"/>
                      <a:pt x="812800" y="71066"/>
                      <a:pt x="812800" y="96717"/>
                    </a:cubicBezTo>
                    <a:lnTo>
                      <a:pt x="812800" y="716083"/>
                    </a:lnTo>
                    <a:cubicBezTo>
                      <a:pt x="812800" y="741734"/>
                      <a:pt x="802610" y="766334"/>
                      <a:pt x="784472" y="784472"/>
                    </a:cubicBezTo>
                    <a:cubicBezTo>
                      <a:pt x="766334" y="802610"/>
                      <a:pt x="741734" y="812800"/>
                      <a:pt x="716083" y="812800"/>
                    </a:cubicBezTo>
                    <a:lnTo>
                      <a:pt x="96717" y="812800"/>
                    </a:lnTo>
                    <a:cubicBezTo>
                      <a:pt x="71066" y="812800"/>
                      <a:pt x="46466" y="802610"/>
                      <a:pt x="28328" y="784472"/>
                    </a:cubicBezTo>
                    <a:cubicBezTo>
                      <a:pt x="10190" y="766334"/>
                      <a:pt x="0" y="741734"/>
                      <a:pt x="0" y="716083"/>
                    </a:cubicBezTo>
                    <a:lnTo>
                      <a:pt x="0" y="96717"/>
                    </a:lnTo>
                    <a:cubicBezTo>
                      <a:pt x="0" y="71066"/>
                      <a:pt x="10190" y="46466"/>
                      <a:pt x="28328" y="28328"/>
                    </a:cubicBezTo>
                    <a:cubicBezTo>
                      <a:pt x="46466" y="10190"/>
                      <a:pt x="71066" y="0"/>
                      <a:pt x="96717" y="0"/>
                    </a:cubicBezTo>
                    <a:close/>
                  </a:path>
                </a:pathLst>
              </a:custGeom>
              <a:blipFill>
                <a:blip r:embed="rId8"/>
                <a:stretch>
                  <a:fillRect/>
                </a:stretch>
              </a:blipFill>
            </p:spPr>
          </p:sp>
        </p:grpSp>
        <p:sp>
          <p:nvSpPr>
            <p:cNvPr id="14" name="Freeform 14"/>
            <p:cNvSpPr/>
            <p:nvPr/>
          </p:nvSpPr>
          <p:spPr>
            <a:xfrm>
              <a:off x="506874" y="2451824"/>
              <a:ext cx="1026431" cy="577367"/>
            </a:xfrm>
            <a:custGeom>
              <a:avLst/>
              <a:gdLst/>
              <a:ahLst/>
              <a:cxnLst/>
              <a:rect l="l" t="t" r="r" b="b"/>
              <a:pathLst>
                <a:path w="1026431" h="577367">
                  <a:moveTo>
                    <a:pt x="0" y="0"/>
                  </a:moveTo>
                  <a:lnTo>
                    <a:pt x="1026431" y="0"/>
                  </a:lnTo>
                  <a:lnTo>
                    <a:pt x="1026431" y="577368"/>
                  </a:lnTo>
                  <a:lnTo>
                    <a:pt x="0" y="577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81092" t="-38888" r="-181092" b="-38888"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601106" y="2469945"/>
              <a:ext cx="837968" cy="5592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57"/>
                </a:lnSpc>
                <a:spcBef>
                  <a:spcPct val="0"/>
                </a:spcBef>
              </a:pPr>
              <a:r>
                <a:rPr lang="en-US" sz="254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4605113"/>
            <a:ext cx="1572958" cy="2335477"/>
            <a:chOff x="0" y="0"/>
            <a:chExt cx="2097277" cy="3113969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2097277" cy="2097277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96717" y="0"/>
                    </a:moveTo>
                    <a:lnTo>
                      <a:pt x="716083" y="0"/>
                    </a:lnTo>
                    <a:cubicBezTo>
                      <a:pt x="741734" y="0"/>
                      <a:pt x="766334" y="10190"/>
                      <a:pt x="784472" y="28328"/>
                    </a:cubicBezTo>
                    <a:cubicBezTo>
                      <a:pt x="802610" y="46466"/>
                      <a:pt x="812800" y="71066"/>
                      <a:pt x="812800" y="96717"/>
                    </a:cubicBezTo>
                    <a:lnTo>
                      <a:pt x="812800" y="716083"/>
                    </a:lnTo>
                    <a:cubicBezTo>
                      <a:pt x="812800" y="741734"/>
                      <a:pt x="802610" y="766334"/>
                      <a:pt x="784472" y="784472"/>
                    </a:cubicBezTo>
                    <a:cubicBezTo>
                      <a:pt x="766334" y="802610"/>
                      <a:pt x="741734" y="812800"/>
                      <a:pt x="716083" y="812800"/>
                    </a:cubicBezTo>
                    <a:lnTo>
                      <a:pt x="96717" y="812800"/>
                    </a:lnTo>
                    <a:cubicBezTo>
                      <a:pt x="71066" y="812800"/>
                      <a:pt x="46466" y="802610"/>
                      <a:pt x="28328" y="784472"/>
                    </a:cubicBezTo>
                    <a:cubicBezTo>
                      <a:pt x="10190" y="766334"/>
                      <a:pt x="0" y="741734"/>
                      <a:pt x="0" y="716083"/>
                    </a:cubicBezTo>
                    <a:lnTo>
                      <a:pt x="0" y="96717"/>
                    </a:lnTo>
                    <a:cubicBezTo>
                      <a:pt x="0" y="71066"/>
                      <a:pt x="10190" y="46466"/>
                      <a:pt x="28328" y="28328"/>
                    </a:cubicBezTo>
                    <a:cubicBezTo>
                      <a:pt x="46466" y="10190"/>
                      <a:pt x="71066" y="0"/>
                      <a:pt x="96717" y="0"/>
                    </a:cubicBezTo>
                    <a:close/>
                  </a:path>
                </a:pathLst>
              </a:custGeom>
              <a:blipFill>
                <a:blip r:embed="rId9"/>
                <a:stretch>
                  <a:fillRect/>
                </a:stretch>
              </a:blipFill>
            </p:spPr>
          </p:sp>
        </p:grpSp>
        <p:sp>
          <p:nvSpPr>
            <p:cNvPr id="19" name="Freeform 19"/>
            <p:cNvSpPr/>
            <p:nvPr/>
          </p:nvSpPr>
          <p:spPr>
            <a:xfrm>
              <a:off x="521060" y="2520443"/>
              <a:ext cx="1055157" cy="593526"/>
            </a:xfrm>
            <a:custGeom>
              <a:avLst/>
              <a:gdLst/>
              <a:ahLst/>
              <a:cxnLst/>
              <a:rect l="l" t="t" r="r" b="b"/>
              <a:pathLst>
                <a:path w="1055157" h="593526">
                  <a:moveTo>
                    <a:pt x="0" y="0"/>
                  </a:moveTo>
                  <a:lnTo>
                    <a:pt x="1055157" y="0"/>
                  </a:lnTo>
                  <a:lnTo>
                    <a:pt x="1055157" y="593526"/>
                  </a:lnTo>
                  <a:lnTo>
                    <a:pt x="0" y="5935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81092" t="-38888" r="-181092" b="-38888"/>
              </a:stretch>
            </a:blipFill>
          </p:spPr>
        </p:sp>
        <p:sp>
          <p:nvSpPr>
            <p:cNvPr id="20" name="TextBox 20"/>
            <p:cNvSpPr txBox="1"/>
            <p:nvPr/>
          </p:nvSpPr>
          <p:spPr>
            <a:xfrm>
              <a:off x="617929" y="2540403"/>
              <a:ext cx="861420" cy="573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57"/>
                </a:lnSpc>
                <a:spcBef>
                  <a:spcPct val="0"/>
                </a:spcBef>
              </a:pPr>
              <a:r>
                <a:rPr lang="en-US" sz="2612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997505" y="4605113"/>
            <a:ext cx="1572958" cy="2335477"/>
            <a:chOff x="0" y="0"/>
            <a:chExt cx="2097277" cy="3113969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2097277" cy="2097277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96717" y="0"/>
                    </a:moveTo>
                    <a:lnTo>
                      <a:pt x="716083" y="0"/>
                    </a:lnTo>
                    <a:cubicBezTo>
                      <a:pt x="741734" y="0"/>
                      <a:pt x="766334" y="10190"/>
                      <a:pt x="784472" y="28328"/>
                    </a:cubicBezTo>
                    <a:cubicBezTo>
                      <a:pt x="802610" y="46466"/>
                      <a:pt x="812800" y="71066"/>
                      <a:pt x="812800" y="96717"/>
                    </a:cubicBezTo>
                    <a:lnTo>
                      <a:pt x="812800" y="716083"/>
                    </a:lnTo>
                    <a:cubicBezTo>
                      <a:pt x="812800" y="741734"/>
                      <a:pt x="802610" y="766334"/>
                      <a:pt x="784472" y="784472"/>
                    </a:cubicBezTo>
                    <a:cubicBezTo>
                      <a:pt x="766334" y="802610"/>
                      <a:pt x="741734" y="812800"/>
                      <a:pt x="716083" y="812800"/>
                    </a:cubicBezTo>
                    <a:lnTo>
                      <a:pt x="96717" y="812800"/>
                    </a:lnTo>
                    <a:cubicBezTo>
                      <a:pt x="71066" y="812800"/>
                      <a:pt x="46466" y="802610"/>
                      <a:pt x="28328" y="784472"/>
                    </a:cubicBezTo>
                    <a:cubicBezTo>
                      <a:pt x="10190" y="766334"/>
                      <a:pt x="0" y="741734"/>
                      <a:pt x="0" y="716083"/>
                    </a:cubicBezTo>
                    <a:lnTo>
                      <a:pt x="0" y="96717"/>
                    </a:lnTo>
                    <a:cubicBezTo>
                      <a:pt x="0" y="71066"/>
                      <a:pt x="10190" y="46466"/>
                      <a:pt x="28328" y="28328"/>
                    </a:cubicBezTo>
                    <a:cubicBezTo>
                      <a:pt x="46466" y="10190"/>
                      <a:pt x="71066" y="0"/>
                      <a:pt x="96717" y="0"/>
                    </a:cubicBezTo>
                    <a:close/>
                  </a:path>
                </a:pathLst>
              </a:custGeom>
              <a:blipFill>
                <a:blip r:embed="rId10"/>
                <a:stretch>
                  <a:fillRect/>
                </a:stretch>
              </a:blipFill>
            </p:spPr>
          </p:sp>
        </p:grpSp>
        <p:sp>
          <p:nvSpPr>
            <p:cNvPr id="24" name="Freeform 24"/>
            <p:cNvSpPr/>
            <p:nvPr/>
          </p:nvSpPr>
          <p:spPr>
            <a:xfrm>
              <a:off x="521060" y="2520443"/>
              <a:ext cx="1055157" cy="593526"/>
            </a:xfrm>
            <a:custGeom>
              <a:avLst/>
              <a:gdLst/>
              <a:ahLst/>
              <a:cxnLst/>
              <a:rect l="l" t="t" r="r" b="b"/>
              <a:pathLst>
                <a:path w="1055157" h="593526">
                  <a:moveTo>
                    <a:pt x="0" y="0"/>
                  </a:moveTo>
                  <a:lnTo>
                    <a:pt x="1055157" y="0"/>
                  </a:lnTo>
                  <a:lnTo>
                    <a:pt x="1055157" y="593526"/>
                  </a:lnTo>
                  <a:lnTo>
                    <a:pt x="0" y="5935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81092" t="-38888" r="-181092" b="-38888"/>
              </a:stretch>
            </a:blipFill>
          </p:spPr>
        </p:sp>
        <p:sp>
          <p:nvSpPr>
            <p:cNvPr id="25" name="TextBox 25"/>
            <p:cNvSpPr txBox="1"/>
            <p:nvPr/>
          </p:nvSpPr>
          <p:spPr>
            <a:xfrm>
              <a:off x="617929" y="2540403"/>
              <a:ext cx="861420" cy="573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57"/>
                </a:lnSpc>
                <a:spcBef>
                  <a:spcPct val="0"/>
                </a:spcBef>
              </a:pPr>
              <a:r>
                <a:rPr lang="en-US" sz="2612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4965790" y="4605113"/>
            <a:ext cx="1572958" cy="2335477"/>
            <a:chOff x="0" y="0"/>
            <a:chExt cx="2097277" cy="3113969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0"/>
              <a:ext cx="2097277" cy="2097277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96717" y="0"/>
                    </a:moveTo>
                    <a:lnTo>
                      <a:pt x="716083" y="0"/>
                    </a:lnTo>
                    <a:cubicBezTo>
                      <a:pt x="741734" y="0"/>
                      <a:pt x="766334" y="10190"/>
                      <a:pt x="784472" y="28328"/>
                    </a:cubicBezTo>
                    <a:cubicBezTo>
                      <a:pt x="802610" y="46466"/>
                      <a:pt x="812800" y="71066"/>
                      <a:pt x="812800" y="96717"/>
                    </a:cubicBezTo>
                    <a:lnTo>
                      <a:pt x="812800" y="716083"/>
                    </a:lnTo>
                    <a:cubicBezTo>
                      <a:pt x="812800" y="741734"/>
                      <a:pt x="802610" y="766334"/>
                      <a:pt x="784472" y="784472"/>
                    </a:cubicBezTo>
                    <a:cubicBezTo>
                      <a:pt x="766334" y="802610"/>
                      <a:pt x="741734" y="812800"/>
                      <a:pt x="716083" y="812800"/>
                    </a:cubicBezTo>
                    <a:lnTo>
                      <a:pt x="96717" y="812800"/>
                    </a:lnTo>
                    <a:cubicBezTo>
                      <a:pt x="71066" y="812800"/>
                      <a:pt x="46466" y="802610"/>
                      <a:pt x="28328" y="784472"/>
                    </a:cubicBezTo>
                    <a:cubicBezTo>
                      <a:pt x="10190" y="766334"/>
                      <a:pt x="0" y="741734"/>
                      <a:pt x="0" y="716083"/>
                    </a:cubicBezTo>
                    <a:lnTo>
                      <a:pt x="0" y="96717"/>
                    </a:lnTo>
                    <a:cubicBezTo>
                      <a:pt x="0" y="71066"/>
                      <a:pt x="10190" y="46466"/>
                      <a:pt x="28328" y="28328"/>
                    </a:cubicBezTo>
                    <a:cubicBezTo>
                      <a:pt x="46466" y="10190"/>
                      <a:pt x="71066" y="0"/>
                      <a:pt x="96717" y="0"/>
                    </a:cubicBezTo>
                    <a:close/>
                  </a:path>
                </a:pathLst>
              </a:custGeom>
              <a:blipFill>
                <a:blip r:embed="rId11"/>
                <a:stretch>
                  <a:fillRect/>
                </a:stretch>
              </a:blipFill>
            </p:spPr>
          </p:sp>
        </p:grpSp>
        <p:sp>
          <p:nvSpPr>
            <p:cNvPr id="29" name="Freeform 29"/>
            <p:cNvSpPr/>
            <p:nvPr/>
          </p:nvSpPr>
          <p:spPr>
            <a:xfrm>
              <a:off x="521060" y="2520443"/>
              <a:ext cx="1055157" cy="593526"/>
            </a:xfrm>
            <a:custGeom>
              <a:avLst/>
              <a:gdLst/>
              <a:ahLst/>
              <a:cxnLst/>
              <a:rect l="l" t="t" r="r" b="b"/>
              <a:pathLst>
                <a:path w="1055157" h="593526">
                  <a:moveTo>
                    <a:pt x="0" y="0"/>
                  </a:moveTo>
                  <a:lnTo>
                    <a:pt x="1055157" y="0"/>
                  </a:lnTo>
                  <a:lnTo>
                    <a:pt x="1055157" y="593526"/>
                  </a:lnTo>
                  <a:lnTo>
                    <a:pt x="0" y="5935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81092" t="-38888" r="-181092" b="-38888"/>
              </a:stretch>
            </a:blipFill>
          </p:spPr>
        </p:sp>
        <p:sp>
          <p:nvSpPr>
            <p:cNvPr id="30" name="TextBox 30"/>
            <p:cNvSpPr txBox="1"/>
            <p:nvPr/>
          </p:nvSpPr>
          <p:spPr>
            <a:xfrm>
              <a:off x="617929" y="2540403"/>
              <a:ext cx="861420" cy="573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57"/>
                </a:lnSpc>
                <a:spcBef>
                  <a:spcPct val="0"/>
                </a:spcBef>
              </a:pPr>
              <a:r>
                <a:rPr lang="en-US" sz="2612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K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7029032" y="4605113"/>
            <a:ext cx="1572958" cy="2335477"/>
            <a:chOff x="0" y="0"/>
            <a:chExt cx="2097277" cy="3113969"/>
          </a:xfrm>
        </p:grpSpPr>
        <p:grpSp>
          <p:nvGrpSpPr>
            <p:cNvPr id="32" name="Group 32"/>
            <p:cNvGrpSpPr/>
            <p:nvPr/>
          </p:nvGrpSpPr>
          <p:grpSpPr>
            <a:xfrm>
              <a:off x="0" y="0"/>
              <a:ext cx="2097277" cy="2097277"/>
              <a:chOff x="0" y="0"/>
              <a:chExt cx="812800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96717" y="0"/>
                    </a:moveTo>
                    <a:lnTo>
                      <a:pt x="716083" y="0"/>
                    </a:lnTo>
                    <a:cubicBezTo>
                      <a:pt x="741734" y="0"/>
                      <a:pt x="766334" y="10190"/>
                      <a:pt x="784472" y="28328"/>
                    </a:cubicBezTo>
                    <a:cubicBezTo>
                      <a:pt x="802610" y="46466"/>
                      <a:pt x="812800" y="71066"/>
                      <a:pt x="812800" y="96717"/>
                    </a:cubicBezTo>
                    <a:lnTo>
                      <a:pt x="812800" y="716083"/>
                    </a:lnTo>
                    <a:cubicBezTo>
                      <a:pt x="812800" y="741734"/>
                      <a:pt x="802610" y="766334"/>
                      <a:pt x="784472" y="784472"/>
                    </a:cubicBezTo>
                    <a:cubicBezTo>
                      <a:pt x="766334" y="802610"/>
                      <a:pt x="741734" y="812800"/>
                      <a:pt x="716083" y="812800"/>
                    </a:cubicBezTo>
                    <a:lnTo>
                      <a:pt x="96717" y="812800"/>
                    </a:lnTo>
                    <a:cubicBezTo>
                      <a:pt x="71066" y="812800"/>
                      <a:pt x="46466" y="802610"/>
                      <a:pt x="28328" y="784472"/>
                    </a:cubicBezTo>
                    <a:cubicBezTo>
                      <a:pt x="10190" y="766334"/>
                      <a:pt x="0" y="741734"/>
                      <a:pt x="0" y="716083"/>
                    </a:cubicBezTo>
                    <a:lnTo>
                      <a:pt x="0" y="96717"/>
                    </a:lnTo>
                    <a:cubicBezTo>
                      <a:pt x="0" y="71066"/>
                      <a:pt x="10190" y="46466"/>
                      <a:pt x="28328" y="28328"/>
                    </a:cubicBezTo>
                    <a:cubicBezTo>
                      <a:pt x="46466" y="10190"/>
                      <a:pt x="71066" y="0"/>
                      <a:pt x="96717" y="0"/>
                    </a:cubicBezTo>
                    <a:close/>
                  </a:path>
                </a:pathLst>
              </a:custGeom>
              <a:blipFill>
                <a:blip r:embed="rId12"/>
                <a:stretch>
                  <a:fillRect/>
                </a:stretch>
              </a:blipFill>
            </p:spPr>
          </p:sp>
        </p:grpSp>
        <p:sp>
          <p:nvSpPr>
            <p:cNvPr id="34" name="Freeform 34"/>
            <p:cNvSpPr/>
            <p:nvPr/>
          </p:nvSpPr>
          <p:spPr>
            <a:xfrm>
              <a:off x="521060" y="2520443"/>
              <a:ext cx="1055157" cy="593526"/>
            </a:xfrm>
            <a:custGeom>
              <a:avLst/>
              <a:gdLst/>
              <a:ahLst/>
              <a:cxnLst/>
              <a:rect l="l" t="t" r="r" b="b"/>
              <a:pathLst>
                <a:path w="1055157" h="593526">
                  <a:moveTo>
                    <a:pt x="0" y="0"/>
                  </a:moveTo>
                  <a:lnTo>
                    <a:pt x="1055157" y="0"/>
                  </a:lnTo>
                  <a:lnTo>
                    <a:pt x="1055157" y="593526"/>
                  </a:lnTo>
                  <a:lnTo>
                    <a:pt x="0" y="5935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81092" t="-38888" r="-181092" b="-38888"/>
              </a:stretch>
            </a:blipFill>
          </p:spPr>
        </p:sp>
        <p:sp>
          <p:nvSpPr>
            <p:cNvPr id="35" name="TextBox 35"/>
            <p:cNvSpPr txBox="1"/>
            <p:nvPr/>
          </p:nvSpPr>
          <p:spPr>
            <a:xfrm>
              <a:off x="617929" y="2540403"/>
              <a:ext cx="861420" cy="573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57"/>
                </a:lnSpc>
                <a:spcBef>
                  <a:spcPct val="0"/>
                </a:spcBef>
              </a:pPr>
              <a:r>
                <a:rPr lang="en-US" sz="2612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</a:t>
              </a:r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9144000" y="4605113"/>
            <a:ext cx="1572958" cy="2335477"/>
            <a:chOff x="0" y="0"/>
            <a:chExt cx="2097277" cy="3113969"/>
          </a:xfrm>
        </p:grpSpPr>
        <p:grpSp>
          <p:nvGrpSpPr>
            <p:cNvPr id="37" name="Group 37"/>
            <p:cNvGrpSpPr/>
            <p:nvPr/>
          </p:nvGrpSpPr>
          <p:grpSpPr>
            <a:xfrm>
              <a:off x="0" y="0"/>
              <a:ext cx="2097277" cy="2097277"/>
              <a:chOff x="0" y="0"/>
              <a:chExt cx="812800" cy="812800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96717" y="0"/>
                    </a:moveTo>
                    <a:lnTo>
                      <a:pt x="716083" y="0"/>
                    </a:lnTo>
                    <a:cubicBezTo>
                      <a:pt x="741734" y="0"/>
                      <a:pt x="766334" y="10190"/>
                      <a:pt x="784472" y="28328"/>
                    </a:cubicBezTo>
                    <a:cubicBezTo>
                      <a:pt x="802610" y="46466"/>
                      <a:pt x="812800" y="71066"/>
                      <a:pt x="812800" y="96717"/>
                    </a:cubicBezTo>
                    <a:lnTo>
                      <a:pt x="812800" y="716083"/>
                    </a:lnTo>
                    <a:cubicBezTo>
                      <a:pt x="812800" y="741734"/>
                      <a:pt x="802610" y="766334"/>
                      <a:pt x="784472" y="784472"/>
                    </a:cubicBezTo>
                    <a:cubicBezTo>
                      <a:pt x="766334" y="802610"/>
                      <a:pt x="741734" y="812800"/>
                      <a:pt x="716083" y="812800"/>
                    </a:cubicBezTo>
                    <a:lnTo>
                      <a:pt x="96717" y="812800"/>
                    </a:lnTo>
                    <a:cubicBezTo>
                      <a:pt x="71066" y="812800"/>
                      <a:pt x="46466" y="802610"/>
                      <a:pt x="28328" y="784472"/>
                    </a:cubicBezTo>
                    <a:cubicBezTo>
                      <a:pt x="10190" y="766334"/>
                      <a:pt x="0" y="741734"/>
                      <a:pt x="0" y="716083"/>
                    </a:cubicBezTo>
                    <a:lnTo>
                      <a:pt x="0" y="96717"/>
                    </a:lnTo>
                    <a:cubicBezTo>
                      <a:pt x="0" y="71066"/>
                      <a:pt x="10190" y="46466"/>
                      <a:pt x="28328" y="28328"/>
                    </a:cubicBezTo>
                    <a:cubicBezTo>
                      <a:pt x="46466" y="10190"/>
                      <a:pt x="71066" y="0"/>
                      <a:pt x="96717" y="0"/>
                    </a:cubicBez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</p:spPr>
          </p:sp>
        </p:grpSp>
        <p:sp>
          <p:nvSpPr>
            <p:cNvPr id="39" name="Freeform 39"/>
            <p:cNvSpPr/>
            <p:nvPr/>
          </p:nvSpPr>
          <p:spPr>
            <a:xfrm>
              <a:off x="521060" y="2520443"/>
              <a:ext cx="1055157" cy="593526"/>
            </a:xfrm>
            <a:custGeom>
              <a:avLst/>
              <a:gdLst/>
              <a:ahLst/>
              <a:cxnLst/>
              <a:rect l="l" t="t" r="r" b="b"/>
              <a:pathLst>
                <a:path w="1055157" h="593526">
                  <a:moveTo>
                    <a:pt x="0" y="0"/>
                  </a:moveTo>
                  <a:lnTo>
                    <a:pt x="1055157" y="0"/>
                  </a:lnTo>
                  <a:lnTo>
                    <a:pt x="1055157" y="593526"/>
                  </a:lnTo>
                  <a:lnTo>
                    <a:pt x="0" y="5935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81092" t="-38888" r="-181092" b="-38888"/>
              </a:stretch>
            </a:blipFill>
          </p:spPr>
        </p:sp>
        <p:sp>
          <p:nvSpPr>
            <p:cNvPr id="40" name="TextBox 40"/>
            <p:cNvSpPr txBox="1"/>
            <p:nvPr/>
          </p:nvSpPr>
          <p:spPr>
            <a:xfrm>
              <a:off x="617929" y="2540403"/>
              <a:ext cx="861420" cy="573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57"/>
                </a:lnSpc>
                <a:spcBef>
                  <a:spcPct val="0"/>
                </a:spcBef>
              </a:pPr>
              <a:r>
                <a:rPr lang="en-US" sz="2612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15577870" y="1797039"/>
            <a:ext cx="1526898" cy="2267089"/>
            <a:chOff x="0" y="0"/>
            <a:chExt cx="2035864" cy="3022785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2035864" cy="2035864"/>
              <a:chOff x="0" y="0"/>
              <a:chExt cx="812800" cy="8128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96717" y="0"/>
                    </a:moveTo>
                    <a:lnTo>
                      <a:pt x="716083" y="0"/>
                    </a:lnTo>
                    <a:cubicBezTo>
                      <a:pt x="741734" y="0"/>
                      <a:pt x="766334" y="10190"/>
                      <a:pt x="784472" y="28328"/>
                    </a:cubicBezTo>
                    <a:cubicBezTo>
                      <a:pt x="802610" y="46466"/>
                      <a:pt x="812800" y="71066"/>
                      <a:pt x="812800" y="96717"/>
                    </a:cubicBezTo>
                    <a:lnTo>
                      <a:pt x="812800" y="716083"/>
                    </a:lnTo>
                    <a:cubicBezTo>
                      <a:pt x="812800" y="741734"/>
                      <a:pt x="802610" y="766334"/>
                      <a:pt x="784472" y="784472"/>
                    </a:cubicBezTo>
                    <a:cubicBezTo>
                      <a:pt x="766334" y="802610"/>
                      <a:pt x="741734" y="812800"/>
                      <a:pt x="716083" y="812800"/>
                    </a:cubicBezTo>
                    <a:lnTo>
                      <a:pt x="96717" y="812800"/>
                    </a:lnTo>
                    <a:cubicBezTo>
                      <a:pt x="71066" y="812800"/>
                      <a:pt x="46466" y="802610"/>
                      <a:pt x="28328" y="784472"/>
                    </a:cubicBezTo>
                    <a:cubicBezTo>
                      <a:pt x="10190" y="766334"/>
                      <a:pt x="0" y="741734"/>
                      <a:pt x="0" y="716083"/>
                    </a:cubicBezTo>
                    <a:lnTo>
                      <a:pt x="0" y="96717"/>
                    </a:lnTo>
                    <a:cubicBezTo>
                      <a:pt x="0" y="71066"/>
                      <a:pt x="10190" y="46466"/>
                      <a:pt x="28328" y="28328"/>
                    </a:cubicBezTo>
                    <a:cubicBezTo>
                      <a:pt x="46466" y="10190"/>
                      <a:pt x="71066" y="0"/>
                      <a:pt x="96717" y="0"/>
                    </a:cubicBezTo>
                    <a:close/>
                  </a:path>
                </a:pathLst>
              </a:custGeom>
              <a:blipFill>
                <a:blip r:embed="rId13"/>
                <a:stretch>
                  <a:fillRect/>
                </a:stretch>
              </a:blipFill>
            </p:spPr>
          </p:sp>
        </p:grpSp>
        <p:sp>
          <p:nvSpPr>
            <p:cNvPr id="44" name="Freeform 44"/>
            <p:cNvSpPr/>
            <p:nvPr/>
          </p:nvSpPr>
          <p:spPr>
            <a:xfrm>
              <a:off x="505802" y="2446639"/>
              <a:ext cx="1024260" cy="576146"/>
            </a:xfrm>
            <a:custGeom>
              <a:avLst/>
              <a:gdLst/>
              <a:ahLst/>
              <a:cxnLst/>
              <a:rect l="l" t="t" r="r" b="b"/>
              <a:pathLst>
                <a:path w="1024260" h="576146">
                  <a:moveTo>
                    <a:pt x="0" y="0"/>
                  </a:moveTo>
                  <a:lnTo>
                    <a:pt x="1024260" y="0"/>
                  </a:lnTo>
                  <a:lnTo>
                    <a:pt x="1024260" y="576146"/>
                  </a:lnTo>
                  <a:lnTo>
                    <a:pt x="0" y="5761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81092" t="-38888" r="-181092" b="-38888"/>
              </a:stretch>
            </a:blipFill>
          </p:spPr>
        </p:sp>
        <p:sp>
          <p:nvSpPr>
            <p:cNvPr id="45" name="TextBox 45"/>
            <p:cNvSpPr txBox="1"/>
            <p:nvPr/>
          </p:nvSpPr>
          <p:spPr>
            <a:xfrm>
              <a:off x="599834" y="2464620"/>
              <a:ext cx="836195" cy="5581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50"/>
                </a:lnSpc>
                <a:spcBef>
                  <a:spcPct val="0"/>
                </a:spcBef>
              </a:pPr>
              <a:r>
                <a:rPr lang="en-US" sz="253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3457186" y="1787429"/>
            <a:ext cx="1530134" cy="2271894"/>
            <a:chOff x="0" y="0"/>
            <a:chExt cx="2040179" cy="3029192"/>
          </a:xfrm>
        </p:grpSpPr>
        <p:grpSp>
          <p:nvGrpSpPr>
            <p:cNvPr id="47" name="Group 47"/>
            <p:cNvGrpSpPr/>
            <p:nvPr/>
          </p:nvGrpSpPr>
          <p:grpSpPr>
            <a:xfrm>
              <a:off x="0" y="0"/>
              <a:ext cx="2040179" cy="2040179"/>
              <a:chOff x="0" y="0"/>
              <a:chExt cx="812800" cy="8128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96717" y="0"/>
                    </a:moveTo>
                    <a:lnTo>
                      <a:pt x="716083" y="0"/>
                    </a:lnTo>
                    <a:cubicBezTo>
                      <a:pt x="741734" y="0"/>
                      <a:pt x="766334" y="10190"/>
                      <a:pt x="784472" y="28328"/>
                    </a:cubicBezTo>
                    <a:cubicBezTo>
                      <a:pt x="802610" y="46466"/>
                      <a:pt x="812800" y="71066"/>
                      <a:pt x="812800" y="96717"/>
                    </a:cubicBezTo>
                    <a:lnTo>
                      <a:pt x="812800" y="716083"/>
                    </a:lnTo>
                    <a:cubicBezTo>
                      <a:pt x="812800" y="741734"/>
                      <a:pt x="802610" y="766334"/>
                      <a:pt x="784472" y="784472"/>
                    </a:cubicBezTo>
                    <a:cubicBezTo>
                      <a:pt x="766334" y="802610"/>
                      <a:pt x="741734" y="812800"/>
                      <a:pt x="716083" y="812800"/>
                    </a:cubicBezTo>
                    <a:lnTo>
                      <a:pt x="96717" y="812800"/>
                    </a:lnTo>
                    <a:cubicBezTo>
                      <a:pt x="71066" y="812800"/>
                      <a:pt x="46466" y="802610"/>
                      <a:pt x="28328" y="784472"/>
                    </a:cubicBezTo>
                    <a:cubicBezTo>
                      <a:pt x="10190" y="766334"/>
                      <a:pt x="0" y="741734"/>
                      <a:pt x="0" y="716083"/>
                    </a:cubicBezTo>
                    <a:lnTo>
                      <a:pt x="0" y="96717"/>
                    </a:lnTo>
                    <a:cubicBezTo>
                      <a:pt x="0" y="71066"/>
                      <a:pt x="10190" y="46466"/>
                      <a:pt x="28328" y="28328"/>
                    </a:cubicBezTo>
                    <a:cubicBezTo>
                      <a:pt x="46466" y="10190"/>
                      <a:pt x="71066" y="0"/>
                      <a:pt x="96717" y="0"/>
                    </a:cubicBezTo>
                    <a:close/>
                  </a:path>
                </a:pathLst>
              </a:custGeom>
              <a:blipFill>
                <a:blip r:embed="rId14"/>
                <a:stretch>
                  <a:fillRect/>
                </a:stretch>
              </a:blipFill>
            </p:spPr>
          </p:sp>
        </p:grpSp>
        <p:sp>
          <p:nvSpPr>
            <p:cNvPr id="49" name="Freeform 49"/>
            <p:cNvSpPr/>
            <p:nvPr/>
          </p:nvSpPr>
          <p:spPr>
            <a:xfrm>
              <a:off x="506874" y="2451824"/>
              <a:ext cx="1026431" cy="577367"/>
            </a:xfrm>
            <a:custGeom>
              <a:avLst/>
              <a:gdLst/>
              <a:ahLst/>
              <a:cxnLst/>
              <a:rect l="l" t="t" r="r" b="b"/>
              <a:pathLst>
                <a:path w="1026431" h="577367">
                  <a:moveTo>
                    <a:pt x="0" y="0"/>
                  </a:moveTo>
                  <a:lnTo>
                    <a:pt x="1026431" y="0"/>
                  </a:lnTo>
                  <a:lnTo>
                    <a:pt x="1026431" y="577368"/>
                  </a:lnTo>
                  <a:lnTo>
                    <a:pt x="0" y="577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81092" t="-38888" r="-181092" b="-38888"/>
              </a:stretch>
            </a:blipFill>
          </p:spPr>
        </p:sp>
        <p:sp>
          <p:nvSpPr>
            <p:cNvPr id="50" name="TextBox 50"/>
            <p:cNvSpPr txBox="1"/>
            <p:nvPr/>
          </p:nvSpPr>
          <p:spPr>
            <a:xfrm>
              <a:off x="601106" y="2469945"/>
              <a:ext cx="837968" cy="5592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57"/>
                </a:lnSpc>
                <a:spcBef>
                  <a:spcPct val="0"/>
                </a:spcBef>
              </a:pPr>
              <a:r>
                <a:rPr lang="en-US" sz="254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</a:t>
              </a:r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11261448" y="1792234"/>
            <a:ext cx="1530134" cy="2271894"/>
            <a:chOff x="0" y="0"/>
            <a:chExt cx="2040179" cy="3029192"/>
          </a:xfrm>
        </p:grpSpPr>
        <p:grpSp>
          <p:nvGrpSpPr>
            <p:cNvPr id="52" name="Group 52"/>
            <p:cNvGrpSpPr/>
            <p:nvPr/>
          </p:nvGrpSpPr>
          <p:grpSpPr>
            <a:xfrm>
              <a:off x="0" y="0"/>
              <a:ext cx="2040179" cy="2040179"/>
              <a:chOff x="0" y="0"/>
              <a:chExt cx="812800" cy="812800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96717" y="0"/>
                    </a:moveTo>
                    <a:lnTo>
                      <a:pt x="716083" y="0"/>
                    </a:lnTo>
                    <a:cubicBezTo>
                      <a:pt x="741734" y="0"/>
                      <a:pt x="766334" y="10190"/>
                      <a:pt x="784472" y="28328"/>
                    </a:cubicBezTo>
                    <a:cubicBezTo>
                      <a:pt x="802610" y="46466"/>
                      <a:pt x="812800" y="71066"/>
                      <a:pt x="812800" y="96717"/>
                    </a:cubicBezTo>
                    <a:lnTo>
                      <a:pt x="812800" y="716083"/>
                    </a:lnTo>
                    <a:cubicBezTo>
                      <a:pt x="812800" y="741734"/>
                      <a:pt x="802610" y="766334"/>
                      <a:pt x="784472" y="784472"/>
                    </a:cubicBezTo>
                    <a:cubicBezTo>
                      <a:pt x="766334" y="802610"/>
                      <a:pt x="741734" y="812800"/>
                      <a:pt x="716083" y="812800"/>
                    </a:cubicBezTo>
                    <a:lnTo>
                      <a:pt x="96717" y="812800"/>
                    </a:lnTo>
                    <a:cubicBezTo>
                      <a:pt x="71066" y="812800"/>
                      <a:pt x="46466" y="802610"/>
                      <a:pt x="28328" y="784472"/>
                    </a:cubicBezTo>
                    <a:cubicBezTo>
                      <a:pt x="10190" y="766334"/>
                      <a:pt x="0" y="741734"/>
                      <a:pt x="0" y="716083"/>
                    </a:cubicBezTo>
                    <a:lnTo>
                      <a:pt x="0" y="96717"/>
                    </a:lnTo>
                    <a:cubicBezTo>
                      <a:pt x="0" y="71066"/>
                      <a:pt x="10190" y="46466"/>
                      <a:pt x="28328" y="28328"/>
                    </a:cubicBezTo>
                    <a:cubicBezTo>
                      <a:pt x="46466" y="10190"/>
                      <a:pt x="71066" y="0"/>
                      <a:pt x="96717" y="0"/>
                    </a:cubicBezTo>
                    <a:close/>
                  </a:path>
                </a:pathLst>
              </a:custGeom>
              <a:blipFill>
                <a:blip r:embed="rId15"/>
                <a:stretch>
                  <a:fillRect/>
                </a:stretch>
              </a:blipFill>
            </p:spPr>
          </p:sp>
        </p:grpSp>
        <p:sp>
          <p:nvSpPr>
            <p:cNvPr id="54" name="Freeform 54"/>
            <p:cNvSpPr/>
            <p:nvPr/>
          </p:nvSpPr>
          <p:spPr>
            <a:xfrm>
              <a:off x="506874" y="2451824"/>
              <a:ext cx="1026431" cy="577367"/>
            </a:xfrm>
            <a:custGeom>
              <a:avLst/>
              <a:gdLst/>
              <a:ahLst/>
              <a:cxnLst/>
              <a:rect l="l" t="t" r="r" b="b"/>
              <a:pathLst>
                <a:path w="1026431" h="577367">
                  <a:moveTo>
                    <a:pt x="0" y="0"/>
                  </a:moveTo>
                  <a:lnTo>
                    <a:pt x="1026431" y="0"/>
                  </a:lnTo>
                  <a:lnTo>
                    <a:pt x="1026431" y="577368"/>
                  </a:lnTo>
                  <a:lnTo>
                    <a:pt x="0" y="5773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81092" t="-38888" r="-181092" b="-38888"/>
              </a:stretch>
            </a:blipFill>
          </p:spPr>
        </p:sp>
        <p:sp>
          <p:nvSpPr>
            <p:cNvPr id="55" name="TextBox 55"/>
            <p:cNvSpPr txBox="1"/>
            <p:nvPr/>
          </p:nvSpPr>
          <p:spPr>
            <a:xfrm>
              <a:off x="601106" y="2469945"/>
              <a:ext cx="837968" cy="5592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57"/>
                </a:lnSpc>
                <a:spcBef>
                  <a:spcPct val="0"/>
                </a:spcBef>
              </a:pPr>
              <a:r>
                <a:rPr lang="en-US" sz="254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</a:t>
              </a: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9144000" y="1797039"/>
            <a:ext cx="1526898" cy="2267089"/>
            <a:chOff x="0" y="0"/>
            <a:chExt cx="2035864" cy="3022785"/>
          </a:xfrm>
        </p:grpSpPr>
        <p:grpSp>
          <p:nvGrpSpPr>
            <p:cNvPr id="57" name="Group 57"/>
            <p:cNvGrpSpPr/>
            <p:nvPr/>
          </p:nvGrpSpPr>
          <p:grpSpPr>
            <a:xfrm>
              <a:off x="0" y="0"/>
              <a:ext cx="2035864" cy="2035864"/>
              <a:chOff x="0" y="0"/>
              <a:chExt cx="812800" cy="812800"/>
            </a:xfrm>
          </p:grpSpPr>
          <p:sp>
            <p:nvSpPr>
              <p:cNvPr id="58" name="Freeform 5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96717" y="0"/>
                    </a:moveTo>
                    <a:lnTo>
                      <a:pt x="716083" y="0"/>
                    </a:lnTo>
                    <a:cubicBezTo>
                      <a:pt x="741734" y="0"/>
                      <a:pt x="766334" y="10190"/>
                      <a:pt x="784472" y="28328"/>
                    </a:cubicBezTo>
                    <a:cubicBezTo>
                      <a:pt x="802610" y="46466"/>
                      <a:pt x="812800" y="71066"/>
                      <a:pt x="812800" y="96717"/>
                    </a:cubicBezTo>
                    <a:lnTo>
                      <a:pt x="812800" y="716083"/>
                    </a:lnTo>
                    <a:cubicBezTo>
                      <a:pt x="812800" y="741734"/>
                      <a:pt x="802610" y="766334"/>
                      <a:pt x="784472" y="784472"/>
                    </a:cubicBezTo>
                    <a:cubicBezTo>
                      <a:pt x="766334" y="802610"/>
                      <a:pt x="741734" y="812800"/>
                      <a:pt x="716083" y="812800"/>
                    </a:cubicBezTo>
                    <a:lnTo>
                      <a:pt x="96717" y="812800"/>
                    </a:lnTo>
                    <a:cubicBezTo>
                      <a:pt x="71066" y="812800"/>
                      <a:pt x="46466" y="802610"/>
                      <a:pt x="28328" y="784472"/>
                    </a:cubicBezTo>
                    <a:cubicBezTo>
                      <a:pt x="10190" y="766334"/>
                      <a:pt x="0" y="741734"/>
                      <a:pt x="0" y="716083"/>
                    </a:cubicBezTo>
                    <a:lnTo>
                      <a:pt x="0" y="96717"/>
                    </a:lnTo>
                    <a:cubicBezTo>
                      <a:pt x="0" y="71066"/>
                      <a:pt x="10190" y="46466"/>
                      <a:pt x="28328" y="28328"/>
                    </a:cubicBezTo>
                    <a:cubicBezTo>
                      <a:pt x="46466" y="10190"/>
                      <a:pt x="71066" y="0"/>
                      <a:pt x="96717" y="0"/>
                    </a:cubicBezTo>
                    <a:close/>
                  </a:path>
                </a:pathLst>
              </a:custGeom>
              <a:blipFill>
                <a:blip r:embed="rId16"/>
                <a:stretch>
                  <a:fillRect/>
                </a:stretch>
              </a:blipFill>
            </p:spPr>
          </p:sp>
        </p:grpSp>
        <p:sp>
          <p:nvSpPr>
            <p:cNvPr id="59" name="Freeform 59"/>
            <p:cNvSpPr/>
            <p:nvPr/>
          </p:nvSpPr>
          <p:spPr>
            <a:xfrm>
              <a:off x="505802" y="2446639"/>
              <a:ext cx="1024260" cy="576146"/>
            </a:xfrm>
            <a:custGeom>
              <a:avLst/>
              <a:gdLst/>
              <a:ahLst/>
              <a:cxnLst/>
              <a:rect l="l" t="t" r="r" b="b"/>
              <a:pathLst>
                <a:path w="1024260" h="576146">
                  <a:moveTo>
                    <a:pt x="0" y="0"/>
                  </a:moveTo>
                  <a:lnTo>
                    <a:pt x="1024260" y="0"/>
                  </a:lnTo>
                  <a:lnTo>
                    <a:pt x="1024260" y="576146"/>
                  </a:lnTo>
                  <a:lnTo>
                    <a:pt x="0" y="5761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81092" t="-38888" r="-181092" b="-38888"/>
              </a:stretch>
            </a:blipFill>
          </p:spPr>
        </p:sp>
        <p:sp>
          <p:nvSpPr>
            <p:cNvPr id="60" name="TextBox 60"/>
            <p:cNvSpPr txBox="1"/>
            <p:nvPr/>
          </p:nvSpPr>
          <p:spPr>
            <a:xfrm>
              <a:off x="599834" y="2464620"/>
              <a:ext cx="836195" cy="5581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50"/>
                </a:lnSpc>
                <a:spcBef>
                  <a:spcPct val="0"/>
                </a:spcBef>
              </a:pPr>
              <a:r>
                <a:rPr lang="en-US" sz="253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</a:t>
              </a:r>
            </a:p>
          </p:txBody>
        </p:sp>
      </p:grpSp>
      <p:grpSp>
        <p:nvGrpSpPr>
          <p:cNvPr id="61" name="Group 61"/>
          <p:cNvGrpSpPr/>
          <p:nvPr/>
        </p:nvGrpSpPr>
        <p:grpSpPr>
          <a:xfrm>
            <a:off x="7029032" y="1792234"/>
            <a:ext cx="1526898" cy="2267089"/>
            <a:chOff x="0" y="0"/>
            <a:chExt cx="2035864" cy="3022785"/>
          </a:xfrm>
        </p:grpSpPr>
        <p:grpSp>
          <p:nvGrpSpPr>
            <p:cNvPr id="62" name="Group 62"/>
            <p:cNvGrpSpPr/>
            <p:nvPr/>
          </p:nvGrpSpPr>
          <p:grpSpPr>
            <a:xfrm>
              <a:off x="0" y="0"/>
              <a:ext cx="2035864" cy="2035864"/>
              <a:chOff x="0" y="0"/>
              <a:chExt cx="812800" cy="812800"/>
            </a:xfrm>
          </p:grpSpPr>
          <p:sp>
            <p:nvSpPr>
              <p:cNvPr id="63" name="Freeform 6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96717" y="0"/>
                    </a:moveTo>
                    <a:lnTo>
                      <a:pt x="716083" y="0"/>
                    </a:lnTo>
                    <a:cubicBezTo>
                      <a:pt x="741734" y="0"/>
                      <a:pt x="766334" y="10190"/>
                      <a:pt x="784472" y="28328"/>
                    </a:cubicBezTo>
                    <a:cubicBezTo>
                      <a:pt x="802610" y="46466"/>
                      <a:pt x="812800" y="71066"/>
                      <a:pt x="812800" y="96717"/>
                    </a:cubicBezTo>
                    <a:lnTo>
                      <a:pt x="812800" y="716083"/>
                    </a:lnTo>
                    <a:cubicBezTo>
                      <a:pt x="812800" y="741734"/>
                      <a:pt x="802610" y="766334"/>
                      <a:pt x="784472" y="784472"/>
                    </a:cubicBezTo>
                    <a:cubicBezTo>
                      <a:pt x="766334" y="802610"/>
                      <a:pt x="741734" y="812800"/>
                      <a:pt x="716083" y="812800"/>
                    </a:cubicBezTo>
                    <a:lnTo>
                      <a:pt x="96717" y="812800"/>
                    </a:lnTo>
                    <a:cubicBezTo>
                      <a:pt x="71066" y="812800"/>
                      <a:pt x="46466" y="802610"/>
                      <a:pt x="28328" y="784472"/>
                    </a:cubicBezTo>
                    <a:cubicBezTo>
                      <a:pt x="10190" y="766334"/>
                      <a:pt x="0" y="741734"/>
                      <a:pt x="0" y="716083"/>
                    </a:cubicBezTo>
                    <a:lnTo>
                      <a:pt x="0" y="96717"/>
                    </a:lnTo>
                    <a:cubicBezTo>
                      <a:pt x="0" y="71066"/>
                      <a:pt x="10190" y="46466"/>
                      <a:pt x="28328" y="28328"/>
                    </a:cubicBezTo>
                    <a:cubicBezTo>
                      <a:pt x="46466" y="10190"/>
                      <a:pt x="71066" y="0"/>
                      <a:pt x="96717" y="0"/>
                    </a:cubicBezTo>
                    <a:close/>
                  </a:path>
                </a:pathLst>
              </a:custGeom>
              <a:blipFill>
                <a:blip r:embed="rId17"/>
                <a:stretch>
                  <a:fillRect/>
                </a:stretch>
              </a:blipFill>
            </p:spPr>
          </p:sp>
        </p:grpSp>
        <p:sp>
          <p:nvSpPr>
            <p:cNvPr id="64" name="Freeform 64"/>
            <p:cNvSpPr/>
            <p:nvPr/>
          </p:nvSpPr>
          <p:spPr>
            <a:xfrm>
              <a:off x="505802" y="2446639"/>
              <a:ext cx="1024260" cy="576146"/>
            </a:xfrm>
            <a:custGeom>
              <a:avLst/>
              <a:gdLst/>
              <a:ahLst/>
              <a:cxnLst/>
              <a:rect l="l" t="t" r="r" b="b"/>
              <a:pathLst>
                <a:path w="1024260" h="576146">
                  <a:moveTo>
                    <a:pt x="0" y="0"/>
                  </a:moveTo>
                  <a:lnTo>
                    <a:pt x="1024260" y="0"/>
                  </a:lnTo>
                  <a:lnTo>
                    <a:pt x="1024260" y="576146"/>
                  </a:lnTo>
                  <a:lnTo>
                    <a:pt x="0" y="5761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81092" t="-38888" r="-181092" b="-38888"/>
              </a:stretch>
            </a:blipFill>
          </p:spPr>
        </p:sp>
        <p:sp>
          <p:nvSpPr>
            <p:cNvPr id="65" name="TextBox 65"/>
            <p:cNvSpPr txBox="1"/>
            <p:nvPr/>
          </p:nvSpPr>
          <p:spPr>
            <a:xfrm>
              <a:off x="599834" y="2464620"/>
              <a:ext cx="836195" cy="5581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50"/>
                </a:lnSpc>
                <a:spcBef>
                  <a:spcPct val="0"/>
                </a:spcBef>
              </a:pPr>
              <a:r>
                <a:rPr lang="en-US" sz="253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</a:t>
              </a:r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4965790" y="1792234"/>
            <a:ext cx="1526898" cy="2267089"/>
            <a:chOff x="0" y="0"/>
            <a:chExt cx="2035864" cy="3022785"/>
          </a:xfrm>
        </p:grpSpPr>
        <p:grpSp>
          <p:nvGrpSpPr>
            <p:cNvPr id="67" name="Group 67"/>
            <p:cNvGrpSpPr/>
            <p:nvPr/>
          </p:nvGrpSpPr>
          <p:grpSpPr>
            <a:xfrm>
              <a:off x="0" y="0"/>
              <a:ext cx="2035864" cy="2035864"/>
              <a:chOff x="0" y="0"/>
              <a:chExt cx="812800" cy="81280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96717" y="0"/>
                    </a:moveTo>
                    <a:lnTo>
                      <a:pt x="716083" y="0"/>
                    </a:lnTo>
                    <a:cubicBezTo>
                      <a:pt x="741734" y="0"/>
                      <a:pt x="766334" y="10190"/>
                      <a:pt x="784472" y="28328"/>
                    </a:cubicBezTo>
                    <a:cubicBezTo>
                      <a:pt x="802610" y="46466"/>
                      <a:pt x="812800" y="71066"/>
                      <a:pt x="812800" y="96717"/>
                    </a:cubicBezTo>
                    <a:lnTo>
                      <a:pt x="812800" y="716083"/>
                    </a:lnTo>
                    <a:cubicBezTo>
                      <a:pt x="812800" y="741734"/>
                      <a:pt x="802610" y="766334"/>
                      <a:pt x="784472" y="784472"/>
                    </a:cubicBezTo>
                    <a:cubicBezTo>
                      <a:pt x="766334" y="802610"/>
                      <a:pt x="741734" y="812800"/>
                      <a:pt x="716083" y="812800"/>
                    </a:cubicBezTo>
                    <a:lnTo>
                      <a:pt x="96717" y="812800"/>
                    </a:lnTo>
                    <a:cubicBezTo>
                      <a:pt x="71066" y="812800"/>
                      <a:pt x="46466" y="802610"/>
                      <a:pt x="28328" y="784472"/>
                    </a:cubicBezTo>
                    <a:cubicBezTo>
                      <a:pt x="10190" y="766334"/>
                      <a:pt x="0" y="741734"/>
                      <a:pt x="0" y="716083"/>
                    </a:cubicBezTo>
                    <a:lnTo>
                      <a:pt x="0" y="96717"/>
                    </a:lnTo>
                    <a:cubicBezTo>
                      <a:pt x="0" y="71066"/>
                      <a:pt x="10190" y="46466"/>
                      <a:pt x="28328" y="28328"/>
                    </a:cubicBezTo>
                    <a:cubicBezTo>
                      <a:pt x="46466" y="10190"/>
                      <a:pt x="71066" y="0"/>
                      <a:pt x="96717" y="0"/>
                    </a:cubicBezTo>
                    <a:close/>
                  </a:path>
                </a:pathLst>
              </a:custGeom>
              <a:blipFill>
                <a:blip r:embed="rId18"/>
                <a:stretch>
                  <a:fillRect/>
                </a:stretch>
              </a:blipFill>
            </p:spPr>
          </p:sp>
        </p:grpSp>
        <p:sp>
          <p:nvSpPr>
            <p:cNvPr id="69" name="Freeform 69"/>
            <p:cNvSpPr/>
            <p:nvPr/>
          </p:nvSpPr>
          <p:spPr>
            <a:xfrm>
              <a:off x="505802" y="2446639"/>
              <a:ext cx="1024260" cy="576146"/>
            </a:xfrm>
            <a:custGeom>
              <a:avLst/>
              <a:gdLst/>
              <a:ahLst/>
              <a:cxnLst/>
              <a:rect l="l" t="t" r="r" b="b"/>
              <a:pathLst>
                <a:path w="1024260" h="576146">
                  <a:moveTo>
                    <a:pt x="0" y="0"/>
                  </a:moveTo>
                  <a:lnTo>
                    <a:pt x="1024260" y="0"/>
                  </a:lnTo>
                  <a:lnTo>
                    <a:pt x="1024260" y="576146"/>
                  </a:lnTo>
                  <a:lnTo>
                    <a:pt x="0" y="5761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81092" t="-38888" r="-181092" b="-38888"/>
              </a:stretch>
            </a:blipFill>
          </p:spPr>
        </p:sp>
        <p:sp>
          <p:nvSpPr>
            <p:cNvPr id="70" name="TextBox 70"/>
            <p:cNvSpPr txBox="1"/>
            <p:nvPr/>
          </p:nvSpPr>
          <p:spPr>
            <a:xfrm>
              <a:off x="599834" y="2464620"/>
              <a:ext cx="836195" cy="5581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50"/>
                </a:lnSpc>
                <a:spcBef>
                  <a:spcPct val="0"/>
                </a:spcBef>
              </a:pPr>
              <a:r>
                <a:rPr lang="en-US" sz="2535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</a:t>
              </a:r>
            </a:p>
          </p:txBody>
        </p:sp>
      </p:grpSp>
      <p:grpSp>
        <p:nvGrpSpPr>
          <p:cNvPr id="71" name="Group 71"/>
          <p:cNvGrpSpPr/>
          <p:nvPr/>
        </p:nvGrpSpPr>
        <p:grpSpPr>
          <a:xfrm>
            <a:off x="13414362" y="7483515"/>
            <a:ext cx="1572958" cy="2335477"/>
            <a:chOff x="0" y="0"/>
            <a:chExt cx="2097277" cy="3113969"/>
          </a:xfrm>
        </p:grpSpPr>
        <p:grpSp>
          <p:nvGrpSpPr>
            <p:cNvPr id="72" name="Group 72"/>
            <p:cNvGrpSpPr/>
            <p:nvPr/>
          </p:nvGrpSpPr>
          <p:grpSpPr>
            <a:xfrm>
              <a:off x="0" y="0"/>
              <a:ext cx="2097277" cy="2097277"/>
              <a:chOff x="0" y="0"/>
              <a:chExt cx="812800" cy="812800"/>
            </a:xfrm>
          </p:grpSpPr>
          <p:sp>
            <p:nvSpPr>
              <p:cNvPr id="73" name="Freeform 7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96717" y="0"/>
                    </a:moveTo>
                    <a:lnTo>
                      <a:pt x="716083" y="0"/>
                    </a:lnTo>
                    <a:cubicBezTo>
                      <a:pt x="741734" y="0"/>
                      <a:pt x="766334" y="10190"/>
                      <a:pt x="784472" y="28328"/>
                    </a:cubicBezTo>
                    <a:cubicBezTo>
                      <a:pt x="802610" y="46466"/>
                      <a:pt x="812800" y="71066"/>
                      <a:pt x="812800" y="96717"/>
                    </a:cubicBezTo>
                    <a:lnTo>
                      <a:pt x="812800" y="716083"/>
                    </a:lnTo>
                    <a:cubicBezTo>
                      <a:pt x="812800" y="741734"/>
                      <a:pt x="802610" y="766334"/>
                      <a:pt x="784472" y="784472"/>
                    </a:cubicBezTo>
                    <a:cubicBezTo>
                      <a:pt x="766334" y="802610"/>
                      <a:pt x="741734" y="812800"/>
                      <a:pt x="716083" y="812800"/>
                    </a:cubicBezTo>
                    <a:lnTo>
                      <a:pt x="96717" y="812800"/>
                    </a:lnTo>
                    <a:cubicBezTo>
                      <a:pt x="71066" y="812800"/>
                      <a:pt x="46466" y="802610"/>
                      <a:pt x="28328" y="784472"/>
                    </a:cubicBezTo>
                    <a:cubicBezTo>
                      <a:pt x="10190" y="766334"/>
                      <a:pt x="0" y="741734"/>
                      <a:pt x="0" y="716083"/>
                    </a:cubicBezTo>
                    <a:lnTo>
                      <a:pt x="0" y="96717"/>
                    </a:lnTo>
                    <a:cubicBezTo>
                      <a:pt x="0" y="71066"/>
                      <a:pt x="10190" y="46466"/>
                      <a:pt x="28328" y="28328"/>
                    </a:cubicBezTo>
                    <a:cubicBezTo>
                      <a:pt x="46466" y="10190"/>
                      <a:pt x="71066" y="0"/>
                      <a:pt x="96717" y="0"/>
                    </a:cubicBezTo>
                    <a:close/>
                  </a:path>
                </a:pathLst>
              </a:custGeom>
              <a:blipFill>
                <a:blip r:embed="rId19"/>
                <a:stretch>
                  <a:fillRect/>
                </a:stretch>
              </a:blipFill>
            </p:spPr>
          </p:sp>
        </p:grpSp>
        <p:sp>
          <p:nvSpPr>
            <p:cNvPr id="74" name="Freeform 74"/>
            <p:cNvSpPr/>
            <p:nvPr/>
          </p:nvSpPr>
          <p:spPr>
            <a:xfrm>
              <a:off x="521060" y="2520443"/>
              <a:ext cx="1055157" cy="593526"/>
            </a:xfrm>
            <a:custGeom>
              <a:avLst/>
              <a:gdLst/>
              <a:ahLst/>
              <a:cxnLst/>
              <a:rect l="l" t="t" r="r" b="b"/>
              <a:pathLst>
                <a:path w="1055157" h="593526">
                  <a:moveTo>
                    <a:pt x="0" y="0"/>
                  </a:moveTo>
                  <a:lnTo>
                    <a:pt x="1055157" y="0"/>
                  </a:lnTo>
                  <a:lnTo>
                    <a:pt x="1055157" y="593526"/>
                  </a:lnTo>
                  <a:lnTo>
                    <a:pt x="0" y="5935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81092" t="-38888" r="-181092" b="-38888"/>
              </a:stretch>
            </a:blipFill>
          </p:spPr>
        </p:sp>
        <p:sp>
          <p:nvSpPr>
            <p:cNvPr id="75" name="TextBox 75"/>
            <p:cNvSpPr txBox="1"/>
            <p:nvPr/>
          </p:nvSpPr>
          <p:spPr>
            <a:xfrm>
              <a:off x="617929" y="2540403"/>
              <a:ext cx="861420" cy="573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57"/>
                </a:lnSpc>
                <a:spcBef>
                  <a:spcPct val="0"/>
                </a:spcBef>
              </a:pPr>
              <a:r>
                <a:rPr lang="en-US" sz="2612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W</a:t>
              </a:r>
            </a:p>
          </p:txBody>
        </p:sp>
      </p:grpSp>
      <p:grpSp>
        <p:nvGrpSpPr>
          <p:cNvPr id="76" name="Group 76"/>
          <p:cNvGrpSpPr/>
          <p:nvPr/>
        </p:nvGrpSpPr>
        <p:grpSpPr>
          <a:xfrm>
            <a:off x="11383708" y="7483515"/>
            <a:ext cx="1572958" cy="2335477"/>
            <a:chOff x="0" y="0"/>
            <a:chExt cx="2097277" cy="3113969"/>
          </a:xfrm>
        </p:grpSpPr>
        <p:grpSp>
          <p:nvGrpSpPr>
            <p:cNvPr id="77" name="Group 77"/>
            <p:cNvGrpSpPr/>
            <p:nvPr/>
          </p:nvGrpSpPr>
          <p:grpSpPr>
            <a:xfrm>
              <a:off x="0" y="0"/>
              <a:ext cx="2097277" cy="2097277"/>
              <a:chOff x="0" y="0"/>
              <a:chExt cx="812800" cy="81280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96717" y="0"/>
                    </a:moveTo>
                    <a:lnTo>
                      <a:pt x="716083" y="0"/>
                    </a:lnTo>
                    <a:cubicBezTo>
                      <a:pt x="741734" y="0"/>
                      <a:pt x="766334" y="10190"/>
                      <a:pt x="784472" y="28328"/>
                    </a:cubicBezTo>
                    <a:cubicBezTo>
                      <a:pt x="802610" y="46466"/>
                      <a:pt x="812800" y="71066"/>
                      <a:pt x="812800" y="96717"/>
                    </a:cubicBezTo>
                    <a:lnTo>
                      <a:pt x="812800" y="716083"/>
                    </a:lnTo>
                    <a:cubicBezTo>
                      <a:pt x="812800" y="741734"/>
                      <a:pt x="802610" y="766334"/>
                      <a:pt x="784472" y="784472"/>
                    </a:cubicBezTo>
                    <a:cubicBezTo>
                      <a:pt x="766334" y="802610"/>
                      <a:pt x="741734" y="812800"/>
                      <a:pt x="716083" y="812800"/>
                    </a:cubicBezTo>
                    <a:lnTo>
                      <a:pt x="96717" y="812800"/>
                    </a:lnTo>
                    <a:cubicBezTo>
                      <a:pt x="71066" y="812800"/>
                      <a:pt x="46466" y="802610"/>
                      <a:pt x="28328" y="784472"/>
                    </a:cubicBezTo>
                    <a:cubicBezTo>
                      <a:pt x="10190" y="766334"/>
                      <a:pt x="0" y="741734"/>
                      <a:pt x="0" y="716083"/>
                    </a:cubicBezTo>
                    <a:lnTo>
                      <a:pt x="0" y="96717"/>
                    </a:lnTo>
                    <a:cubicBezTo>
                      <a:pt x="0" y="71066"/>
                      <a:pt x="10190" y="46466"/>
                      <a:pt x="28328" y="28328"/>
                    </a:cubicBezTo>
                    <a:cubicBezTo>
                      <a:pt x="46466" y="10190"/>
                      <a:pt x="71066" y="0"/>
                      <a:pt x="96717" y="0"/>
                    </a:cubicBezTo>
                    <a:close/>
                  </a:path>
                </a:pathLst>
              </a:custGeom>
              <a:blipFill>
                <a:blip r:embed="rId20"/>
                <a:stretch>
                  <a:fillRect/>
                </a:stretch>
              </a:blipFill>
            </p:spPr>
          </p:sp>
        </p:grpSp>
        <p:sp>
          <p:nvSpPr>
            <p:cNvPr id="79" name="Freeform 79"/>
            <p:cNvSpPr/>
            <p:nvPr/>
          </p:nvSpPr>
          <p:spPr>
            <a:xfrm>
              <a:off x="521060" y="2520443"/>
              <a:ext cx="1055157" cy="593526"/>
            </a:xfrm>
            <a:custGeom>
              <a:avLst/>
              <a:gdLst/>
              <a:ahLst/>
              <a:cxnLst/>
              <a:rect l="l" t="t" r="r" b="b"/>
              <a:pathLst>
                <a:path w="1055157" h="593526">
                  <a:moveTo>
                    <a:pt x="0" y="0"/>
                  </a:moveTo>
                  <a:lnTo>
                    <a:pt x="1055157" y="0"/>
                  </a:lnTo>
                  <a:lnTo>
                    <a:pt x="1055157" y="593526"/>
                  </a:lnTo>
                  <a:lnTo>
                    <a:pt x="0" y="5935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81092" t="-38888" r="-181092" b="-38888"/>
              </a:stretch>
            </a:blipFill>
          </p:spPr>
        </p:sp>
        <p:sp>
          <p:nvSpPr>
            <p:cNvPr id="80" name="TextBox 80"/>
            <p:cNvSpPr txBox="1"/>
            <p:nvPr/>
          </p:nvSpPr>
          <p:spPr>
            <a:xfrm>
              <a:off x="617929" y="2540403"/>
              <a:ext cx="861420" cy="573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57"/>
                </a:lnSpc>
                <a:spcBef>
                  <a:spcPct val="0"/>
                </a:spcBef>
              </a:pPr>
              <a:r>
                <a:rPr lang="en-US" sz="2612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</a:t>
              </a:r>
            </a:p>
          </p:txBody>
        </p:sp>
      </p:grpSp>
      <p:grpSp>
        <p:nvGrpSpPr>
          <p:cNvPr id="81" name="Group 81"/>
          <p:cNvGrpSpPr/>
          <p:nvPr/>
        </p:nvGrpSpPr>
        <p:grpSpPr>
          <a:xfrm>
            <a:off x="9194855" y="7483515"/>
            <a:ext cx="1572958" cy="2335477"/>
            <a:chOff x="0" y="0"/>
            <a:chExt cx="2097277" cy="3113969"/>
          </a:xfrm>
        </p:grpSpPr>
        <p:grpSp>
          <p:nvGrpSpPr>
            <p:cNvPr id="82" name="Group 82"/>
            <p:cNvGrpSpPr/>
            <p:nvPr/>
          </p:nvGrpSpPr>
          <p:grpSpPr>
            <a:xfrm>
              <a:off x="0" y="0"/>
              <a:ext cx="2097277" cy="2097277"/>
              <a:chOff x="0" y="0"/>
              <a:chExt cx="812800" cy="812800"/>
            </a:xfrm>
          </p:grpSpPr>
          <p:sp>
            <p:nvSpPr>
              <p:cNvPr id="83" name="Freeform 8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96717" y="0"/>
                    </a:moveTo>
                    <a:lnTo>
                      <a:pt x="716083" y="0"/>
                    </a:lnTo>
                    <a:cubicBezTo>
                      <a:pt x="741734" y="0"/>
                      <a:pt x="766334" y="10190"/>
                      <a:pt x="784472" y="28328"/>
                    </a:cubicBezTo>
                    <a:cubicBezTo>
                      <a:pt x="802610" y="46466"/>
                      <a:pt x="812800" y="71066"/>
                      <a:pt x="812800" y="96717"/>
                    </a:cubicBezTo>
                    <a:lnTo>
                      <a:pt x="812800" y="716083"/>
                    </a:lnTo>
                    <a:cubicBezTo>
                      <a:pt x="812800" y="741734"/>
                      <a:pt x="802610" y="766334"/>
                      <a:pt x="784472" y="784472"/>
                    </a:cubicBezTo>
                    <a:cubicBezTo>
                      <a:pt x="766334" y="802610"/>
                      <a:pt x="741734" y="812800"/>
                      <a:pt x="716083" y="812800"/>
                    </a:cubicBezTo>
                    <a:lnTo>
                      <a:pt x="96717" y="812800"/>
                    </a:lnTo>
                    <a:cubicBezTo>
                      <a:pt x="71066" y="812800"/>
                      <a:pt x="46466" y="802610"/>
                      <a:pt x="28328" y="784472"/>
                    </a:cubicBezTo>
                    <a:cubicBezTo>
                      <a:pt x="10190" y="766334"/>
                      <a:pt x="0" y="741734"/>
                      <a:pt x="0" y="716083"/>
                    </a:cubicBezTo>
                    <a:lnTo>
                      <a:pt x="0" y="96717"/>
                    </a:lnTo>
                    <a:cubicBezTo>
                      <a:pt x="0" y="71066"/>
                      <a:pt x="10190" y="46466"/>
                      <a:pt x="28328" y="28328"/>
                    </a:cubicBezTo>
                    <a:cubicBezTo>
                      <a:pt x="46466" y="10190"/>
                      <a:pt x="71066" y="0"/>
                      <a:pt x="96717" y="0"/>
                    </a:cubicBezTo>
                    <a:close/>
                  </a:path>
                </a:pathLst>
              </a:custGeom>
              <a:blipFill>
                <a:blip r:embed="rId21"/>
                <a:stretch>
                  <a:fillRect/>
                </a:stretch>
              </a:blipFill>
            </p:spPr>
          </p:sp>
        </p:grpSp>
        <p:sp>
          <p:nvSpPr>
            <p:cNvPr id="84" name="Freeform 84"/>
            <p:cNvSpPr/>
            <p:nvPr/>
          </p:nvSpPr>
          <p:spPr>
            <a:xfrm>
              <a:off x="521060" y="2520443"/>
              <a:ext cx="1055157" cy="593526"/>
            </a:xfrm>
            <a:custGeom>
              <a:avLst/>
              <a:gdLst/>
              <a:ahLst/>
              <a:cxnLst/>
              <a:rect l="l" t="t" r="r" b="b"/>
              <a:pathLst>
                <a:path w="1055157" h="593526">
                  <a:moveTo>
                    <a:pt x="0" y="0"/>
                  </a:moveTo>
                  <a:lnTo>
                    <a:pt x="1055157" y="0"/>
                  </a:lnTo>
                  <a:lnTo>
                    <a:pt x="1055157" y="593526"/>
                  </a:lnTo>
                  <a:lnTo>
                    <a:pt x="0" y="5935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81092" t="-38888" r="-181092" b="-38888"/>
              </a:stretch>
            </a:blipFill>
          </p:spPr>
        </p:sp>
        <p:sp>
          <p:nvSpPr>
            <p:cNvPr id="85" name="TextBox 85"/>
            <p:cNvSpPr txBox="1"/>
            <p:nvPr/>
          </p:nvSpPr>
          <p:spPr>
            <a:xfrm>
              <a:off x="617929" y="2540403"/>
              <a:ext cx="861420" cy="573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57"/>
                </a:lnSpc>
                <a:spcBef>
                  <a:spcPct val="0"/>
                </a:spcBef>
              </a:pPr>
              <a:r>
                <a:rPr lang="en-US" sz="2612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</a:t>
              </a:r>
            </a:p>
          </p:txBody>
        </p:sp>
      </p:grpSp>
      <p:grpSp>
        <p:nvGrpSpPr>
          <p:cNvPr id="86" name="Group 86"/>
          <p:cNvGrpSpPr/>
          <p:nvPr/>
        </p:nvGrpSpPr>
        <p:grpSpPr>
          <a:xfrm>
            <a:off x="7006002" y="7483515"/>
            <a:ext cx="1572958" cy="2335477"/>
            <a:chOff x="0" y="0"/>
            <a:chExt cx="2097277" cy="3113969"/>
          </a:xfrm>
        </p:grpSpPr>
        <p:grpSp>
          <p:nvGrpSpPr>
            <p:cNvPr id="87" name="Group 87"/>
            <p:cNvGrpSpPr/>
            <p:nvPr/>
          </p:nvGrpSpPr>
          <p:grpSpPr>
            <a:xfrm>
              <a:off x="0" y="0"/>
              <a:ext cx="2097277" cy="2097277"/>
              <a:chOff x="0" y="0"/>
              <a:chExt cx="812800" cy="812800"/>
            </a:xfrm>
          </p:grpSpPr>
          <p:sp>
            <p:nvSpPr>
              <p:cNvPr id="88" name="Freeform 8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96717" y="0"/>
                    </a:moveTo>
                    <a:lnTo>
                      <a:pt x="716083" y="0"/>
                    </a:lnTo>
                    <a:cubicBezTo>
                      <a:pt x="741734" y="0"/>
                      <a:pt x="766334" y="10190"/>
                      <a:pt x="784472" y="28328"/>
                    </a:cubicBezTo>
                    <a:cubicBezTo>
                      <a:pt x="802610" y="46466"/>
                      <a:pt x="812800" y="71066"/>
                      <a:pt x="812800" y="96717"/>
                    </a:cubicBezTo>
                    <a:lnTo>
                      <a:pt x="812800" y="716083"/>
                    </a:lnTo>
                    <a:cubicBezTo>
                      <a:pt x="812800" y="741734"/>
                      <a:pt x="802610" y="766334"/>
                      <a:pt x="784472" y="784472"/>
                    </a:cubicBezTo>
                    <a:cubicBezTo>
                      <a:pt x="766334" y="802610"/>
                      <a:pt x="741734" y="812800"/>
                      <a:pt x="716083" y="812800"/>
                    </a:cubicBezTo>
                    <a:lnTo>
                      <a:pt x="96717" y="812800"/>
                    </a:lnTo>
                    <a:cubicBezTo>
                      <a:pt x="71066" y="812800"/>
                      <a:pt x="46466" y="802610"/>
                      <a:pt x="28328" y="784472"/>
                    </a:cubicBezTo>
                    <a:cubicBezTo>
                      <a:pt x="10190" y="766334"/>
                      <a:pt x="0" y="741734"/>
                      <a:pt x="0" y="716083"/>
                    </a:cubicBezTo>
                    <a:lnTo>
                      <a:pt x="0" y="96717"/>
                    </a:lnTo>
                    <a:cubicBezTo>
                      <a:pt x="0" y="71066"/>
                      <a:pt x="10190" y="46466"/>
                      <a:pt x="28328" y="28328"/>
                    </a:cubicBezTo>
                    <a:cubicBezTo>
                      <a:pt x="46466" y="10190"/>
                      <a:pt x="71066" y="0"/>
                      <a:pt x="96717" y="0"/>
                    </a:cubicBezTo>
                    <a:close/>
                  </a:path>
                </a:pathLst>
              </a:custGeom>
              <a:blipFill>
                <a:blip r:embed="rId22"/>
                <a:stretch>
                  <a:fillRect/>
                </a:stretch>
              </a:blipFill>
            </p:spPr>
          </p:sp>
        </p:grpSp>
        <p:sp>
          <p:nvSpPr>
            <p:cNvPr id="89" name="Freeform 89"/>
            <p:cNvSpPr/>
            <p:nvPr/>
          </p:nvSpPr>
          <p:spPr>
            <a:xfrm>
              <a:off x="521060" y="2520443"/>
              <a:ext cx="1055157" cy="593526"/>
            </a:xfrm>
            <a:custGeom>
              <a:avLst/>
              <a:gdLst/>
              <a:ahLst/>
              <a:cxnLst/>
              <a:rect l="l" t="t" r="r" b="b"/>
              <a:pathLst>
                <a:path w="1055157" h="593526">
                  <a:moveTo>
                    <a:pt x="0" y="0"/>
                  </a:moveTo>
                  <a:lnTo>
                    <a:pt x="1055157" y="0"/>
                  </a:lnTo>
                  <a:lnTo>
                    <a:pt x="1055157" y="593526"/>
                  </a:lnTo>
                  <a:lnTo>
                    <a:pt x="0" y="5935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81092" t="-38888" r="-181092" b="-38888"/>
              </a:stretch>
            </a:blipFill>
          </p:spPr>
        </p:sp>
        <p:sp>
          <p:nvSpPr>
            <p:cNvPr id="90" name="TextBox 90"/>
            <p:cNvSpPr txBox="1"/>
            <p:nvPr/>
          </p:nvSpPr>
          <p:spPr>
            <a:xfrm>
              <a:off x="617929" y="2540403"/>
              <a:ext cx="861420" cy="573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57"/>
                </a:lnSpc>
                <a:spcBef>
                  <a:spcPct val="0"/>
                </a:spcBef>
              </a:pPr>
              <a:r>
                <a:rPr lang="en-US" sz="2612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</a:t>
              </a:r>
            </a:p>
          </p:txBody>
        </p:sp>
      </p:grpSp>
      <p:grpSp>
        <p:nvGrpSpPr>
          <p:cNvPr id="91" name="Group 91"/>
          <p:cNvGrpSpPr/>
          <p:nvPr/>
        </p:nvGrpSpPr>
        <p:grpSpPr>
          <a:xfrm>
            <a:off x="4919730" y="7483515"/>
            <a:ext cx="1572958" cy="2335477"/>
            <a:chOff x="0" y="0"/>
            <a:chExt cx="2097277" cy="3113969"/>
          </a:xfrm>
        </p:grpSpPr>
        <p:grpSp>
          <p:nvGrpSpPr>
            <p:cNvPr id="92" name="Group 92"/>
            <p:cNvGrpSpPr/>
            <p:nvPr/>
          </p:nvGrpSpPr>
          <p:grpSpPr>
            <a:xfrm>
              <a:off x="0" y="0"/>
              <a:ext cx="2097277" cy="2097277"/>
              <a:chOff x="0" y="0"/>
              <a:chExt cx="812800" cy="812800"/>
            </a:xfrm>
          </p:grpSpPr>
          <p:sp>
            <p:nvSpPr>
              <p:cNvPr id="93" name="Freeform 9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96717" y="0"/>
                    </a:moveTo>
                    <a:lnTo>
                      <a:pt x="716083" y="0"/>
                    </a:lnTo>
                    <a:cubicBezTo>
                      <a:pt x="741734" y="0"/>
                      <a:pt x="766334" y="10190"/>
                      <a:pt x="784472" y="28328"/>
                    </a:cubicBezTo>
                    <a:cubicBezTo>
                      <a:pt x="802610" y="46466"/>
                      <a:pt x="812800" y="71066"/>
                      <a:pt x="812800" y="96717"/>
                    </a:cubicBezTo>
                    <a:lnTo>
                      <a:pt x="812800" y="716083"/>
                    </a:lnTo>
                    <a:cubicBezTo>
                      <a:pt x="812800" y="741734"/>
                      <a:pt x="802610" y="766334"/>
                      <a:pt x="784472" y="784472"/>
                    </a:cubicBezTo>
                    <a:cubicBezTo>
                      <a:pt x="766334" y="802610"/>
                      <a:pt x="741734" y="812800"/>
                      <a:pt x="716083" y="812800"/>
                    </a:cubicBezTo>
                    <a:lnTo>
                      <a:pt x="96717" y="812800"/>
                    </a:lnTo>
                    <a:cubicBezTo>
                      <a:pt x="71066" y="812800"/>
                      <a:pt x="46466" y="802610"/>
                      <a:pt x="28328" y="784472"/>
                    </a:cubicBezTo>
                    <a:cubicBezTo>
                      <a:pt x="10190" y="766334"/>
                      <a:pt x="0" y="741734"/>
                      <a:pt x="0" y="716083"/>
                    </a:cubicBezTo>
                    <a:lnTo>
                      <a:pt x="0" y="96717"/>
                    </a:lnTo>
                    <a:cubicBezTo>
                      <a:pt x="0" y="71066"/>
                      <a:pt x="10190" y="46466"/>
                      <a:pt x="28328" y="28328"/>
                    </a:cubicBezTo>
                    <a:cubicBezTo>
                      <a:pt x="46466" y="10190"/>
                      <a:pt x="71066" y="0"/>
                      <a:pt x="96717" y="0"/>
                    </a:cubicBezTo>
                    <a:close/>
                  </a:path>
                </a:pathLst>
              </a:custGeom>
              <a:blipFill>
                <a:blip r:embed="rId23"/>
                <a:stretch>
                  <a:fillRect/>
                </a:stretch>
              </a:blipFill>
            </p:spPr>
          </p:sp>
        </p:grpSp>
        <p:sp>
          <p:nvSpPr>
            <p:cNvPr id="94" name="Freeform 94"/>
            <p:cNvSpPr/>
            <p:nvPr/>
          </p:nvSpPr>
          <p:spPr>
            <a:xfrm>
              <a:off x="521060" y="2520443"/>
              <a:ext cx="1055157" cy="593526"/>
            </a:xfrm>
            <a:custGeom>
              <a:avLst/>
              <a:gdLst/>
              <a:ahLst/>
              <a:cxnLst/>
              <a:rect l="l" t="t" r="r" b="b"/>
              <a:pathLst>
                <a:path w="1055157" h="593526">
                  <a:moveTo>
                    <a:pt x="0" y="0"/>
                  </a:moveTo>
                  <a:lnTo>
                    <a:pt x="1055157" y="0"/>
                  </a:lnTo>
                  <a:lnTo>
                    <a:pt x="1055157" y="593526"/>
                  </a:lnTo>
                  <a:lnTo>
                    <a:pt x="0" y="5935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81092" t="-38888" r="-181092" b="-38888"/>
              </a:stretch>
            </a:blipFill>
          </p:spPr>
        </p:sp>
        <p:sp>
          <p:nvSpPr>
            <p:cNvPr id="95" name="TextBox 95"/>
            <p:cNvSpPr txBox="1"/>
            <p:nvPr/>
          </p:nvSpPr>
          <p:spPr>
            <a:xfrm>
              <a:off x="617929" y="2540403"/>
              <a:ext cx="861420" cy="573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57"/>
                </a:lnSpc>
                <a:spcBef>
                  <a:spcPct val="0"/>
                </a:spcBef>
              </a:pPr>
              <a:r>
                <a:rPr lang="en-US" sz="2612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</a:t>
              </a:r>
            </a:p>
          </p:txBody>
        </p:sp>
      </p:grpSp>
      <p:grpSp>
        <p:nvGrpSpPr>
          <p:cNvPr id="96" name="Group 96"/>
          <p:cNvGrpSpPr/>
          <p:nvPr/>
        </p:nvGrpSpPr>
        <p:grpSpPr>
          <a:xfrm>
            <a:off x="2954682" y="7483515"/>
            <a:ext cx="1572958" cy="2335477"/>
            <a:chOff x="0" y="0"/>
            <a:chExt cx="2097277" cy="3113969"/>
          </a:xfrm>
        </p:grpSpPr>
        <p:grpSp>
          <p:nvGrpSpPr>
            <p:cNvPr id="97" name="Group 97"/>
            <p:cNvGrpSpPr/>
            <p:nvPr/>
          </p:nvGrpSpPr>
          <p:grpSpPr>
            <a:xfrm>
              <a:off x="0" y="0"/>
              <a:ext cx="2097277" cy="2097277"/>
              <a:chOff x="0" y="0"/>
              <a:chExt cx="812800" cy="812800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96717" y="0"/>
                    </a:moveTo>
                    <a:lnTo>
                      <a:pt x="716083" y="0"/>
                    </a:lnTo>
                    <a:cubicBezTo>
                      <a:pt x="741734" y="0"/>
                      <a:pt x="766334" y="10190"/>
                      <a:pt x="784472" y="28328"/>
                    </a:cubicBezTo>
                    <a:cubicBezTo>
                      <a:pt x="802610" y="46466"/>
                      <a:pt x="812800" y="71066"/>
                      <a:pt x="812800" y="96717"/>
                    </a:cubicBezTo>
                    <a:lnTo>
                      <a:pt x="812800" y="716083"/>
                    </a:lnTo>
                    <a:cubicBezTo>
                      <a:pt x="812800" y="741734"/>
                      <a:pt x="802610" y="766334"/>
                      <a:pt x="784472" y="784472"/>
                    </a:cubicBezTo>
                    <a:cubicBezTo>
                      <a:pt x="766334" y="802610"/>
                      <a:pt x="741734" y="812800"/>
                      <a:pt x="716083" y="812800"/>
                    </a:cubicBezTo>
                    <a:lnTo>
                      <a:pt x="96717" y="812800"/>
                    </a:lnTo>
                    <a:cubicBezTo>
                      <a:pt x="71066" y="812800"/>
                      <a:pt x="46466" y="802610"/>
                      <a:pt x="28328" y="784472"/>
                    </a:cubicBezTo>
                    <a:cubicBezTo>
                      <a:pt x="10190" y="766334"/>
                      <a:pt x="0" y="741734"/>
                      <a:pt x="0" y="716083"/>
                    </a:cubicBezTo>
                    <a:lnTo>
                      <a:pt x="0" y="96717"/>
                    </a:lnTo>
                    <a:cubicBezTo>
                      <a:pt x="0" y="71066"/>
                      <a:pt x="10190" y="46466"/>
                      <a:pt x="28328" y="28328"/>
                    </a:cubicBezTo>
                    <a:cubicBezTo>
                      <a:pt x="46466" y="10190"/>
                      <a:pt x="71066" y="0"/>
                      <a:pt x="96717" y="0"/>
                    </a:cubicBezTo>
                    <a:close/>
                  </a:path>
                </a:pathLst>
              </a:custGeom>
              <a:blipFill>
                <a:blip r:embed="rId24"/>
                <a:stretch>
                  <a:fillRect/>
                </a:stretch>
              </a:blipFill>
            </p:spPr>
          </p:sp>
        </p:grpSp>
        <p:sp>
          <p:nvSpPr>
            <p:cNvPr id="99" name="Freeform 99"/>
            <p:cNvSpPr/>
            <p:nvPr/>
          </p:nvSpPr>
          <p:spPr>
            <a:xfrm>
              <a:off x="521060" y="2520443"/>
              <a:ext cx="1055157" cy="593526"/>
            </a:xfrm>
            <a:custGeom>
              <a:avLst/>
              <a:gdLst/>
              <a:ahLst/>
              <a:cxnLst/>
              <a:rect l="l" t="t" r="r" b="b"/>
              <a:pathLst>
                <a:path w="1055157" h="593526">
                  <a:moveTo>
                    <a:pt x="0" y="0"/>
                  </a:moveTo>
                  <a:lnTo>
                    <a:pt x="1055157" y="0"/>
                  </a:lnTo>
                  <a:lnTo>
                    <a:pt x="1055157" y="593526"/>
                  </a:lnTo>
                  <a:lnTo>
                    <a:pt x="0" y="5935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81092" t="-38888" r="-181092" b="-38888"/>
              </a:stretch>
            </a:blipFill>
          </p:spPr>
        </p:sp>
        <p:sp>
          <p:nvSpPr>
            <p:cNvPr id="100" name="TextBox 100"/>
            <p:cNvSpPr txBox="1"/>
            <p:nvPr/>
          </p:nvSpPr>
          <p:spPr>
            <a:xfrm>
              <a:off x="617929" y="2540403"/>
              <a:ext cx="861420" cy="573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57"/>
                </a:lnSpc>
                <a:spcBef>
                  <a:spcPct val="0"/>
                </a:spcBef>
              </a:pPr>
              <a:r>
                <a:rPr lang="en-US" sz="2612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</a:t>
              </a:r>
            </a:p>
          </p:txBody>
        </p:sp>
      </p:grpSp>
      <p:grpSp>
        <p:nvGrpSpPr>
          <p:cNvPr id="101" name="Group 101"/>
          <p:cNvGrpSpPr/>
          <p:nvPr/>
        </p:nvGrpSpPr>
        <p:grpSpPr>
          <a:xfrm>
            <a:off x="1028700" y="7483515"/>
            <a:ext cx="1572958" cy="2335477"/>
            <a:chOff x="0" y="0"/>
            <a:chExt cx="2097277" cy="3113969"/>
          </a:xfrm>
        </p:grpSpPr>
        <p:grpSp>
          <p:nvGrpSpPr>
            <p:cNvPr id="102" name="Group 102"/>
            <p:cNvGrpSpPr/>
            <p:nvPr/>
          </p:nvGrpSpPr>
          <p:grpSpPr>
            <a:xfrm>
              <a:off x="0" y="0"/>
              <a:ext cx="2097277" cy="2097277"/>
              <a:chOff x="0" y="0"/>
              <a:chExt cx="812800" cy="812800"/>
            </a:xfrm>
          </p:grpSpPr>
          <p:sp>
            <p:nvSpPr>
              <p:cNvPr id="103" name="Freeform 10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96717" y="0"/>
                    </a:moveTo>
                    <a:lnTo>
                      <a:pt x="716083" y="0"/>
                    </a:lnTo>
                    <a:cubicBezTo>
                      <a:pt x="741734" y="0"/>
                      <a:pt x="766334" y="10190"/>
                      <a:pt x="784472" y="28328"/>
                    </a:cubicBezTo>
                    <a:cubicBezTo>
                      <a:pt x="802610" y="46466"/>
                      <a:pt x="812800" y="71066"/>
                      <a:pt x="812800" y="96717"/>
                    </a:cubicBezTo>
                    <a:lnTo>
                      <a:pt x="812800" y="716083"/>
                    </a:lnTo>
                    <a:cubicBezTo>
                      <a:pt x="812800" y="741734"/>
                      <a:pt x="802610" y="766334"/>
                      <a:pt x="784472" y="784472"/>
                    </a:cubicBezTo>
                    <a:cubicBezTo>
                      <a:pt x="766334" y="802610"/>
                      <a:pt x="741734" y="812800"/>
                      <a:pt x="716083" y="812800"/>
                    </a:cubicBezTo>
                    <a:lnTo>
                      <a:pt x="96717" y="812800"/>
                    </a:lnTo>
                    <a:cubicBezTo>
                      <a:pt x="71066" y="812800"/>
                      <a:pt x="46466" y="802610"/>
                      <a:pt x="28328" y="784472"/>
                    </a:cubicBezTo>
                    <a:cubicBezTo>
                      <a:pt x="10190" y="766334"/>
                      <a:pt x="0" y="741734"/>
                      <a:pt x="0" y="716083"/>
                    </a:cubicBezTo>
                    <a:lnTo>
                      <a:pt x="0" y="96717"/>
                    </a:lnTo>
                    <a:cubicBezTo>
                      <a:pt x="0" y="71066"/>
                      <a:pt x="10190" y="46466"/>
                      <a:pt x="28328" y="28328"/>
                    </a:cubicBezTo>
                    <a:cubicBezTo>
                      <a:pt x="46466" y="10190"/>
                      <a:pt x="71066" y="0"/>
                      <a:pt x="96717" y="0"/>
                    </a:cubicBezTo>
                    <a:close/>
                  </a:path>
                </a:pathLst>
              </a:custGeom>
              <a:blipFill>
                <a:blip r:embed="rId25"/>
                <a:stretch>
                  <a:fillRect/>
                </a:stretch>
              </a:blipFill>
            </p:spPr>
          </p:sp>
        </p:grpSp>
        <p:sp>
          <p:nvSpPr>
            <p:cNvPr id="104" name="Freeform 104"/>
            <p:cNvSpPr/>
            <p:nvPr/>
          </p:nvSpPr>
          <p:spPr>
            <a:xfrm>
              <a:off x="521060" y="2520443"/>
              <a:ext cx="1055157" cy="593526"/>
            </a:xfrm>
            <a:custGeom>
              <a:avLst/>
              <a:gdLst/>
              <a:ahLst/>
              <a:cxnLst/>
              <a:rect l="l" t="t" r="r" b="b"/>
              <a:pathLst>
                <a:path w="1055157" h="593526">
                  <a:moveTo>
                    <a:pt x="0" y="0"/>
                  </a:moveTo>
                  <a:lnTo>
                    <a:pt x="1055157" y="0"/>
                  </a:lnTo>
                  <a:lnTo>
                    <a:pt x="1055157" y="593526"/>
                  </a:lnTo>
                  <a:lnTo>
                    <a:pt x="0" y="5935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81092" t="-38888" r="-181092" b="-38888"/>
              </a:stretch>
            </a:blipFill>
          </p:spPr>
        </p:sp>
        <p:sp>
          <p:nvSpPr>
            <p:cNvPr id="105" name="TextBox 105"/>
            <p:cNvSpPr txBox="1"/>
            <p:nvPr/>
          </p:nvSpPr>
          <p:spPr>
            <a:xfrm>
              <a:off x="617929" y="2540403"/>
              <a:ext cx="861420" cy="573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57"/>
                </a:lnSpc>
                <a:spcBef>
                  <a:spcPct val="0"/>
                </a:spcBef>
              </a:pPr>
              <a:r>
                <a:rPr lang="en-US" sz="2612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Q</a:t>
              </a:r>
            </a:p>
          </p:txBody>
        </p:sp>
      </p:grpSp>
      <p:grpSp>
        <p:nvGrpSpPr>
          <p:cNvPr id="106" name="Group 106"/>
          <p:cNvGrpSpPr/>
          <p:nvPr/>
        </p:nvGrpSpPr>
        <p:grpSpPr>
          <a:xfrm>
            <a:off x="13396629" y="4605113"/>
            <a:ext cx="1572958" cy="2335477"/>
            <a:chOff x="0" y="0"/>
            <a:chExt cx="2097277" cy="3113969"/>
          </a:xfrm>
        </p:grpSpPr>
        <p:grpSp>
          <p:nvGrpSpPr>
            <p:cNvPr id="107" name="Group 107"/>
            <p:cNvGrpSpPr/>
            <p:nvPr/>
          </p:nvGrpSpPr>
          <p:grpSpPr>
            <a:xfrm>
              <a:off x="0" y="0"/>
              <a:ext cx="2097277" cy="2097277"/>
              <a:chOff x="0" y="0"/>
              <a:chExt cx="812800" cy="812800"/>
            </a:xfrm>
          </p:grpSpPr>
          <p:sp>
            <p:nvSpPr>
              <p:cNvPr id="108" name="Freeform 10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96717" y="0"/>
                    </a:moveTo>
                    <a:lnTo>
                      <a:pt x="716083" y="0"/>
                    </a:lnTo>
                    <a:cubicBezTo>
                      <a:pt x="741734" y="0"/>
                      <a:pt x="766334" y="10190"/>
                      <a:pt x="784472" y="28328"/>
                    </a:cubicBezTo>
                    <a:cubicBezTo>
                      <a:pt x="802610" y="46466"/>
                      <a:pt x="812800" y="71066"/>
                      <a:pt x="812800" y="96717"/>
                    </a:cubicBezTo>
                    <a:lnTo>
                      <a:pt x="812800" y="716083"/>
                    </a:lnTo>
                    <a:cubicBezTo>
                      <a:pt x="812800" y="741734"/>
                      <a:pt x="802610" y="766334"/>
                      <a:pt x="784472" y="784472"/>
                    </a:cubicBezTo>
                    <a:cubicBezTo>
                      <a:pt x="766334" y="802610"/>
                      <a:pt x="741734" y="812800"/>
                      <a:pt x="716083" y="812800"/>
                    </a:cubicBezTo>
                    <a:lnTo>
                      <a:pt x="96717" y="812800"/>
                    </a:lnTo>
                    <a:cubicBezTo>
                      <a:pt x="71066" y="812800"/>
                      <a:pt x="46466" y="802610"/>
                      <a:pt x="28328" y="784472"/>
                    </a:cubicBezTo>
                    <a:cubicBezTo>
                      <a:pt x="10190" y="766334"/>
                      <a:pt x="0" y="741734"/>
                      <a:pt x="0" y="716083"/>
                    </a:cubicBezTo>
                    <a:lnTo>
                      <a:pt x="0" y="96717"/>
                    </a:lnTo>
                    <a:cubicBezTo>
                      <a:pt x="0" y="71066"/>
                      <a:pt x="10190" y="46466"/>
                      <a:pt x="28328" y="28328"/>
                    </a:cubicBezTo>
                    <a:cubicBezTo>
                      <a:pt x="46466" y="10190"/>
                      <a:pt x="71066" y="0"/>
                      <a:pt x="96717" y="0"/>
                    </a:cubicBezTo>
                    <a:close/>
                  </a:path>
                </a:pathLst>
              </a:custGeom>
              <a:blipFill>
                <a:blip r:embed="rId26"/>
                <a:stretch>
                  <a:fillRect/>
                </a:stretch>
              </a:blipFill>
            </p:spPr>
          </p:sp>
        </p:grpSp>
        <p:sp>
          <p:nvSpPr>
            <p:cNvPr id="109" name="Freeform 109"/>
            <p:cNvSpPr/>
            <p:nvPr/>
          </p:nvSpPr>
          <p:spPr>
            <a:xfrm>
              <a:off x="521060" y="2520443"/>
              <a:ext cx="1055157" cy="593526"/>
            </a:xfrm>
            <a:custGeom>
              <a:avLst/>
              <a:gdLst/>
              <a:ahLst/>
              <a:cxnLst/>
              <a:rect l="l" t="t" r="r" b="b"/>
              <a:pathLst>
                <a:path w="1055157" h="593526">
                  <a:moveTo>
                    <a:pt x="0" y="0"/>
                  </a:moveTo>
                  <a:lnTo>
                    <a:pt x="1055157" y="0"/>
                  </a:lnTo>
                  <a:lnTo>
                    <a:pt x="1055157" y="593526"/>
                  </a:lnTo>
                  <a:lnTo>
                    <a:pt x="0" y="5935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81092" t="-38888" r="-181092" b="-38888"/>
              </a:stretch>
            </a:blipFill>
          </p:spPr>
        </p:sp>
        <p:sp>
          <p:nvSpPr>
            <p:cNvPr id="110" name="TextBox 110"/>
            <p:cNvSpPr txBox="1"/>
            <p:nvPr/>
          </p:nvSpPr>
          <p:spPr>
            <a:xfrm>
              <a:off x="617929" y="2540403"/>
              <a:ext cx="861420" cy="573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57"/>
                </a:lnSpc>
                <a:spcBef>
                  <a:spcPct val="0"/>
                </a:spcBef>
              </a:pPr>
              <a:r>
                <a:rPr lang="en-US" sz="2612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O</a:t>
              </a:r>
            </a:p>
          </p:txBody>
        </p:sp>
      </p:grpSp>
      <p:grpSp>
        <p:nvGrpSpPr>
          <p:cNvPr id="111" name="Group 111"/>
          <p:cNvGrpSpPr/>
          <p:nvPr/>
        </p:nvGrpSpPr>
        <p:grpSpPr>
          <a:xfrm>
            <a:off x="11261448" y="4605113"/>
            <a:ext cx="1572958" cy="2335477"/>
            <a:chOff x="0" y="0"/>
            <a:chExt cx="2097277" cy="3113969"/>
          </a:xfrm>
        </p:grpSpPr>
        <p:grpSp>
          <p:nvGrpSpPr>
            <p:cNvPr id="112" name="Group 112"/>
            <p:cNvGrpSpPr/>
            <p:nvPr/>
          </p:nvGrpSpPr>
          <p:grpSpPr>
            <a:xfrm>
              <a:off x="0" y="0"/>
              <a:ext cx="2097277" cy="2097277"/>
              <a:chOff x="0" y="0"/>
              <a:chExt cx="812800" cy="812800"/>
            </a:xfrm>
          </p:grpSpPr>
          <p:sp>
            <p:nvSpPr>
              <p:cNvPr id="113" name="Freeform 1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96717" y="0"/>
                    </a:moveTo>
                    <a:lnTo>
                      <a:pt x="716083" y="0"/>
                    </a:lnTo>
                    <a:cubicBezTo>
                      <a:pt x="741734" y="0"/>
                      <a:pt x="766334" y="10190"/>
                      <a:pt x="784472" y="28328"/>
                    </a:cubicBezTo>
                    <a:cubicBezTo>
                      <a:pt x="802610" y="46466"/>
                      <a:pt x="812800" y="71066"/>
                      <a:pt x="812800" y="96717"/>
                    </a:cubicBezTo>
                    <a:lnTo>
                      <a:pt x="812800" y="716083"/>
                    </a:lnTo>
                    <a:cubicBezTo>
                      <a:pt x="812800" y="741734"/>
                      <a:pt x="802610" y="766334"/>
                      <a:pt x="784472" y="784472"/>
                    </a:cubicBezTo>
                    <a:cubicBezTo>
                      <a:pt x="766334" y="802610"/>
                      <a:pt x="741734" y="812800"/>
                      <a:pt x="716083" y="812800"/>
                    </a:cubicBezTo>
                    <a:lnTo>
                      <a:pt x="96717" y="812800"/>
                    </a:lnTo>
                    <a:cubicBezTo>
                      <a:pt x="71066" y="812800"/>
                      <a:pt x="46466" y="802610"/>
                      <a:pt x="28328" y="784472"/>
                    </a:cubicBezTo>
                    <a:cubicBezTo>
                      <a:pt x="10190" y="766334"/>
                      <a:pt x="0" y="741734"/>
                      <a:pt x="0" y="716083"/>
                    </a:cubicBezTo>
                    <a:lnTo>
                      <a:pt x="0" y="96717"/>
                    </a:lnTo>
                    <a:cubicBezTo>
                      <a:pt x="0" y="71066"/>
                      <a:pt x="10190" y="46466"/>
                      <a:pt x="28328" y="28328"/>
                    </a:cubicBezTo>
                    <a:cubicBezTo>
                      <a:pt x="46466" y="10190"/>
                      <a:pt x="71066" y="0"/>
                      <a:pt x="96717" y="0"/>
                    </a:cubicBezTo>
                    <a:close/>
                  </a:path>
                </a:pathLst>
              </a:custGeom>
              <a:blipFill>
                <a:blip r:embed="rId27"/>
                <a:stretch>
                  <a:fillRect/>
                </a:stretch>
              </a:blipFill>
            </p:spPr>
          </p:sp>
        </p:grpSp>
        <p:sp>
          <p:nvSpPr>
            <p:cNvPr id="114" name="Freeform 114"/>
            <p:cNvSpPr/>
            <p:nvPr/>
          </p:nvSpPr>
          <p:spPr>
            <a:xfrm>
              <a:off x="521060" y="2520443"/>
              <a:ext cx="1055157" cy="593526"/>
            </a:xfrm>
            <a:custGeom>
              <a:avLst/>
              <a:gdLst/>
              <a:ahLst/>
              <a:cxnLst/>
              <a:rect l="l" t="t" r="r" b="b"/>
              <a:pathLst>
                <a:path w="1055157" h="593526">
                  <a:moveTo>
                    <a:pt x="0" y="0"/>
                  </a:moveTo>
                  <a:lnTo>
                    <a:pt x="1055157" y="0"/>
                  </a:lnTo>
                  <a:lnTo>
                    <a:pt x="1055157" y="593526"/>
                  </a:lnTo>
                  <a:lnTo>
                    <a:pt x="0" y="5935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81092" t="-38888" r="-181092" b="-38888"/>
              </a:stretch>
            </a:blipFill>
          </p:spPr>
        </p:sp>
        <p:sp>
          <p:nvSpPr>
            <p:cNvPr id="115" name="TextBox 115"/>
            <p:cNvSpPr txBox="1"/>
            <p:nvPr/>
          </p:nvSpPr>
          <p:spPr>
            <a:xfrm>
              <a:off x="617929" y="2540403"/>
              <a:ext cx="861420" cy="573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57"/>
                </a:lnSpc>
                <a:spcBef>
                  <a:spcPct val="0"/>
                </a:spcBef>
              </a:pPr>
              <a:r>
                <a:rPr lang="en-US" sz="2612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</a:t>
              </a:r>
            </a:p>
          </p:txBody>
        </p:sp>
      </p:grpSp>
      <p:grpSp>
        <p:nvGrpSpPr>
          <p:cNvPr id="116" name="Group 116"/>
          <p:cNvGrpSpPr/>
          <p:nvPr/>
        </p:nvGrpSpPr>
        <p:grpSpPr>
          <a:xfrm>
            <a:off x="15554840" y="7483515"/>
            <a:ext cx="1572958" cy="2335477"/>
            <a:chOff x="0" y="0"/>
            <a:chExt cx="2097277" cy="3113969"/>
          </a:xfrm>
        </p:grpSpPr>
        <p:grpSp>
          <p:nvGrpSpPr>
            <p:cNvPr id="117" name="Group 117"/>
            <p:cNvGrpSpPr/>
            <p:nvPr/>
          </p:nvGrpSpPr>
          <p:grpSpPr>
            <a:xfrm>
              <a:off x="0" y="0"/>
              <a:ext cx="2097277" cy="2097277"/>
              <a:chOff x="0" y="0"/>
              <a:chExt cx="812800" cy="812800"/>
            </a:xfrm>
          </p:grpSpPr>
          <p:sp>
            <p:nvSpPr>
              <p:cNvPr id="118" name="Freeform 1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96717" y="0"/>
                    </a:moveTo>
                    <a:lnTo>
                      <a:pt x="716083" y="0"/>
                    </a:lnTo>
                    <a:cubicBezTo>
                      <a:pt x="741734" y="0"/>
                      <a:pt x="766334" y="10190"/>
                      <a:pt x="784472" y="28328"/>
                    </a:cubicBezTo>
                    <a:cubicBezTo>
                      <a:pt x="802610" y="46466"/>
                      <a:pt x="812800" y="71066"/>
                      <a:pt x="812800" y="96717"/>
                    </a:cubicBezTo>
                    <a:lnTo>
                      <a:pt x="812800" y="716083"/>
                    </a:lnTo>
                    <a:cubicBezTo>
                      <a:pt x="812800" y="741734"/>
                      <a:pt x="802610" y="766334"/>
                      <a:pt x="784472" y="784472"/>
                    </a:cubicBezTo>
                    <a:cubicBezTo>
                      <a:pt x="766334" y="802610"/>
                      <a:pt x="741734" y="812800"/>
                      <a:pt x="716083" y="812800"/>
                    </a:cubicBezTo>
                    <a:lnTo>
                      <a:pt x="96717" y="812800"/>
                    </a:lnTo>
                    <a:cubicBezTo>
                      <a:pt x="71066" y="812800"/>
                      <a:pt x="46466" y="802610"/>
                      <a:pt x="28328" y="784472"/>
                    </a:cubicBezTo>
                    <a:cubicBezTo>
                      <a:pt x="10190" y="766334"/>
                      <a:pt x="0" y="741734"/>
                      <a:pt x="0" y="716083"/>
                    </a:cubicBezTo>
                    <a:lnTo>
                      <a:pt x="0" y="96717"/>
                    </a:lnTo>
                    <a:cubicBezTo>
                      <a:pt x="0" y="71066"/>
                      <a:pt x="10190" y="46466"/>
                      <a:pt x="28328" y="28328"/>
                    </a:cubicBezTo>
                    <a:cubicBezTo>
                      <a:pt x="46466" y="10190"/>
                      <a:pt x="71066" y="0"/>
                      <a:pt x="96717" y="0"/>
                    </a:cubicBezTo>
                    <a:close/>
                  </a:path>
                </a:pathLst>
              </a:custGeom>
              <a:blipFill>
                <a:blip r:embed="rId28"/>
                <a:stretch>
                  <a:fillRect/>
                </a:stretch>
              </a:blipFill>
            </p:spPr>
          </p:sp>
        </p:grpSp>
        <p:sp>
          <p:nvSpPr>
            <p:cNvPr id="119" name="Freeform 119"/>
            <p:cNvSpPr/>
            <p:nvPr/>
          </p:nvSpPr>
          <p:spPr>
            <a:xfrm>
              <a:off x="521060" y="2520443"/>
              <a:ext cx="1055157" cy="593526"/>
            </a:xfrm>
            <a:custGeom>
              <a:avLst/>
              <a:gdLst/>
              <a:ahLst/>
              <a:cxnLst/>
              <a:rect l="l" t="t" r="r" b="b"/>
              <a:pathLst>
                <a:path w="1055157" h="593526">
                  <a:moveTo>
                    <a:pt x="0" y="0"/>
                  </a:moveTo>
                  <a:lnTo>
                    <a:pt x="1055157" y="0"/>
                  </a:lnTo>
                  <a:lnTo>
                    <a:pt x="1055157" y="593526"/>
                  </a:lnTo>
                  <a:lnTo>
                    <a:pt x="0" y="5935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81092" t="-38888" r="-181092" b="-38888"/>
              </a:stretch>
            </a:blipFill>
          </p:spPr>
        </p:sp>
        <p:sp>
          <p:nvSpPr>
            <p:cNvPr id="120" name="TextBox 120"/>
            <p:cNvSpPr txBox="1"/>
            <p:nvPr/>
          </p:nvSpPr>
          <p:spPr>
            <a:xfrm>
              <a:off x="617929" y="2540403"/>
              <a:ext cx="861420" cy="573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57"/>
                </a:lnSpc>
                <a:spcBef>
                  <a:spcPct val="0"/>
                </a:spcBef>
              </a:pPr>
              <a:r>
                <a:rPr lang="en-US" sz="2612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X</a:t>
              </a:r>
            </a:p>
          </p:txBody>
        </p:sp>
      </p:grpSp>
      <p:grpSp>
        <p:nvGrpSpPr>
          <p:cNvPr id="121" name="Group 121"/>
          <p:cNvGrpSpPr/>
          <p:nvPr/>
        </p:nvGrpSpPr>
        <p:grpSpPr>
          <a:xfrm>
            <a:off x="15531810" y="4605113"/>
            <a:ext cx="1572958" cy="2335477"/>
            <a:chOff x="0" y="0"/>
            <a:chExt cx="2097277" cy="3113969"/>
          </a:xfrm>
        </p:grpSpPr>
        <p:grpSp>
          <p:nvGrpSpPr>
            <p:cNvPr id="122" name="Group 122"/>
            <p:cNvGrpSpPr/>
            <p:nvPr/>
          </p:nvGrpSpPr>
          <p:grpSpPr>
            <a:xfrm>
              <a:off x="0" y="0"/>
              <a:ext cx="2097277" cy="2097277"/>
              <a:chOff x="0" y="0"/>
              <a:chExt cx="812800" cy="812800"/>
            </a:xfrm>
          </p:grpSpPr>
          <p:sp>
            <p:nvSpPr>
              <p:cNvPr id="123" name="Freeform 1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96717" y="0"/>
                    </a:moveTo>
                    <a:lnTo>
                      <a:pt x="716083" y="0"/>
                    </a:lnTo>
                    <a:cubicBezTo>
                      <a:pt x="741734" y="0"/>
                      <a:pt x="766334" y="10190"/>
                      <a:pt x="784472" y="28328"/>
                    </a:cubicBezTo>
                    <a:cubicBezTo>
                      <a:pt x="802610" y="46466"/>
                      <a:pt x="812800" y="71066"/>
                      <a:pt x="812800" y="96717"/>
                    </a:cubicBezTo>
                    <a:lnTo>
                      <a:pt x="812800" y="716083"/>
                    </a:lnTo>
                    <a:cubicBezTo>
                      <a:pt x="812800" y="741734"/>
                      <a:pt x="802610" y="766334"/>
                      <a:pt x="784472" y="784472"/>
                    </a:cubicBezTo>
                    <a:cubicBezTo>
                      <a:pt x="766334" y="802610"/>
                      <a:pt x="741734" y="812800"/>
                      <a:pt x="716083" y="812800"/>
                    </a:cubicBezTo>
                    <a:lnTo>
                      <a:pt x="96717" y="812800"/>
                    </a:lnTo>
                    <a:cubicBezTo>
                      <a:pt x="71066" y="812800"/>
                      <a:pt x="46466" y="802610"/>
                      <a:pt x="28328" y="784472"/>
                    </a:cubicBezTo>
                    <a:cubicBezTo>
                      <a:pt x="10190" y="766334"/>
                      <a:pt x="0" y="741734"/>
                      <a:pt x="0" y="716083"/>
                    </a:cubicBezTo>
                    <a:lnTo>
                      <a:pt x="0" y="96717"/>
                    </a:lnTo>
                    <a:cubicBezTo>
                      <a:pt x="0" y="71066"/>
                      <a:pt x="10190" y="46466"/>
                      <a:pt x="28328" y="28328"/>
                    </a:cubicBezTo>
                    <a:cubicBezTo>
                      <a:pt x="46466" y="10190"/>
                      <a:pt x="71066" y="0"/>
                      <a:pt x="96717" y="0"/>
                    </a:cubicBezTo>
                    <a:close/>
                  </a:path>
                </a:pathLst>
              </a:custGeom>
              <a:blipFill>
                <a:blip r:embed="rId29"/>
                <a:stretch>
                  <a:fillRect/>
                </a:stretch>
              </a:blipFill>
            </p:spPr>
          </p:sp>
        </p:grpSp>
        <p:sp>
          <p:nvSpPr>
            <p:cNvPr id="124" name="Freeform 124"/>
            <p:cNvSpPr/>
            <p:nvPr/>
          </p:nvSpPr>
          <p:spPr>
            <a:xfrm>
              <a:off x="521060" y="2520443"/>
              <a:ext cx="1055157" cy="593526"/>
            </a:xfrm>
            <a:custGeom>
              <a:avLst/>
              <a:gdLst/>
              <a:ahLst/>
              <a:cxnLst/>
              <a:rect l="l" t="t" r="r" b="b"/>
              <a:pathLst>
                <a:path w="1055157" h="593526">
                  <a:moveTo>
                    <a:pt x="0" y="0"/>
                  </a:moveTo>
                  <a:lnTo>
                    <a:pt x="1055157" y="0"/>
                  </a:lnTo>
                  <a:lnTo>
                    <a:pt x="1055157" y="593526"/>
                  </a:lnTo>
                  <a:lnTo>
                    <a:pt x="0" y="5935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181092" t="-38888" r="-181092" b="-38888"/>
              </a:stretch>
            </a:blipFill>
          </p:spPr>
        </p:sp>
        <p:sp>
          <p:nvSpPr>
            <p:cNvPr id="125" name="TextBox 125"/>
            <p:cNvSpPr txBox="1"/>
            <p:nvPr/>
          </p:nvSpPr>
          <p:spPr>
            <a:xfrm>
              <a:off x="617929" y="2540403"/>
              <a:ext cx="861420" cy="573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657"/>
                </a:lnSpc>
                <a:spcBef>
                  <a:spcPct val="0"/>
                </a:spcBef>
              </a:pPr>
              <a:r>
                <a:rPr lang="en-US" sz="2612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276" b="-16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06904" y="611884"/>
            <a:ext cx="16814503" cy="9191145"/>
            <a:chOff x="0" y="-152400"/>
            <a:chExt cx="22419337" cy="12254860"/>
          </a:xfrm>
        </p:grpSpPr>
        <p:sp>
          <p:nvSpPr>
            <p:cNvPr id="4" name="Freeform 4"/>
            <p:cNvSpPr/>
            <p:nvPr/>
          </p:nvSpPr>
          <p:spPr>
            <a:xfrm>
              <a:off x="21612627" y="0"/>
              <a:ext cx="806710" cy="806710"/>
            </a:xfrm>
            <a:custGeom>
              <a:avLst/>
              <a:gdLst/>
              <a:ahLst/>
              <a:cxnLst/>
              <a:rect l="l" t="t" r="r" b="b"/>
              <a:pathLst>
                <a:path w="806710" h="806710">
                  <a:moveTo>
                    <a:pt x="0" y="0"/>
                  </a:moveTo>
                  <a:lnTo>
                    <a:pt x="806710" y="0"/>
                  </a:lnTo>
                  <a:lnTo>
                    <a:pt x="806710" y="806710"/>
                  </a:lnTo>
                  <a:lnTo>
                    <a:pt x="0" y="8067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TextBox 7"/>
            <p:cNvSpPr txBox="1"/>
            <p:nvPr/>
          </p:nvSpPr>
          <p:spPr>
            <a:xfrm>
              <a:off x="0" y="-152400"/>
              <a:ext cx="13380076" cy="11141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641"/>
                </a:lnSpc>
                <a:spcBef>
                  <a:spcPct val="0"/>
                </a:spcBef>
              </a:pPr>
              <a:r>
                <a:rPr lang="en-US" sz="4743">
                  <a:solidFill>
                    <a:srgbClr val="93B1A6"/>
                  </a:solidFill>
                  <a:latin typeface="Horizon"/>
                  <a:ea typeface="Horizon"/>
                  <a:cs typeface="Horizon"/>
                  <a:sym typeface="Horizon"/>
                </a:rPr>
                <a:t>EXPECTED OUTCOME :</a:t>
              </a: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10612830" y="1250715"/>
              <a:ext cx="11806507" cy="10851745"/>
              <a:chOff x="0" y="0"/>
              <a:chExt cx="2332150" cy="2143555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332150" cy="2143555"/>
              </a:xfrm>
              <a:custGeom>
                <a:avLst/>
                <a:gdLst/>
                <a:ahLst/>
                <a:cxnLst/>
                <a:rect l="l" t="t" r="r" b="b"/>
                <a:pathLst>
                  <a:path w="2332150" h="2143555">
                    <a:moveTo>
                      <a:pt x="19235" y="0"/>
                    </a:moveTo>
                    <a:lnTo>
                      <a:pt x="2312915" y="0"/>
                    </a:lnTo>
                    <a:cubicBezTo>
                      <a:pt x="2318016" y="0"/>
                      <a:pt x="2322909" y="2027"/>
                      <a:pt x="2326516" y="5634"/>
                    </a:cubicBezTo>
                    <a:cubicBezTo>
                      <a:pt x="2330123" y="9241"/>
                      <a:pt x="2332150" y="14133"/>
                      <a:pt x="2332150" y="19235"/>
                    </a:cubicBezTo>
                    <a:lnTo>
                      <a:pt x="2332150" y="2124320"/>
                    </a:lnTo>
                    <a:cubicBezTo>
                      <a:pt x="2332150" y="2129421"/>
                      <a:pt x="2330123" y="2134314"/>
                      <a:pt x="2326516" y="2137921"/>
                    </a:cubicBezTo>
                    <a:cubicBezTo>
                      <a:pt x="2322909" y="2141528"/>
                      <a:pt x="2318016" y="2143555"/>
                      <a:pt x="2312915" y="2143555"/>
                    </a:cubicBezTo>
                    <a:lnTo>
                      <a:pt x="19235" y="2143555"/>
                    </a:lnTo>
                    <a:cubicBezTo>
                      <a:pt x="14133" y="2143555"/>
                      <a:pt x="9241" y="2141528"/>
                      <a:pt x="5634" y="2137921"/>
                    </a:cubicBezTo>
                    <a:cubicBezTo>
                      <a:pt x="2027" y="2134314"/>
                      <a:pt x="0" y="2129421"/>
                      <a:pt x="0" y="2124320"/>
                    </a:cubicBezTo>
                    <a:lnTo>
                      <a:pt x="0" y="19235"/>
                    </a:lnTo>
                    <a:cubicBezTo>
                      <a:pt x="0" y="14133"/>
                      <a:pt x="2027" y="9241"/>
                      <a:pt x="5634" y="5634"/>
                    </a:cubicBezTo>
                    <a:cubicBezTo>
                      <a:pt x="9241" y="2027"/>
                      <a:pt x="14133" y="0"/>
                      <a:pt x="19235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93B1A6"/>
                </a:solidFill>
                <a:prstDash val="solid"/>
                <a:round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2332150" cy="218165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359"/>
                  </a:lnSpc>
                </a:pPr>
                <a:endParaRPr/>
              </a:p>
            </p:txBody>
          </p:sp>
        </p:grpSp>
        <p:sp>
          <p:nvSpPr>
            <p:cNvPr id="11" name="Freeform 11"/>
            <p:cNvSpPr/>
            <p:nvPr/>
          </p:nvSpPr>
          <p:spPr>
            <a:xfrm>
              <a:off x="10878510" y="2569517"/>
              <a:ext cx="612598" cy="455550"/>
            </a:xfrm>
            <a:custGeom>
              <a:avLst/>
              <a:gdLst/>
              <a:ahLst/>
              <a:cxnLst/>
              <a:rect l="l" t="t" r="r" b="b"/>
              <a:pathLst>
                <a:path w="612598" h="455550">
                  <a:moveTo>
                    <a:pt x="0" y="0"/>
                  </a:moveTo>
                  <a:lnTo>
                    <a:pt x="612598" y="0"/>
                  </a:lnTo>
                  <a:lnTo>
                    <a:pt x="612598" y="455550"/>
                  </a:lnTo>
                  <a:lnTo>
                    <a:pt x="0" y="455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11750485" y="3308903"/>
              <a:ext cx="10051066" cy="2750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By breaking down communication walls, our solution fosters a society where everyone can be heard, seen, and respected regardless of their abilities. It drives a future that values accessibility as a right, not a privilege.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1603087" y="2433838"/>
              <a:ext cx="9825993" cy="591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8"/>
                </a:lnSpc>
              </a:pPr>
              <a:r>
                <a:rPr lang="en-US" sz="2698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Real-Time Sign Language Translation :</a:t>
              </a:r>
            </a:p>
          </p:txBody>
        </p:sp>
        <p:sp>
          <p:nvSpPr>
            <p:cNvPr id="14" name="Freeform 14"/>
            <p:cNvSpPr/>
            <p:nvPr/>
          </p:nvSpPr>
          <p:spPr>
            <a:xfrm>
              <a:off x="10809829" y="7372277"/>
              <a:ext cx="612598" cy="455550"/>
            </a:xfrm>
            <a:custGeom>
              <a:avLst/>
              <a:gdLst/>
              <a:ahLst/>
              <a:cxnLst/>
              <a:rect l="l" t="t" r="r" b="b"/>
              <a:pathLst>
                <a:path w="612598" h="455550">
                  <a:moveTo>
                    <a:pt x="0" y="0"/>
                  </a:moveTo>
                  <a:lnTo>
                    <a:pt x="612598" y="0"/>
                  </a:lnTo>
                  <a:lnTo>
                    <a:pt x="612598" y="455550"/>
                  </a:lnTo>
                  <a:lnTo>
                    <a:pt x="0" y="455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11847084" y="8155690"/>
              <a:ext cx="10051066" cy="2750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Embedded learning module will allow users to practice sign language at their own pace. Whether for personal use or educational settings, this fosters two-way inclusivity empowering both the Deaf and the hearing to bridge the gap.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1699685" y="7280625"/>
              <a:ext cx="9079782" cy="591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8"/>
                </a:lnSpc>
              </a:pPr>
              <a:r>
                <a:rPr lang="en-US" sz="2698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Interactive Sign Language Tutorials :</a:t>
              </a:r>
            </a:p>
          </p:txBody>
        </p:sp>
        <p:grpSp>
          <p:nvGrpSpPr>
            <p:cNvPr id="17" name="Group 17"/>
            <p:cNvGrpSpPr/>
            <p:nvPr/>
          </p:nvGrpSpPr>
          <p:grpSpPr>
            <a:xfrm>
              <a:off x="0" y="6698825"/>
              <a:ext cx="9724040" cy="5403635"/>
              <a:chOff x="0" y="-38100"/>
              <a:chExt cx="2677125" cy="1487675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4642" y="-1951"/>
                <a:ext cx="2672483" cy="1449575"/>
              </a:xfrm>
              <a:custGeom>
                <a:avLst/>
                <a:gdLst/>
                <a:ahLst/>
                <a:cxnLst/>
                <a:rect l="l" t="t" r="r" b="b"/>
                <a:pathLst>
                  <a:path w="2672483" h="1449575">
                    <a:moveTo>
                      <a:pt x="23395" y="0"/>
                    </a:moveTo>
                    <a:lnTo>
                      <a:pt x="2649088" y="0"/>
                    </a:lnTo>
                    <a:cubicBezTo>
                      <a:pt x="2655293" y="0"/>
                      <a:pt x="2661243" y="2465"/>
                      <a:pt x="2665631" y="6852"/>
                    </a:cubicBezTo>
                    <a:cubicBezTo>
                      <a:pt x="2670018" y="11239"/>
                      <a:pt x="2672483" y="17190"/>
                      <a:pt x="2672483" y="23395"/>
                    </a:cubicBezTo>
                    <a:lnTo>
                      <a:pt x="2672483" y="1426180"/>
                    </a:lnTo>
                    <a:cubicBezTo>
                      <a:pt x="2672483" y="1432384"/>
                      <a:pt x="2670018" y="1438335"/>
                      <a:pt x="2665631" y="1442722"/>
                    </a:cubicBezTo>
                    <a:cubicBezTo>
                      <a:pt x="2661243" y="1447110"/>
                      <a:pt x="2655293" y="1449575"/>
                      <a:pt x="2649088" y="1449575"/>
                    </a:cubicBezTo>
                    <a:lnTo>
                      <a:pt x="23395" y="1449575"/>
                    </a:lnTo>
                    <a:cubicBezTo>
                      <a:pt x="17190" y="1449575"/>
                      <a:pt x="11239" y="1447110"/>
                      <a:pt x="6852" y="1442722"/>
                    </a:cubicBezTo>
                    <a:cubicBezTo>
                      <a:pt x="2465" y="1438335"/>
                      <a:pt x="0" y="1432384"/>
                      <a:pt x="0" y="1426180"/>
                    </a:cubicBezTo>
                    <a:lnTo>
                      <a:pt x="0" y="23395"/>
                    </a:lnTo>
                    <a:cubicBezTo>
                      <a:pt x="0" y="17190"/>
                      <a:pt x="2465" y="11239"/>
                      <a:pt x="6852" y="6852"/>
                    </a:cubicBezTo>
                    <a:cubicBezTo>
                      <a:pt x="11239" y="2465"/>
                      <a:pt x="17190" y="0"/>
                      <a:pt x="23395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93B1A6"/>
                </a:solidFill>
                <a:prstDash val="solid"/>
                <a:round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2672483" cy="14876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l">
                  <a:lnSpc>
                    <a:spcPts val="3080"/>
                  </a:lnSpc>
                </a:pPr>
                <a:endParaRPr/>
              </a:p>
            </p:txBody>
          </p:sp>
        </p:grpSp>
        <p:sp>
          <p:nvSpPr>
            <p:cNvPr id="20" name="Freeform 20"/>
            <p:cNvSpPr/>
            <p:nvPr/>
          </p:nvSpPr>
          <p:spPr>
            <a:xfrm>
              <a:off x="232460" y="7144502"/>
              <a:ext cx="612598" cy="455550"/>
            </a:xfrm>
            <a:custGeom>
              <a:avLst/>
              <a:gdLst/>
              <a:ahLst/>
              <a:cxnLst/>
              <a:rect l="l" t="t" r="r" b="b"/>
              <a:pathLst>
                <a:path w="612598" h="455550">
                  <a:moveTo>
                    <a:pt x="0" y="0"/>
                  </a:moveTo>
                  <a:lnTo>
                    <a:pt x="612598" y="0"/>
                  </a:lnTo>
                  <a:lnTo>
                    <a:pt x="612598" y="455550"/>
                  </a:lnTo>
                  <a:lnTo>
                    <a:pt x="0" y="455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1" name="TextBox 21"/>
            <p:cNvSpPr txBox="1"/>
            <p:nvPr/>
          </p:nvSpPr>
          <p:spPr>
            <a:xfrm>
              <a:off x="1124458" y="7854052"/>
              <a:ext cx="8878449" cy="3868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59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Users will receive </a:t>
              </a:r>
              <a:r>
                <a:rPr lang="en-US" sz="2400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visual indicators and confidence levels</a:t>
              </a:r>
              <a:r>
                <a:rPr lang="en-US" sz="2400" dirty="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for each recognized gesture, helping them understand the system's accuracy and build trust and confidence in real-time use especially in sensitive environments like </a:t>
              </a:r>
              <a:r>
                <a:rPr lang="en-US" sz="2400" b="1" dirty="0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hospitals or classrooms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124458" y="7096877"/>
              <a:ext cx="2257281" cy="591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8"/>
                </a:lnSpc>
              </a:pPr>
              <a:r>
                <a:rPr lang="en-US" sz="2698" b="1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Visual :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D18002A-3FF8-9CA2-59E9-0D370F7F21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04" y="1716752"/>
            <a:ext cx="7258855" cy="28978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981</Words>
  <Application>Microsoft Office PowerPoint</Application>
  <PresentationFormat>Custom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Big Shoulders Display Bold</vt:lpstr>
      <vt:lpstr>Montserrat Bold Italics</vt:lpstr>
      <vt:lpstr>Montserrat</vt:lpstr>
      <vt:lpstr>Montserrat Bold</vt:lpstr>
      <vt:lpstr>Calibri</vt:lpstr>
      <vt:lpstr>Horizon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Modern Cyber Security Presentation</dc:title>
  <cp:lastModifiedBy>DARTH VADER</cp:lastModifiedBy>
  <cp:revision>2</cp:revision>
  <dcterms:created xsi:type="dcterms:W3CDTF">2006-08-16T00:00:00Z</dcterms:created>
  <dcterms:modified xsi:type="dcterms:W3CDTF">2025-08-31T09:33:46Z</dcterms:modified>
  <dc:identifier>DAGreF1Ak-0</dc:identifier>
</cp:coreProperties>
</file>