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2570" y="200660"/>
            <a:ext cx="11828780" cy="6546850"/>
          </a:xfrm>
        </p:spPr>
        <p:txBody>
          <a:bodyPr>
            <a:normAutofit lnSpcReduction="10000"/>
          </a:bodyPr>
          <a:p>
            <a:pPr marL="0" indent="0">
              <a:buNone/>
            </a:pPr>
            <a:r>
              <a:rPr lang="en-GB" altLang="en-US" sz="1400">
                <a:solidFill>
                  <a:srgbClr val="FF0000"/>
                </a:solidFill>
              </a:rPr>
              <a:t>1) </a:t>
            </a:r>
            <a:r>
              <a:rPr lang="en-US" sz="1400">
                <a:solidFill>
                  <a:srgbClr val="FF0000"/>
                </a:solidFill>
              </a:rPr>
              <a:t>What did I do and specifically what did I produce on following projects: Barclaycard, Admin Re, Equal Experts, Monitise Bank, Fourth &amp; RBS?</a:t>
            </a:r>
            <a:endParaRPr lang="en-US" sz="1400">
              <a:solidFill>
                <a:srgbClr val="FF0000"/>
              </a:solidFill>
            </a:endParaRPr>
          </a:p>
          <a:p>
            <a:pPr marL="0" indent="0">
              <a:buNone/>
            </a:pPr>
            <a:r>
              <a:rPr lang="en-GB" altLang="en-US" sz="1400">
                <a:solidFill>
                  <a:srgbClr val="002060"/>
                </a:solidFill>
              </a:rPr>
              <a:t>Barlcaycard: Business/Technical/Operational Requirements. Ops design for building a CMS to add/edit/delete digital offers.</a:t>
            </a:r>
            <a:endParaRPr lang="en-GB" altLang="en-US" sz="1400">
              <a:solidFill>
                <a:srgbClr val="002060"/>
              </a:solidFill>
            </a:endParaRPr>
          </a:p>
          <a:p>
            <a:pPr marL="0" indent="0">
              <a:buNone/>
            </a:pPr>
            <a:r>
              <a:rPr lang="en-GB" altLang="en-US" sz="1400">
                <a:solidFill>
                  <a:srgbClr val="002060"/>
                </a:solidFill>
              </a:rPr>
              <a:t>AdminRe: Updates to outdated Business Requirements and Functional Spec. Organized story cards for team to update and documented release notes.</a:t>
            </a:r>
            <a:endParaRPr lang="en-GB" altLang="en-US" sz="1400">
              <a:solidFill>
                <a:srgbClr val="002060"/>
              </a:solidFill>
            </a:endParaRPr>
          </a:p>
          <a:p>
            <a:pPr marL="0" indent="0">
              <a:buNone/>
            </a:pPr>
            <a:r>
              <a:rPr lang="en-GB" altLang="en-US" sz="1400">
                <a:solidFill>
                  <a:srgbClr val="002060"/>
                </a:solidFill>
              </a:rPr>
              <a:t>Equal Experts: Gathered business requirements for proof of concept and participated in meetings with stakeholders to assess feasibility of POC to projects.</a:t>
            </a:r>
            <a:endParaRPr lang="en-GB" altLang="en-US" sz="1400">
              <a:solidFill>
                <a:srgbClr val="002060"/>
              </a:solidFill>
            </a:endParaRPr>
          </a:p>
          <a:p>
            <a:pPr marL="0" indent="0">
              <a:buNone/>
            </a:pPr>
            <a:r>
              <a:rPr lang="en-GB" altLang="en-US" sz="1400">
                <a:solidFill>
                  <a:srgbClr val="002060"/>
                </a:solidFill>
              </a:rPr>
              <a:t>Fourth: Produced user journeys, Product backlog in Rally, Requirements as user stories </a:t>
            </a:r>
            <a:endParaRPr lang="en-GB" altLang="en-US" sz="1400">
              <a:solidFill>
                <a:srgbClr val="002060"/>
              </a:solidFill>
            </a:endParaRPr>
          </a:p>
          <a:p>
            <a:pPr marL="0" indent="0">
              <a:buNone/>
            </a:pPr>
            <a:r>
              <a:rPr lang="en-GB" altLang="en-US" sz="1400">
                <a:solidFill>
                  <a:srgbClr val="002060"/>
                </a:solidFill>
              </a:rPr>
              <a:t>RBS: Problem &amp; Opportunity statement, Stakeholder maps, Inputs to TOR &amp; BOM, UX design for secure messaging &amp; participated in design workshops.</a:t>
            </a:r>
            <a:endParaRPr lang="en-GB" altLang="en-US" sz="1400">
              <a:solidFill>
                <a:srgbClr val="002060"/>
              </a:solidFill>
            </a:endParaRPr>
          </a:p>
          <a:p>
            <a:pPr marL="0" indent="0">
              <a:buNone/>
            </a:pPr>
            <a:r>
              <a:rPr lang="en-GB" altLang="en-US" sz="1400">
                <a:solidFill>
                  <a:srgbClr val="FF0000"/>
                </a:solidFill>
              </a:rPr>
              <a:t>2) </a:t>
            </a:r>
            <a:r>
              <a:rPr lang="en-US" sz="1400">
                <a:solidFill>
                  <a:srgbClr val="FF0000"/>
                </a:solidFill>
              </a:rPr>
              <a:t>How would I structure an user story to elicit requirements?</a:t>
            </a:r>
            <a:endParaRPr lang="en-US" sz="1400">
              <a:solidFill>
                <a:srgbClr val="FF0000"/>
              </a:solidFill>
            </a:endParaRPr>
          </a:p>
          <a:p>
            <a:pPr marL="0" indent="0">
              <a:buNone/>
            </a:pPr>
            <a:r>
              <a:rPr lang="en-GB" altLang="en-US" sz="1400">
                <a:solidFill>
                  <a:srgbClr val="002060"/>
                </a:solidFill>
              </a:rPr>
              <a:t>As a &lt;Actor&gt;, I want to &lt;Perform an action&gt; so that &lt;I can accomplish the end result I'm expecting&gt;</a:t>
            </a:r>
            <a:endParaRPr lang="en-GB" altLang="en-US" sz="1400">
              <a:solidFill>
                <a:srgbClr val="002060"/>
              </a:solidFill>
            </a:endParaRPr>
          </a:p>
          <a:p>
            <a:pPr marL="0" indent="0">
              <a:buNone/>
            </a:pPr>
            <a:r>
              <a:rPr lang="en-GB" altLang="en-US" sz="1400">
                <a:solidFill>
                  <a:srgbClr val="FF0000"/>
                </a:solidFill>
              </a:rPr>
              <a:t>3) </a:t>
            </a:r>
            <a:r>
              <a:rPr lang="en-US" sz="1400">
                <a:solidFill>
                  <a:srgbClr val="FF0000"/>
                </a:solidFill>
              </a:rPr>
              <a:t>What are the UML diagrams I had produced on projects?</a:t>
            </a:r>
            <a:endParaRPr lang="en-US" sz="1400">
              <a:solidFill>
                <a:srgbClr val="FF0000"/>
              </a:solidFill>
            </a:endParaRPr>
          </a:p>
          <a:p>
            <a:pPr marL="0" indent="0">
              <a:buNone/>
            </a:pPr>
            <a:r>
              <a:rPr lang="en-GB" altLang="en-US" sz="1400">
                <a:solidFill>
                  <a:srgbClr val="002060"/>
                </a:solidFill>
              </a:rPr>
              <a:t>Activity diagrams, BPMN Process Flow diagrams, User Interaction diagrams.</a:t>
            </a:r>
            <a:endParaRPr lang="en-GB" altLang="en-US" sz="1400">
              <a:solidFill>
                <a:srgbClr val="002060"/>
              </a:solidFill>
            </a:endParaRPr>
          </a:p>
          <a:p>
            <a:pPr marL="0" indent="0">
              <a:buNone/>
            </a:pPr>
            <a:r>
              <a:rPr lang="en-GB" altLang="en-US" sz="1400">
                <a:solidFill>
                  <a:srgbClr val="FF0000"/>
                </a:solidFill>
              </a:rPr>
              <a:t>4) </a:t>
            </a:r>
            <a:r>
              <a:rPr lang="en-US" sz="1400">
                <a:solidFill>
                  <a:srgbClr val="FF0000"/>
                </a:solidFill>
              </a:rPr>
              <a:t>What would I hand to a developer alongside the requirement to ensure a correct implementation?</a:t>
            </a:r>
            <a:endParaRPr lang="en-US" sz="1400">
              <a:solidFill>
                <a:srgbClr val="FF0000"/>
              </a:solidFill>
            </a:endParaRPr>
          </a:p>
          <a:p>
            <a:pPr marL="0" indent="0">
              <a:buNone/>
            </a:pPr>
            <a:r>
              <a:rPr lang="en-GB" altLang="en-US" sz="1400">
                <a:solidFill>
                  <a:srgbClr val="002060"/>
                </a:solidFill>
              </a:rPr>
              <a:t>Alongiside the requirement, I shall hand the relevant UX design, screen/field validations, and wireframes.</a:t>
            </a:r>
            <a:endParaRPr lang="en-GB" altLang="en-US" sz="1400">
              <a:solidFill>
                <a:srgbClr val="002060"/>
              </a:solidFill>
            </a:endParaRPr>
          </a:p>
          <a:p>
            <a:pPr marL="0" indent="0">
              <a:buNone/>
            </a:pPr>
            <a:r>
              <a:rPr lang="en-GB" altLang="en-US" sz="1400">
                <a:solidFill>
                  <a:srgbClr val="FF0000"/>
                </a:solidFill>
              </a:rPr>
              <a:t>5) </a:t>
            </a:r>
            <a:r>
              <a:rPr lang="en-US" sz="1400">
                <a:solidFill>
                  <a:srgbClr val="FF0000"/>
                </a:solidFill>
              </a:rPr>
              <a:t>What are the various ways in which I would work with development and test teams?</a:t>
            </a:r>
            <a:endParaRPr lang="en-US" sz="1400">
              <a:solidFill>
                <a:srgbClr val="FF0000"/>
              </a:solidFill>
            </a:endParaRPr>
          </a:p>
          <a:p>
            <a:pPr marL="0" indent="0">
              <a:buNone/>
            </a:pPr>
            <a:r>
              <a:rPr lang="en-GB" altLang="en-US" sz="1400">
                <a:solidFill>
                  <a:srgbClr val="002060"/>
                </a:solidFill>
              </a:rPr>
              <a:t>Scheduling time with dev and test, technical testing of what is built to date by using the website link to dev/test environments uncovering problems early in the development phase, liaising with other business systems analyst to ensure no effort is duplicated.</a:t>
            </a:r>
            <a:endParaRPr lang="en-GB" altLang="en-US" sz="1400">
              <a:solidFill>
                <a:srgbClr val="002060"/>
              </a:solidFill>
            </a:endParaRPr>
          </a:p>
          <a:p>
            <a:pPr marL="0" indent="0">
              <a:buNone/>
            </a:pPr>
            <a:r>
              <a:rPr lang="en-GB" altLang="en-US" sz="1400">
                <a:solidFill>
                  <a:srgbClr val="FF0000"/>
                </a:solidFill>
              </a:rPr>
              <a:t>6) </a:t>
            </a:r>
            <a:r>
              <a:rPr lang="en-US" sz="1400">
                <a:solidFill>
                  <a:srgbClr val="FF0000"/>
                </a:solidFill>
              </a:rPr>
              <a:t>What are the documents I have produced to date as a Business Analyst?</a:t>
            </a:r>
            <a:endParaRPr lang="en-US" sz="1400">
              <a:solidFill>
                <a:srgbClr val="FF0000"/>
              </a:solidFill>
            </a:endParaRPr>
          </a:p>
          <a:p>
            <a:pPr marL="0" indent="0">
              <a:buNone/>
            </a:pPr>
            <a:r>
              <a:rPr lang="en-GB" altLang="en-US" sz="1400">
                <a:solidFill>
                  <a:srgbClr val="002060"/>
                </a:solidFill>
              </a:rPr>
              <a:t>Problem &amp; Opportunity statement, Requirements as User stories, Business Requirements Document (BRD), Stakeholder Maps, Specification By Examples.</a:t>
            </a:r>
            <a:endParaRPr lang="en-GB" altLang="en-US" sz="1400">
              <a:solidFill>
                <a:srgbClr val="002060"/>
              </a:solidFill>
            </a:endParaRPr>
          </a:p>
          <a:p>
            <a:pPr marL="0" indent="0">
              <a:buNone/>
            </a:pPr>
            <a:r>
              <a:rPr lang="en-GB" altLang="en-US" sz="1400">
                <a:solidFill>
                  <a:srgbClr val="FF0000"/>
                </a:solidFill>
              </a:rPr>
              <a:t>7) </a:t>
            </a:r>
            <a:r>
              <a:rPr lang="en-US" sz="1400">
                <a:solidFill>
                  <a:srgbClr val="FF0000"/>
                </a:solidFill>
              </a:rPr>
              <a:t>How would link the user stories?</a:t>
            </a:r>
            <a:endParaRPr lang="en-US" sz="1400">
              <a:solidFill>
                <a:srgbClr val="FF0000"/>
              </a:solidFill>
            </a:endParaRPr>
          </a:p>
          <a:p>
            <a:pPr marL="0" indent="0">
              <a:buNone/>
            </a:pPr>
            <a:r>
              <a:rPr lang="en-GB" altLang="en-US" sz="1400">
                <a:solidFill>
                  <a:srgbClr val="002060"/>
                </a:solidFill>
              </a:rPr>
              <a:t>Link user stories via story maps and User Experience site maps.</a:t>
            </a:r>
            <a:endParaRPr lang="en-GB" altLang="en-US" sz="1400">
              <a:solidFill>
                <a:srgbClr val="002060"/>
              </a:solidFill>
            </a:endParaRPr>
          </a:p>
          <a:p>
            <a:pPr marL="0" indent="0">
              <a:buNone/>
            </a:pPr>
            <a:r>
              <a:rPr lang="en-GB" altLang="en-US" sz="1400">
                <a:solidFill>
                  <a:srgbClr val="FF0000"/>
                </a:solidFill>
              </a:rPr>
              <a:t>8) </a:t>
            </a:r>
            <a:r>
              <a:rPr lang="en-US" sz="1400">
                <a:solidFill>
                  <a:srgbClr val="FF0000"/>
                </a:solidFill>
              </a:rPr>
              <a:t>How would I know a set of requirements I produced are complete?</a:t>
            </a:r>
            <a:endParaRPr lang="en-US" sz="1400">
              <a:solidFill>
                <a:srgbClr val="FF0000"/>
              </a:solidFill>
            </a:endParaRPr>
          </a:p>
          <a:p>
            <a:pPr marL="0" indent="0">
              <a:buNone/>
            </a:pPr>
            <a:r>
              <a:rPr lang="en-GB" altLang="en-US" sz="1400">
                <a:solidFill>
                  <a:srgbClr val="002060"/>
                </a:solidFill>
              </a:rPr>
              <a:t>By verifying it back to High Level Requirements classified as functionalities and as well reviewing with business and technical stakeholders and incorporating review comments as appropriate.</a:t>
            </a:r>
            <a:endParaRPr lang="en-GB" altLang="en-US" sz="140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2570" y="200660"/>
            <a:ext cx="11828780" cy="6485890"/>
          </a:xfrm>
        </p:spPr>
        <p:txBody>
          <a:bodyPr>
            <a:normAutofit lnSpcReduction="10000"/>
          </a:bodyPr>
          <a:p>
            <a:pPr marL="0" indent="0">
              <a:buNone/>
            </a:pPr>
            <a:r>
              <a:rPr lang="en-GB" altLang="en-US" sz="1400">
                <a:solidFill>
                  <a:srgbClr val="FF0000"/>
                </a:solidFill>
                <a:sym typeface="+mn-ea"/>
              </a:rPr>
              <a:t>9) </a:t>
            </a:r>
            <a:r>
              <a:rPr lang="en-US" sz="1400">
                <a:solidFill>
                  <a:srgbClr val="FF0000"/>
                </a:solidFill>
                <a:sym typeface="+mn-ea"/>
              </a:rPr>
              <a:t>What are my strengths and weaknesses as a Business Analyst</a:t>
            </a:r>
            <a:endParaRPr lang="en-US" sz="1400">
              <a:solidFill>
                <a:srgbClr val="FF0000"/>
              </a:solidFill>
              <a:sym typeface="+mn-ea"/>
            </a:endParaRPr>
          </a:p>
          <a:p>
            <a:pPr marL="0" indent="0">
              <a:buNone/>
            </a:pPr>
            <a:r>
              <a:rPr lang="en-GB" altLang="en-US" sz="1400">
                <a:solidFill>
                  <a:srgbClr val="002060"/>
                </a:solidFill>
                <a:sym typeface="+mn-ea"/>
              </a:rPr>
              <a:t>Strenghts are that I'm from a development background which helps me visualize if a requirement discussed is technically feasible at a high level.</a:t>
            </a:r>
            <a:endParaRPr lang="en-GB" altLang="en-US" sz="1400">
              <a:solidFill>
                <a:srgbClr val="002060"/>
              </a:solidFill>
              <a:sym typeface="+mn-ea"/>
            </a:endParaRPr>
          </a:p>
          <a:p>
            <a:pPr marL="0" indent="0">
              <a:buNone/>
            </a:pPr>
            <a:r>
              <a:rPr lang="en-GB" altLang="en-US" sz="1400">
                <a:solidFill>
                  <a:srgbClr val="002060"/>
                </a:solidFill>
                <a:sym typeface="+mn-ea"/>
              </a:rPr>
              <a:t>Weakness is following RACI matrix thoroughly to ensure all of the stakeholders Responsible and Accountable are happy with what is being proposed.</a:t>
            </a:r>
            <a:endParaRPr lang="en-GB" altLang="en-US" sz="1400">
              <a:solidFill>
                <a:srgbClr val="002060"/>
              </a:solidFill>
              <a:sym typeface="+mn-ea"/>
            </a:endParaRPr>
          </a:p>
          <a:p>
            <a:pPr marL="0" indent="0">
              <a:buNone/>
            </a:pPr>
            <a:r>
              <a:rPr lang="en-GB" altLang="en-US" sz="1400">
                <a:solidFill>
                  <a:srgbClr val="FF0000"/>
                </a:solidFill>
                <a:sym typeface="+mn-ea"/>
              </a:rPr>
              <a:t>10) </a:t>
            </a:r>
            <a:r>
              <a:rPr lang="en-US" sz="1400">
                <a:solidFill>
                  <a:srgbClr val="FF0000"/>
                </a:solidFill>
                <a:sym typeface="+mn-ea"/>
              </a:rPr>
              <a:t>How would I know what data is required to elaborate data flows across systems without any of the data models?</a:t>
            </a:r>
            <a:endParaRPr lang="en-US" sz="1400">
              <a:solidFill>
                <a:srgbClr val="FF0000"/>
              </a:solidFill>
              <a:sym typeface="+mn-ea"/>
            </a:endParaRPr>
          </a:p>
          <a:p>
            <a:pPr marL="0" indent="0">
              <a:buNone/>
            </a:pPr>
            <a:r>
              <a:rPr lang="en-GB" altLang="en-US" sz="1400">
                <a:solidFill>
                  <a:srgbClr val="002060"/>
                </a:solidFill>
                <a:sym typeface="+mn-ea"/>
              </a:rPr>
              <a:t>From the requirements and User Experience screens, I know the fields that need to appear on the screens. When I submit the page, I am sending through data from the users and I'm expecting a response. To make this happen and receive the desired output, I would go about finding systems that hold the required data to produce high level data flow diagrams across systems.</a:t>
            </a:r>
            <a:endParaRPr lang="en-GB" altLang="en-US" sz="1400">
              <a:solidFill>
                <a:srgbClr val="002060"/>
              </a:solidFill>
              <a:sym typeface="+mn-ea"/>
            </a:endParaRPr>
          </a:p>
          <a:p>
            <a:pPr marL="0" indent="0">
              <a:buNone/>
            </a:pPr>
            <a:r>
              <a:rPr lang="en-GB" altLang="en-US" sz="1400">
                <a:solidFill>
                  <a:srgbClr val="FF0000"/>
                </a:solidFill>
                <a:sym typeface="+mn-ea"/>
              </a:rPr>
              <a:t>11) </a:t>
            </a:r>
            <a:r>
              <a:rPr lang="en-US" sz="1400">
                <a:solidFill>
                  <a:srgbClr val="FF0000"/>
                </a:solidFill>
                <a:sym typeface="+mn-ea"/>
              </a:rPr>
              <a:t>Can you tell me project that involved data flow across systems?</a:t>
            </a:r>
            <a:endParaRPr lang="en-US" sz="1400">
              <a:solidFill>
                <a:srgbClr val="FF0000"/>
              </a:solidFill>
              <a:sym typeface="+mn-ea"/>
            </a:endParaRPr>
          </a:p>
          <a:p>
            <a:pPr marL="0" indent="0">
              <a:buNone/>
            </a:pPr>
            <a:r>
              <a:rPr lang="en-GB" altLang="en-US" sz="1400">
                <a:solidFill>
                  <a:srgbClr val="002060"/>
                </a:solidFill>
                <a:sym typeface="+mn-ea"/>
              </a:rPr>
              <a:t>Child Trust Fund that verified users National Insurance from an Identity and Verification system and communicated across systems throug Message Driven Beans using Java technologies.</a:t>
            </a:r>
            <a:endParaRPr lang="en-GB" altLang="en-US" sz="1400">
              <a:solidFill>
                <a:srgbClr val="002060"/>
              </a:solidFill>
              <a:sym typeface="+mn-ea"/>
            </a:endParaRPr>
          </a:p>
          <a:p>
            <a:pPr marL="0" indent="0">
              <a:buNone/>
            </a:pPr>
            <a:r>
              <a:rPr lang="en-GB" altLang="en-US" sz="1400">
                <a:solidFill>
                  <a:srgbClr val="FF0000"/>
                </a:solidFill>
                <a:sym typeface="+mn-ea"/>
              </a:rPr>
              <a:t>12) </a:t>
            </a:r>
            <a:r>
              <a:rPr lang="en-US" sz="1400">
                <a:solidFill>
                  <a:srgbClr val="FF0000"/>
                </a:solidFill>
                <a:sym typeface="+mn-ea"/>
              </a:rPr>
              <a:t>Have I worked with students in the past?</a:t>
            </a:r>
            <a:endParaRPr lang="en-US" sz="1400">
              <a:solidFill>
                <a:srgbClr val="FF0000"/>
              </a:solidFill>
              <a:sym typeface="+mn-ea"/>
            </a:endParaRPr>
          </a:p>
          <a:p>
            <a:pPr marL="0" indent="0">
              <a:buNone/>
            </a:pPr>
            <a:r>
              <a:rPr lang="en-GB" altLang="en-US" sz="1400">
                <a:solidFill>
                  <a:srgbClr val="002060"/>
                </a:solidFill>
                <a:sym typeface="+mn-ea"/>
              </a:rPr>
              <a:t>No, I haven't worked with students in the past.</a:t>
            </a:r>
            <a:endParaRPr lang="en-GB" altLang="en-US" sz="1400">
              <a:solidFill>
                <a:srgbClr val="002060"/>
              </a:solidFill>
              <a:sym typeface="+mn-ea"/>
            </a:endParaRPr>
          </a:p>
          <a:p>
            <a:pPr marL="0" indent="0">
              <a:buNone/>
            </a:pPr>
            <a:r>
              <a:rPr lang="en-GB" altLang="en-US" sz="1400">
                <a:solidFill>
                  <a:srgbClr val="FF0000"/>
                </a:solidFill>
                <a:sym typeface="+mn-ea"/>
              </a:rPr>
              <a:t>13) </a:t>
            </a:r>
            <a:r>
              <a:rPr lang="en-US" sz="1400">
                <a:solidFill>
                  <a:srgbClr val="FF0000"/>
                </a:solidFill>
                <a:sym typeface="+mn-ea"/>
              </a:rPr>
              <a:t>Have I worked on loans in the past?</a:t>
            </a:r>
            <a:endParaRPr lang="en-US" sz="1400">
              <a:solidFill>
                <a:srgbClr val="FF0000"/>
              </a:solidFill>
              <a:sym typeface="+mn-ea"/>
            </a:endParaRPr>
          </a:p>
          <a:p>
            <a:pPr marL="0" indent="0">
              <a:buNone/>
            </a:pPr>
            <a:r>
              <a:rPr lang="en-GB" altLang="en-US" sz="1400">
                <a:solidFill>
                  <a:srgbClr val="002060"/>
                </a:solidFill>
                <a:sym typeface="+mn-ea"/>
              </a:rPr>
              <a:t>No, I haven't worked with loans in the past.</a:t>
            </a:r>
            <a:endParaRPr lang="en-GB" altLang="en-US" sz="1400">
              <a:solidFill>
                <a:srgbClr val="002060"/>
              </a:solidFill>
              <a:sym typeface="+mn-ea"/>
            </a:endParaRPr>
          </a:p>
          <a:p>
            <a:pPr marL="0" indent="0">
              <a:buNone/>
            </a:pPr>
            <a:r>
              <a:rPr lang="en-GB" altLang="en-US" sz="1400">
                <a:solidFill>
                  <a:srgbClr val="FF0000"/>
                </a:solidFill>
                <a:sym typeface="+mn-ea"/>
              </a:rPr>
              <a:t>14) </a:t>
            </a:r>
            <a:r>
              <a:rPr lang="en-US" sz="1400">
                <a:solidFill>
                  <a:srgbClr val="FF0000"/>
                </a:solidFill>
                <a:sym typeface="+mn-ea"/>
              </a:rPr>
              <a:t>What are the various project methodologies I know of?</a:t>
            </a:r>
            <a:endParaRPr lang="en-US" sz="1400">
              <a:solidFill>
                <a:srgbClr val="FF0000"/>
              </a:solidFill>
              <a:sym typeface="+mn-ea"/>
            </a:endParaRPr>
          </a:p>
          <a:p>
            <a:pPr marL="0" indent="0">
              <a:buNone/>
            </a:pPr>
            <a:r>
              <a:rPr lang="en-GB" altLang="en-US" sz="1400">
                <a:solidFill>
                  <a:srgbClr val="002060"/>
                </a:solidFill>
                <a:sym typeface="+mn-ea"/>
              </a:rPr>
              <a:t>Agile, Waterfall and Rational Unified process: Inception, Elaboration, Construction, Transition.</a:t>
            </a:r>
            <a:endParaRPr lang="en-GB" altLang="en-US" sz="1400">
              <a:solidFill>
                <a:srgbClr val="002060"/>
              </a:solidFill>
              <a:sym typeface="+mn-ea"/>
            </a:endParaRPr>
          </a:p>
          <a:p>
            <a:pPr marL="0" indent="0">
              <a:buNone/>
            </a:pPr>
            <a:r>
              <a:rPr lang="en-GB" altLang="en-US" sz="1400">
                <a:solidFill>
                  <a:srgbClr val="FF0000"/>
                </a:solidFill>
                <a:sym typeface="+mn-ea"/>
              </a:rPr>
              <a:t>15) </a:t>
            </a:r>
            <a:r>
              <a:rPr lang="en-US" sz="1400">
                <a:solidFill>
                  <a:srgbClr val="FF0000"/>
                </a:solidFill>
                <a:sym typeface="+mn-ea"/>
              </a:rPr>
              <a:t>Apart from user stories what are the other ways of eliciting requirements?</a:t>
            </a:r>
            <a:endParaRPr lang="en-US" sz="1400">
              <a:solidFill>
                <a:srgbClr val="FF0000"/>
              </a:solidFill>
              <a:sym typeface="+mn-ea"/>
            </a:endParaRPr>
          </a:p>
          <a:p>
            <a:pPr marL="0" indent="0">
              <a:buNone/>
            </a:pPr>
            <a:r>
              <a:rPr lang="en-GB" altLang="en-US" sz="1400">
                <a:solidFill>
                  <a:srgbClr val="002060"/>
                </a:solidFill>
                <a:sym typeface="+mn-ea"/>
              </a:rPr>
              <a:t>Business Requirements Document also known as BRD's.</a:t>
            </a:r>
            <a:endParaRPr lang="en-GB" altLang="en-US" sz="1400">
              <a:solidFill>
                <a:srgbClr val="002060"/>
              </a:solidFill>
              <a:sym typeface="+mn-ea"/>
            </a:endParaRPr>
          </a:p>
          <a:p>
            <a:pPr marL="0" indent="0">
              <a:buNone/>
            </a:pPr>
            <a:r>
              <a:rPr lang="en-GB" altLang="en-US" sz="1400">
                <a:solidFill>
                  <a:srgbClr val="FF0000"/>
                </a:solidFill>
                <a:sym typeface="+mn-ea"/>
              </a:rPr>
              <a:t>16) </a:t>
            </a:r>
            <a:r>
              <a:rPr lang="en-US" sz="1400">
                <a:solidFill>
                  <a:srgbClr val="FF0000"/>
                </a:solidFill>
                <a:sym typeface="+mn-ea"/>
              </a:rPr>
              <a:t>How would I verify what the developer and tester is up to is right?</a:t>
            </a:r>
            <a:endParaRPr lang="en-US" sz="1400">
              <a:solidFill>
                <a:srgbClr val="FF0000"/>
              </a:solidFill>
              <a:sym typeface="+mn-ea"/>
            </a:endParaRPr>
          </a:p>
          <a:p>
            <a:pPr marL="0" indent="0">
              <a:buNone/>
            </a:pPr>
            <a:r>
              <a:rPr lang="en-GB" altLang="en-US" sz="1400">
                <a:solidFill>
                  <a:srgbClr val="002060"/>
                </a:solidFill>
                <a:sym typeface="+mn-ea"/>
              </a:rPr>
              <a:t>By receiving a link to the dev/test URL and perform technical testing to ensure the data and what's been built is as specified in the requirements.</a:t>
            </a:r>
            <a:endParaRPr lang="en-GB" altLang="en-US" sz="1400">
              <a:solidFill>
                <a:srgbClr val="002060"/>
              </a:solidFill>
              <a:sym typeface="+mn-ea"/>
            </a:endParaRPr>
          </a:p>
          <a:p>
            <a:pPr marL="0" indent="0">
              <a:buNone/>
            </a:pPr>
            <a:r>
              <a:rPr lang="en-GB" altLang="en-US" sz="1400">
                <a:solidFill>
                  <a:srgbClr val="FF0000"/>
                </a:solidFill>
                <a:sym typeface="+mn-ea"/>
              </a:rPr>
              <a:t>17) </a:t>
            </a:r>
            <a:r>
              <a:rPr lang="en-US" sz="1400">
                <a:solidFill>
                  <a:srgbClr val="FF0000"/>
                </a:solidFill>
                <a:sym typeface="+mn-ea"/>
              </a:rPr>
              <a:t>How would I drive a requirement through to implementation in an Agile manner?</a:t>
            </a:r>
            <a:endParaRPr lang="en-US" sz="1400">
              <a:solidFill>
                <a:srgbClr val="FF0000"/>
              </a:solidFill>
              <a:sym typeface="+mn-ea"/>
            </a:endParaRPr>
          </a:p>
          <a:p>
            <a:pPr marL="0" indent="0">
              <a:buNone/>
            </a:pPr>
            <a:r>
              <a:rPr lang="en-GB" altLang="en-US" sz="1400">
                <a:solidFill>
                  <a:srgbClr val="002060"/>
                </a:solidFill>
                <a:sym typeface="+mn-ea"/>
              </a:rPr>
              <a:t>Through morning scrum stand-ups, development in an iterative manner and product demos / retrospectives to feed any problems identified by stakeholders from one iteration as a backlog to the next iteration.</a:t>
            </a:r>
            <a:endParaRPr lang="en-GB" altLang="en-US" sz="1400">
              <a:solidFill>
                <a:srgbClr val="002060"/>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925" y="201295"/>
            <a:ext cx="11649075" cy="6261100"/>
          </a:xfrm>
        </p:spPr>
        <p:txBody>
          <a:bodyPr>
            <a:normAutofit/>
          </a:bodyPr>
          <a:p>
            <a:pPr marL="0" indent="0">
              <a:buNone/>
            </a:pPr>
            <a:r>
              <a:rPr lang="en-GB" altLang="en-US" sz="1400">
                <a:solidFill>
                  <a:srgbClr val="FF0000"/>
                </a:solidFill>
                <a:sym typeface="+mn-ea"/>
              </a:rPr>
              <a:t>18) </a:t>
            </a:r>
            <a:r>
              <a:rPr lang="en-US" sz="1400">
                <a:solidFill>
                  <a:srgbClr val="FF0000"/>
                </a:solidFill>
                <a:sym typeface="+mn-ea"/>
              </a:rPr>
              <a:t>What Business Analysis did I perform while at Monitise Bank for producing the product requirements?</a:t>
            </a:r>
            <a:endParaRPr lang="en-US" sz="1400">
              <a:solidFill>
                <a:srgbClr val="FF0000"/>
              </a:solidFill>
              <a:sym typeface="+mn-ea"/>
            </a:endParaRPr>
          </a:p>
          <a:p>
            <a:pPr marL="0" indent="0">
              <a:buNone/>
            </a:pPr>
            <a:r>
              <a:rPr lang="en-GB" altLang="en-US" sz="1400">
                <a:solidFill>
                  <a:srgbClr val="002060"/>
                </a:solidFill>
                <a:sym typeface="+mn-ea"/>
              </a:rPr>
              <a:t>Feed inputs at product road maps, Elaborate requirements as user stories, Elaborate system behaviours as Specification By Examples, Assess suitability of extrapolating and customising Montise United States Mobile Messaging Engine to Monitise UK.</a:t>
            </a:r>
            <a:endParaRPr lang="en-GB" altLang="en-US" sz="1400">
              <a:solidFill>
                <a:srgbClr val="002060"/>
              </a:solidFill>
              <a:sym typeface="+mn-ea"/>
            </a:endParaRPr>
          </a:p>
          <a:p>
            <a:pPr marL="0" indent="0">
              <a:buNone/>
            </a:pPr>
            <a:r>
              <a:rPr lang="en-GB" altLang="en-US" sz="1400">
                <a:solidFill>
                  <a:srgbClr val="FF0000"/>
                </a:solidFill>
                <a:sym typeface="+mn-ea"/>
              </a:rPr>
              <a:t>19) Was there a specific Business Analyst at Monitise Bank on your project?</a:t>
            </a:r>
            <a:endParaRPr lang="en-GB" altLang="en-US" sz="1400">
              <a:solidFill>
                <a:srgbClr val="FF0000"/>
              </a:solidFill>
              <a:sym typeface="+mn-ea"/>
            </a:endParaRPr>
          </a:p>
          <a:p>
            <a:pPr marL="0" indent="0">
              <a:buNone/>
            </a:pPr>
            <a:r>
              <a:rPr lang="en-GB" altLang="en-US" sz="1400">
                <a:solidFill>
                  <a:srgbClr val="002060"/>
                </a:solidFill>
                <a:sym typeface="+mn-ea"/>
              </a:rPr>
              <a:t>No, there wasn't a Business Analyst I know of at Monitise Bank.</a:t>
            </a:r>
            <a:endParaRPr lang="en-GB" altLang="en-US" sz="1400">
              <a:solidFill>
                <a:srgbClr val="002060"/>
              </a:solidFill>
              <a:sym typeface="+mn-ea"/>
            </a:endParaRPr>
          </a:p>
          <a:p>
            <a:pPr marL="0" indent="0">
              <a:buNone/>
            </a:pPr>
            <a:r>
              <a:rPr lang="en-GB" altLang="en-US" sz="1400">
                <a:solidFill>
                  <a:srgbClr val="FF0000"/>
                </a:solidFill>
                <a:sym typeface="+mn-ea"/>
              </a:rPr>
              <a:t>20) </a:t>
            </a:r>
            <a:r>
              <a:rPr lang="en-US" sz="1400">
                <a:solidFill>
                  <a:srgbClr val="FF0000"/>
                </a:solidFill>
                <a:sym typeface="+mn-ea"/>
              </a:rPr>
              <a:t>How many requirements did I produce while at Barclaycard?</a:t>
            </a:r>
            <a:endParaRPr lang="en-US" sz="1400">
              <a:solidFill>
                <a:srgbClr val="FF0000"/>
              </a:solidFill>
              <a:sym typeface="+mn-ea"/>
            </a:endParaRPr>
          </a:p>
          <a:p>
            <a:pPr marL="0" indent="0">
              <a:buNone/>
            </a:pPr>
            <a:r>
              <a:rPr lang="en-GB" altLang="en-US" sz="1400">
                <a:solidFill>
                  <a:srgbClr val="002060"/>
                </a:solidFill>
                <a:sym typeface="+mn-ea"/>
              </a:rPr>
              <a:t>Around 10 business requirements, around 6 technical requirements including cookies &amp; cache, around 16 Operational requirements.</a:t>
            </a:r>
            <a:endParaRPr lang="en-GB" altLang="en-US" sz="1400">
              <a:solidFill>
                <a:srgbClr val="002060"/>
              </a:solidFill>
              <a:sym typeface="+mn-ea"/>
            </a:endParaRPr>
          </a:p>
          <a:p>
            <a:pPr marL="0" indent="0">
              <a:buNone/>
            </a:pPr>
            <a:r>
              <a:rPr lang="en-GB" altLang="en-US" sz="1400">
                <a:solidFill>
                  <a:srgbClr val="FF0000"/>
                </a:solidFill>
                <a:sym typeface="+mn-ea"/>
              </a:rPr>
              <a:t>20) </a:t>
            </a:r>
            <a:r>
              <a:rPr lang="en-US" sz="1400">
                <a:solidFill>
                  <a:srgbClr val="FF0000"/>
                </a:solidFill>
                <a:sym typeface="+mn-ea"/>
              </a:rPr>
              <a:t>What are the tools I have used as a Business Analyst?</a:t>
            </a:r>
            <a:endParaRPr lang="en-US" sz="1400">
              <a:solidFill>
                <a:srgbClr val="FF0000"/>
              </a:solidFill>
              <a:sym typeface="+mn-ea"/>
            </a:endParaRPr>
          </a:p>
          <a:p>
            <a:pPr marL="0" indent="0">
              <a:buNone/>
            </a:pPr>
            <a:r>
              <a:rPr lang="en-GB" altLang="en-US" sz="1400">
                <a:solidFill>
                  <a:srgbClr val="002060"/>
                </a:solidFill>
                <a:sym typeface="+mn-ea"/>
              </a:rPr>
              <a:t>Tenfold Reporting tool, Balsamiq for screen mock-ups, Rally, JIRA.</a:t>
            </a:r>
            <a:endParaRPr lang="en-GB" altLang="en-US" sz="1400">
              <a:solidFill>
                <a:srgbClr val="002060"/>
              </a:solidFill>
              <a:sym typeface="+mn-ea"/>
            </a:endParaRPr>
          </a:p>
          <a:p>
            <a:pPr marL="0" indent="0">
              <a:buNone/>
            </a:pPr>
            <a:r>
              <a:rPr lang="en-GB" altLang="en-US" sz="1400">
                <a:solidFill>
                  <a:srgbClr val="FF0000"/>
                </a:solidFill>
                <a:sym typeface="+mn-ea"/>
              </a:rPr>
              <a:t>21) </a:t>
            </a:r>
            <a:r>
              <a:rPr lang="en-US" sz="1400">
                <a:solidFill>
                  <a:srgbClr val="FF0000"/>
                </a:solidFill>
                <a:sym typeface="+mn-ea"/>
              </a:rPr>
              <a:t>What kind of analysis would I perform to find out flaws in a system?</a:t>
            </a:r>
            <a:endParaRPr lang="en-US" sz="1400">
              <a:solidFill>
                <a:srgbClr val="FF0000"/>
              </a:solidFill>
              <a:sym typeface="+mn-ea"/>
            </a:endParaRPr>
          </a:p>
          <a:p>
            <a:pPr marL="0" indent="0">
              <a:buNone/>
            </a:pPr>
            <a:r>
              <a:rPr lang="en-GB" altLang="en-US" sz="1400">
                <a:solidFill>
                  <a:srgbClr val="002060"/>
                </a:solidFill>
                <a:sym typeface="+mn-ea"/>
              </a:rPr>
              <a:t>Funnel Analysis to understand what type of customers fail in using the application effectively and why.</a:t>
            </a:r>
            <a:endParaRPr lang="en-GB" altLang="en-US" sz="1400">
              <a:solidFill>
                <a:srgbClr val="002060"/>
              </a:solidFill>
              <a:sym typeface="+mn-ea"/>
            </a:endParaRPr>
          </a:p>
          <a:p>
            <a:pPr marL="0" indent="0">
              <a:buNone/>
            </a:pPr>
            <a:r>
              <a:rPr lang="en-GB" altLang="en-US" sz="1400">
                <a:solidFill>
                  <a:srgbClr val="FF0000"/>
                </a:solidFill>
                <a:sym typeface="+mn-ea"/>
              </a:rPr>
              <a:t>22) </a:t>
            </a:r>
            <a:r>
              <a:rPr lang="en-US" sz="1400">
                <a:solidFill>
                  <a:srgbClr val="FF0000"/>
                </a:solidFill>
                <a:sym typeface="+mn-ea"/>
              </a:rPr>
              <a:t>I have a few gaps in my CV. 9 months gap in 2013, 5 months gap in 2015 and 12 months in 2016. What are the reasons?</a:t>
            </a:r>
            <a:endParaRPr lang="en-US" sz="1400">
              <a:solidFill>
                <a:srgbClr val="FF0000"/>
              </a:solidFill>
              <a:sym typeface="+mn-ea"/>
            </a:endParaRPr>
          </a:p>
          <a:p>
            <a:pPr marL="0" indent="0">
              <a:buNone/>
            </a:pPr>
            <a:r>
              <a:rPr lang="en-GB" altLang="en-US" sz="1400">
                <a:solidFill>
                  <a:srgbClr val="002060"/>
                </a:solidFill>
                <a:sym typeface="+mn-ea"/>
              </a:rPr>
              <a:t>In 2013, around March/April, I was offered a job at ScrewFix based in Exeter. I couldn't accept the offer due to constraints. This lead to further delays in 2013.</a:t>
            </a:r>
            <a:endParaRPr lang="en-GB" altLang="en-US" sz="1400">
              <a:solidFill>
                <a:srgbClr val="002060"/>
              </a:solidFill>
              <a:sym typeface="+mn-ea"/>
            </a:endParaRPr>
          </a:p>
          <a:p>
            <a:pPr marL="0" indent="0">
              <a:buNone/>
            </a:pPr>
            <a:r>
              <a:rPr lang="en-GB" altLang="en-US" sz="1400">
                <a:solidFill>
                  <a:srgbClr val="002060"/>
                </a:solidFill>
                <a:sym typeface="+mn-ea"/>
              </a:rPr>
              <a:t>In 2015, it is the volatile job market that lead to a 5 month gap after returning from London.</a:t>
            </a:r>
            <a:endParaRPr lang="en-GB" altLang="en-US" sz="1400">
              <a:solidFill>
                <a:srgbClr val="002060"/>
              </a:solidFill>
              <a:sym typeface="+mn-ea"/>
            </a:endParaRPr>
          </a:p>
          <a:p>
            <a:pPr marL="0" indent="0">
              <a:buNone/>
            </a:pPr>
            <a:r>
              <a:rPr lang="en-GB" altLang="en-US" sz="1400">
                <a:solidFill>
                  <a:srgbClr val="FF0000"/>
                </a:solidFill>
                <a:sym typeface="+mn-ea"/>
              </a:rPr>
              <a:t>23) </a:t>
            </a:r>
            <a:r>
              <a:rPr lang="en-US" sz="1400">
                <a:solidFill>
                  <a:srgbClr val="FF0000"/>
                </a:solidFill>
                <a:sym typeface="+mn-ea"/>
              </a:rPr>
              <a:t>How would you describe a quality requirement?</a:t>
            </a:r>
            <a:endParaRPr lang="en-US" sz="1400">
              <a:solidFill>
                <a:srgbClr val="FF0000"/>
              </a:solidFill>
              <a:sym typeface="+mn-ea"/>
            </a:endParaRPr>
          </a:p>
          <a:p>
            <a:pPr marL="0" indent="0">
              <a:buNone/>
            </a:pPr>
            <a:r>
              <a:rPr lang="en-GB" altLang="en-US" sz="1400">
                <a:solidFill>
                  <a:srgbClr val="002060"/>
                </a:solidFill>
                <a:sym typeface="+mn-ea"/>
              </a:rPr>
              <a:t>Unambiguous, clear and precise</a:t>
            </a:r>
            <a:endParaRPr lang="en-GB" altLang="en-US" sz="1400">
              <a:solidFill>
                <a:srgbClr val="002060"/>
              </a:solidFill>
              <a:sym typeface="+mn-ea"/>
            </a:endParaRPr>
          </a:p>
          <a:p>
            <a:pPr marL="0" indent="0">
              <a:buNone/>
            </a:pPr>
            <a:r>
              <a:rPr lang="en-GB" altLang="en-US" sz="1400">
                <a:solidFill>
                  <a:srgbClr val="FF0000"/>
                </a:solidFill>
                <a:sym typeface="+mn-ea"/>
              </a:rPr>
              <a:t>24) </a:t>
            </a:r>
            <a:r>
              <a:rPr lang="en-US" sz="1400">
                <a:solidFill>
                  <a:srgbClr val="FF0000"/>
                </a:solidFill>
                <a:sym typeface="+mn-ea"/>
              </a:rPr>
              <a:t>What is the work produced at Global Logix since January 2016 for? What is it to achieve?</a:t>
            </a:r>
            <a:endParaRPr lang="en-US" sz="1400">
              <a:solidFill>
                <a:srgbClr val="FF0000"/>
              </a:solidFill>
              <a:sym typeface="+mn-ea"/>
            </a:endParaRPr>
          </a:p>
          <a:p>
            <a:pPr marL="0" indent="0">
              <a:buNone/>
            </a:pPr>
            <a:r>
              <a:rPr lang="en-GB" altLang="en-US" sz="1400">
                <a:solidFill>
                  <a:srgbClr val="002060"/>
                </a:solidFill>
                <a:sym typeface="+mn-ea"/>
              </a:rPr>
              <a:t>Derive forumulas and logics that worked well with past clients to extrapolate to a new client. It is to achieve a new client project.</a:t>
            </a:r>
            <a:endParaRPr lang="en-GB" altLang="en-US" sz="1400">
              <a:solidFill>
                <a:srgbClr val="002060"/>
              </a:solidFill>
              <a:sym typeface="+mn-ea"/>
            </a:endParaRPr>
          </a:p>
          <a:p>
            <a:pPr marL="0" indent="0">
              <a:buNone/>
            </a:pPr>
            <a:r>
              <a:rPr lang="en-GB" altLang="en-US" sz="1400">
                <a:solidFill>
                  <a:srgbClr val="FF0000"/>
                </a:solidFill>
                <a:sym typeface="+mn-ea"/>
              </a:rPr>
              <a:t>25) </a:t>
            </a:r>
            <a:r>
              <a:rPr lang="en-US" sz="1400">
                <a:solidFill>
                  <a:srgbClr val="FF0000"/>
                </a:solidFill>
                <a:sym typeface="+mn-ea"/>
              </a:rPr>
              <a:t>What is my work on Business As Usual (BAU) till date?</a:t>
            </a:r>
            <a:endParaRPr lang="en-US" sz="1400">
              <a:solidFill>
                <a:srgbClr val="FF0000"/>
              </a:solidFill>
              <a:sym typeface="+mn-ea"/>
            </a:endParaRPr>
          </a:p>
          <a:p>
            <a:pPr marL="0" indent="0">
              <a:buNone/>
            </a:pPr>
            <a:r>
              <a:rPr lang="en-GB" altLang="en-US" sz="1400">
                <a:solidFill>
                  <a:srgbClr val="002060"/>
                </a:solidFill>
                <a:sym typeface="+mn-ea"/>
              </a:rPr>
              <a:t>No, I was not involved in BAU projects till date.</a:t>
            </a:r>
            <a:endParaRPr lang="en-GB" altLang="en-US" sz="1400">
              <a:solidFill>
                <a:srgbClr val="002060"/>
              </a:solidFill>
              <a:sym typeface="+mn-ea"/>
            </a:endParaRPr>
          </a:p>
          <a:p>
            <a:pPr marL="0" indent="0">
              <a:buNone/>
            </a:pPr>
            <a:endParaRPr lang="en-GB" altLang="en-US" sz="1400">
              <a:solidFill>
                <a:srgbClr val="00206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925" y="201295"/>
            <a:ext cx="11649075" cy="6261100"/>
          </a:xfrm>
        </p:spPr>
        <p:txBody>
          <a:bodyPr>
            <a:normAutofit/>
          </a:bodyPr>
          <a:p>
            <a:pPr marL="0" indent="0">
              <a:buNone/>
            </a:pPr>
            <a:r>
              <a:rPr lang="en-GB" altLang="en-US" sz="1400">
                <a:solidFill>
                  <a:srgbClr val="FF0000"/>
                </a:solidFill>
                <a:sym typeface="+mn-ea"/>
              </a:rPr>
              <a:t>26) </a:t>
            </a:r>
            <a:r>
              <a:rPr lang="en-US" sz="1400">
                <a:solidFill>
                  <a:srgbClr val="FF0000"/>
                </a:solidFill>
                <a:sym typeface="+mn-ea"/>
              </a:rPr>
              <a:t>What is my knowledge of Kanban?</a:t>
            </a:r>
            <a:endParaRPr lang="en-US" sz="1400">
              <a:solidFill>
                <a:srgbClr val="FF0000"/>
              </a:solidFill>
              <a:sym typeface="+mn-ea"/>
            </a:endParaRPr>
          </a:p>
          <a:p>
            <a:pPr marL="0" indent="0">
              <a:buNone/>
            </a:pPr>
            <a:r>
              <a:rPr lang="en-GB" altLang="en-US" sz="1400">
                <a:solidFill>
                  <a:srgbClr val="002060"/>
                </a:solidFill>
                <a:sym typeface="+mn-ea"/>
              </a:rPr>
              <a:t>Kanban for story boards, organizing story cards and updating status on task cards while at Monitise and GitHub profile presently at Global Logix.</a:t>
            </a:r>
            <a:endParaRPr lang="en-GB" altLang="en-US" sz="1400">
              <a:solidFill>
                <a:srgbClr val="002060"/>
              </a:solidFill>
              <a:sym typeface="+mn-ea"/>
            </a:endParaRPr>
          </a:p>
          <a:p>
            <a:pPr marL="0" indent="0">
              <a:buNone/>
            </a:pPr>
            <a:r>
              <a:rPr lang="en-GB" altLang="en-US" sz="1400">
                <a:solidFill>
                  <a:srgbClr val="FF0000"/>
                </a:solidFill>
                <a:sym typeface="+mn-ea"/>
              </a:rPr>
              <a:t>27) </a:t>
            </a:r>
            <a:r>
              <a:rPr lang="en-US" sz="1400">
                <a:solidFill>
                  <a:srgbClr val="FF0000"/>
                </a:solidFill>
                <a:sym typeface="+mn-ea"/>
              </a:rPr>
              <a:t>Have I worked with Microsoft tools before?</a:t>
            </a:r>
            <a:endParaRPr lang="en-US" sz="1400">
              <a:solidFill>
                <a:srgbClr val="FF0000"/>
              </a:solidFill>
              <a:sym typeface="+mn-ea"/>
            </a:endParaRPr>
          </a:p>
          <a:p>
            <a:pPr marL="0" indent="0">
              <a:buNone/>
            </a:pPr>
            <a:r>
              <a:rPr lang="en-GB" altLang="en-US" sz="1400">
                <a:solidFill>
                  <a:srgbClr val="002060"/>
                </a:solidFill>
                <a:sym typeface="+mn-ea"/>
              </a:rPr>
              <a:t>Microsoft Office tools that includes: Microsoft Word, Microsoft Excel and Microsoft Powerpoint.</a:t>
            </a:r>
            <a:endParaRPr lang="en-GB" altLang="en-US" sz="1400">
              <a:solidFill>
                <a:srgbClr val="002060"/>
              </a:solidFill>
              <a:sym typeface="+mn-ea"/>
            </a:endParaRPr>
          </a:p>
          <a:p>
            <a:pPr marL="0" indent="0">
              <a:buNone/>
            </a:pPr>
            <a:r>
              <a:rPr lang="en-GB" altLang="en-US" sz="1400">
                <a:solidFill>
                  <a:srgbClr val="FF0000"/>
                </a:solidFill>
                <a:sym typeface="+mn-ea"/>
              </a:rPr>
              <a:t>28) What is root cause analysis?</a:t>
            </a:r>
            <a:endParaRPr lang="en-GB" altLang="en-US" sz="1400">
              <a:solidFill>
                <a:srgbClr val="FF0000"/>
              </a:solidFill>
              <a:sym typeface="+mn-ea"/>
            </a:endParaRPr>
          </a:p>
          <a:p>
            <a:pPr marL="0" indent="0">
              <a:buNone/>
            </a:pPr>
            <a:r>
              <a:rPr lang="en-GB" altLang="en-US" sz="1400">
                <a:solidFill>
                  <a:srgbClr val="002060"/>
                </a:solidFill>
                <a:sym typeface="+mn-ea"/>
              </a:rPr>
              <a:t>Analysising the root cause of why a problem occured to eradicate it from the project and as well ensure it doesn't reoccur again.</a:t>
            </a:r>
            <a:endParaRPr lang="en-GB" altLang="en-US" sz="1400">
              <a:solidFill>
                <a:srgbClr val="002060"/>
              </a:solidFill>
              <a:sym typeface="+mn-ea"/>
            </a:endParaRPr>
          </a:p>
          <a:p>
            <a:pPr marL="0" indent="0">
              <a:buNone/>
            </a:pPr>
            <a:r>
              <a:rPr lang="en-GB" altLang="en-US" sz="1400">
                <a:solidFill>
                  <a:srgbClr val="FF0000"/>
                </a:solidFill>
                <a:sym typeface="+mn-ea"/>
              </a:rPr>
              <a:t>29) What is gap analysis?</a:t>
            </a:r>
            <a:endParaRPr lang="en-GB" altLang="en-US" sz="1400">
              <a:solidFill>
                <a:srgbClr val="FF0000"/>
              </a:solidFill>
              <a:sym typeface="+mn-ea"/>
            </a:endParaRPr>
          </a:p>
          <a:p>
            <a:pPr marL="0" indent="0">
              <a:buNone/>
            </a:pPr>
            <a:r>
              <a:rPr lang="en-GB" altLang="en-US" sz="1400">
                <a:solidFill>
                  <a:srgbClr val="002060"/>
                </a:solidFill>
                <a:sym typeface="+mn-ea"/>
              </a:rPr>
              <a:t>An analysis of where we are today and where we should be to produce an analysis of the gap.</a:t>
            </a:r>
            <a:endParaRPr lang="en-GB" altLang="en-US" sz="1400">
              <a:solidFill>
                <a:srgbClr val="002060"/>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6594</Words>
  <Application>WPS Presentation</Application>
  <PresentationFormat>Widescreen</PresentationFormat>
  <Paragraphs>71</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Raghavan</cp:lastModifiedBy>
  <cp:revision>7</cp:revision>
  <dcterms:created xsi:type="dcterms:W3CDTF">2018-07-11T18:17:41Z</dcterms:created>
  <dcterms:modified xsi:type="dcterms:W3CDTF">2018-07-11T18:42:18Z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