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3"/>
    <p:sldId id="268" r:id="rId4"/>
    <p:sldId id="269" r:id="rId5"/>
    <p:sldId id="271" r:id="rId6"/>
    <p:sldId id="270" r:id="rId7"/>
    <p:sldId id="272" r:id="rId8"/>
    <p:sldId id="274" r:id="rId9"/>
    <p:sldId id="277" r:id="rId10"/>
    <p:sldId id="276" r:id="rId11"/>
    <p:sldId id="287" r:id="rId12"/>
    <p:sldId id="2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005" y="1125220"/>
            <a:ext cx="10975975" cy="1791335"/>
          </a:xfrm>
        </p:spPr>
        <p:txBody>
          <a:bodyPr>
            <a:normAutofit/>
          </a:bodyPr>
          <a:lstStyle/>
          <a:p>
            <a:r>
              <a:rPr lang="en-GB" altLang="en-US" b="1" dirty="0">
                <a:solidFill>
                  <a:srgbClr val="00B050"/>
                </a:solidFill>
              </a:rPr>
              <a:t>Change Analyst - Cornwall Council</a:t>
            </a:r>
            <a:endParaRPr lang="en-GB" altLang="en-US" b="1" dirty="0">
              <a:solidFill>
                <a:srgbClr val="00B050"/>
              </a:solidFill>
            </a:endParaRPr>
          </a:p>
        </p:txBody>
      </p:sp>
      <p:sp>
        <p:nvSpPr>
          <p:cNvPr id="3" name="Subtitle 2"/>
          <p:cNvSpPr>
            <a:spLocks noGrp="1"/>
          </p:cNvSpPr>
          <p:nvPr>
            <p:ph type="subTitle" idx="1"/>
          </p:nvPr>
        </p:nvSpPr>
        <p:spPr>
          <a:xfrm>
            <a:off x="748030" y="3333750"/>
            <a:ext cx="9919970" cy="1924685"/>
          </a:xfrm>
        </p:spPr>
        <p:txBody>
          <a:bodyPr>
            <a:normAutofit/>
          </a:bodyPr>
          <a:lstStyle/>
          <a:p>
            <a:pPr lvl="0" algn="l"/>
            <a:r>
              <a:rPr lang="en-GB" altLang="en-US" b="1"/>
              <a:t>Scope of this presentation: </a:t>
            </a:r>
            <a:r>
              <a:rPr lang="en-GB" altLang="en-US"/>
              <a:t>This presentation aims at elaborating my knowledge of the requirements specified in the job specification.</a:t>
            </a:r>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0815" y="99060"/>
            <a:ext cx="11947525" cy="590550"/>
          </a:xfrm>
        </p:spPr>
        <p:txBody>
          <a:bodyPr>
            <a:normAutofit fontScale="90000"/>
          </a:bodyPr>
          <a:p>
            <a:r>
              <a:rPr lang="en-GB" altLang="en-US" sz="3600" b="1">
                <a:solidFill>
                  <a:srgbClr val="00B050"/>
                </a:solidFill>
              </a:rPr>
              <a:t>Interview questions &amp; My responses</a:t>
            </a:r>
            <a:endParaRPr lang="en-GB" altLang="en-US" sz="3600" b="1">
              <a:solidFill>
                <a:srgbClr val="00B050"/>
              </a:solidFill>
            </a:endParaRPr>
          </a:p>
        </p:txBody>
      </p:sp>
      <p:sp>
        <p:nvSpPr>
          <p:cNvPr id="3" name="Content Placeholder 2"/>
          <p:cNvSpPr/>
          <p:nvPr>
            <p:ph idx="1"/>
          </p:nvPr>
        </p:nvSpPr>
        <p:spPr>
          <a:xfrm>
            <a:off x="185420" y="726440"/>
            <a:ext cx="11932285" cy="5899150"/>
          </a:xfrm>
        </p:spPr>
        <p:style>
          <a:lnRef idx="2">
            <a:schemeClr val="accent6"/>
          </a:lnRef>
          <a:fillRef idx="1">
            <a:schemeClr val="lt1"/>
          </a:fillRef>
          <a:effectRef idx="0">
            <a:schemeClr val="accent6"/>
          </a:effectRef>
          <a:fontRef idx="minor">
            <a:schemeClr val="dk1"/>
          </a:fontRef>
        </p:style>
        <p:txBody>
          <a:bodyPr>
            <a:normAutofit lnSpcReduction="10000"/>
          </a:bodyPr>
          <a:p>
            <a:pPr marL="0" indent="0">
              <a:buNone/>
            </a:pPr>
            <a:r>
              <a:rPr lang="en-GB" altLang="en-US" sz="1800"/>
              <a:t>1) What interested you towards this position?</a:t>
            </a:r>
            <a:endParaRPr lang="en-GB" altLang="en-US" sz="1800"/>
          </a:p>
          <a:p>
            <a:pPr marL="0" indent="0">
              <a:buNone/>
            </a:pPr>
            <a:r>
              <a:rPr lang="en-GB" altLang="en-US" sz="1800"/>
              <a:t>The fact that it is a change analysis position involving detailed business design and business impacts interested me. Moving to Oracle cloud came across as a technical project and fact that I'm from a technical development background was of interest.</a:t>
            </a:r>
            <a:endParaRPr lang="en-GB" altLang="en-US" sz="1800"/>
          </a:p>
          <a:p>
            <a:pPr marL="0" indent="0">
              <a:buNone/>
            </a:pPr>
            <a:r>
              <a:rPr lang="en-GB" altLang="en-US" sz="1800"/>
              <a:t>2) Examples where I had been involved in organizational change projects in the past?</a:t>
            </a:r>
            <a:endParaRPr lang="en-GB" altLang="en-US" sz="1800"/>
          </a:p>
          <a:p>
            <a:pPr marL="0" indent="0">
              <a:buNone/>
            </a:pPr>
            <a:r>
              <a:rPr lang="en-GB" altLang="en-US" sz="1800"/>
              <a:t>At RBS on 2 organizational change projects replacing the authentication mechanism from Card-readers to One Time Passcode and Paperless Office Secure Messaging.</a:t>
            </a:r>
            <a:endParaRPr lang="en-GB" altLang="en-US" sz="1800"/>
          </a:p>
          <a:p>
            <a:pPr marL="0" indent="0">
              <a:buNone/>
            </a:pPr>
            <a:r>
              <a:rPr lang="en-GB" altLang="en-US" sz="1800"/>
              <a:t>3) What were my inputs on the organizational change projects?</a:t>
            </a:r>
            <a:endParaRPr lang="en-GB" altLang="en-US" sz="1800"/>
          </a:p>
          <a:p>
            <a:pPr marL="0" indent="0">
              <a:buNone/>
            </a:pPr>
            <a:r>
              <a:rPr lang="en-GB" altLang="en-US" sz="1800"/>
              <a:t>At RBS, I produced Stakeholder Maps, participated in requirements workshops, fed inputs to Terms of Reference and Business Operating Model. Elaborated User Experience design screens.</a:t>
            </a:r>
            <a:endParaRPr lang="en-GB" altLang="en-US" sz="1800"/>
          </a:p>
          <a:p>
            <a:pPr marL="0" indent="0">
              <a:buNone/>
            </a:pPr>
            <a:r>
              <a:rPr lang="en-GB" altLang="en-US" sz="1800"/>
              <a:t>4) Have I ever been involved in a project that involved Financial Processes?</a:t>
            </a:r>
            <a:endParaRPr lang="en-GB" altLang="en-US" sz="1800"/>
          </a:p>
          <a:p>
            <a:pPr marL="0" indent="0">
              <a:buNone/>
            </a:pPr>
            <a:r>
              <a:rPr lang="en-GB" altLang="en-US" sz="1800"/>
              <a:t>No, I have not worked on a module that involved billing and Financials on the process. I have worked closely with a BA from Billing Stream to produce the screens and have a good understanding of billing and Financials.</a:t>
            </a:r>
            <a:endParaRPr lang="en-GB" altLang="en-US" sz="1800"/>
          </a:p>
          <a:p>
            <a:pPr marL="0" indent="0">
              <a:buNone/>
            </a:pPr>
            <a:r>
              <a:rPr lang="en-GB" altLang="en-US" sz="1800"/>
              <a:t>5) How would I go about a workshop?</a:t>
            </a:r>
            <a:endParaRPr lang="en-GB" altLang="en-US" sz="1800"/>
          </a:p>
          <a:p>
            <a:pPr marL="0" indent="0">
              <a:buNone/>
            </a:pPr>
            <a:r>
              <a:rPr lang="en-GB" altLang="en-US" sz="1800"/>
              <a:t>Preparing from existing sources like outdated documentation, URLs or access to play around with existing systems &amp;</a:t>
            </a:r>
            <a:endParaRPr lang="en-GB" altLang="en-US" sz="1800"/>
          </a:p>
          <a:p>
            <a:pPr marL="0" indent="0">
              <a:buNone/>
            </a:pPr>
            <a:r>
              <a:rPr lang="en-GB" altLang="en-US" sz="1800"/>
              <a:t>Having a good understanding of what we want out of the workshops. In other words setting the agenda as we may or may not be able to solve all the problems in the workshop itself.</a:t>
            </a:r>
            <a:endParaRPr lang="en-GB" altLang="en-US" sz="1800"/>
          </a:p>
          <a:p>
            <a:pPr marL="0" indent="0">
              <a:buNone/>
            </a:pPr>
            <a:r>
              <a:rPr lang="en-GB" altLang="en-US" sz="1800">
                <a:sym typeface="+mn-ea"/>
              </a:rPr>
              <a:t>6) What would I class as a good requirements workshop?</a:t>
            </a:r>
            <a:endParaRPr lang="en-GB" altLang="en-US" sz="1800"/>
          </a:p>
          <a:p>
            <a:pPr marL="0" indent="0">
              <a:buNone/>
            </a:pPr>
            <a:r>
              <a:rPr lang="en-GB" altLang="en-US" sz="1800">
                <a:sym typeface="+mn-ea"/>
              </a:rPr>
              <a:t>A workshop for which the organizers were prepared well with the technical information and the stakeholders had a good understanding of what we want out of the workshop itself.</a:t>
            </a:r>
            <a:endParaRPr lang="en-GB" altLang="en-US" sz="1800"/>
          </a:p>
          <a:p>
            <a:pPr marL="0" indent="0">
              <a:buNone/>
            </a:pPr>
            <a:endParaRPr lang="en-GB" alt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0815" y="99060"/>
            <a:ext cx="11947525" cy="590550"/>
          </a:xfrm>
        </p:spPr>
        <p:txBody>
          <a:bodyPr>
            <a:normAutofit fontScale="90000"/>
          </a:bodyPr>
          <a:p>
            <a:r>
              <a:rPr lang="en-GB" altLang="en-US" sz="3600" b="1">
                <a:solidFill>
                  <a:srgbClr val="00B050"/>
                </a:solidFill>
              </a:rPr>
              <a:t>Interview questions</a:t>
            </a:r>
            <a:endParaRPr lang="en-GB" altLang="en-US" sz="3600" b="1">
              <a:solidFill>
                <a:srgbClr val="00B050"/>
              </a:solidFill>
            </a:endParaRPr>
          </a:p>
        </p:txBody>
      </p:sp>
      <p:sp>
        <p:nvSpPr>
          <p:cNvPr id="3" name="Content Placeholder 2"/>
          <p:cNvSpPr/>
          <p:nvPr>
            <p:ph idx="1"/>
          </p:nvPr>
        </p:nvSpPr>
        <p:spPr>
          <a:xfrm>
            <a:off x="185420" y="726440"/>
            <a:ext cx="11932285" cy="5899150"/>
          </a:xfrm>
        </p:spPr>
        <p:style>
          <a:lnRef idx="2">
            <a:schemeClr val="accent6"/>
          </a:lnRef>
          <a:fillRef idx="1">
            <a:schemeClr val="lt1"/>
          </a:fillRef>
          <a:effectRef idx="0">
            <a:schemeClr val="accent6"/>
          </a:effectRef>
          <a:fontRef idx="minor">
            <a:schemeClr val="dk1"/>
          </a:fontRef>
        </p:style>
        <p:txBody>
          <a:bodyPr>
            <a:normAutofit/>
          </a:bodyPr>
          <a:p>
            <a:pPr marL="0" indent="0">
              <a:buNone/>
            </a:pPr>
            <a:r>
              <a:rPr lang="en-GB" altLang="en-US" sz="1800">
                <a:sym typeface="+mn-ea"/>
              </a:rPr>
              <a:t>7) What were my experiences with stakeholders and managing stakeholders on projects?</a:t>
            </a:r>
            <a:endParaRPr lang="en-GB" altLang="en-US" sz="1800"/>
          </a:p>
          <a:p>
            <a:pPr marL="0" indent="0">
              <a:buNone/>
            </a:pPr>
            <a:r>
              <a:rPr lang="en-GB" altLang="en-US" sz="1800">
                <a:sym typeface="+mn-ea"/>
              </a:rPr>
              <a:t>Elaborating stake of a business stakeholder from various business units/functions and having it reviewed to confirm they are happy with their stake and responsibilities on the project.</a:t>
            </a:r>
            <a:endParaRPr lang="en-GB" altLang="en-US" sz="1800"/>
          </a:p>
          <a:p>
            <a:pPr marL="0" indent="0">
              <a:buNone/>
            </a:pPr>
            <a:r>
              <a:rPr lang="en-GB" altLang="en-US" sz="1800">
                <a:sym typeface="+mn-ea"/>
              </a:rPr>
              <a:t>8) How would I go about stakeholders who didn't have much to say during workshops how would I bring them on-board?</a:t>
            </a:r>
            <a:endParaRPr lang="en-GB" altLang="en-US" sz="1800"/>
          </a:p>
          <a:p>
            <a:pPr marL="0" indent="0">
              <a:buNone/>
            </a:pPr>
            <a:r>
              <a:rPr lang="en-GB" altLang="en-US" sz="1800">
                <a:sym typeface="+mn-ea"/>
              </a:rPr>
              <a:t>1-1 interviews after the workshop to understand their inputs and how well they appreciate the change and moving to new systems elaborating any pros and cons.</a:t>
            </a:r>
            <a:endParaRPr lang="en-GB" altLang="en-US" sz="1800"/>
          </a:p>
          <a:p>
            <a:pPr marL="0" indent="0">
              <a:buNone/>
            </a:pPr>
            <a:r>
              <a:rPr lang="en-GB" altLang="en-US" sz="1800">
                <a:sym typeface="+mn-ea"/>
              </a:rPr>
              <a:t>9) What are my inputs to who is going to receive the end result of the project. In other words, my inputs to end users of the solution? Were they happy and would you do anything different?</a:t>
            </a:r>
            <a:endParaRPr lang="en-GB" altLang="en-US" sz="1800"/>
          </a:p>
          <a:p>
            <a:pPr marL="0" indent="0">
              <a:buNone/>
            </a:pPr>
            <a:r>
              <a:rPr lang="en-GB" altLang="en-US" sz="1800">
                <a:sym typeface="+mn-ea"/>
              </a:rPr>
              <a:t>In the CRM project I worked on, the team was called business readiness team elaborating the training manual for call center agents. My inputs were screen shots from test environments and for screens that are not yet complete, User Experience mock-ups to assist the business readiness team in elaborating their training manual.</a:t>
            </a:r>
            <a:endParaRPr lang="en-GB" altLang="en-US" sz="1800"/>
          </a:p>
          <a:p>
            <a:pPr marL="0" indent="0">
              <a:buNone/>
            </a:pPr>
            <a:r>
              <a:rPr lang="en-GB" altLang="en-US" sz="1800">
                <a:sym typeface="+mn-ea"/>
              </a:rPr>
              <a:t>As there were a few subject matter experts o the CRM project who went back to customer services leading a team of call center agents, they seemed happy with training design and the CRM. I actually didn't meet the call center agents. So not too very sure.</a:t>
            </a:r>
            <a:endParaRPr lang="en-GB"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3355" y="25400"/>
            <a:ext cx="11947525" cy="423545"/>
          </a:xfrm>
        </p:spPr>
        <p:txBody>
          <a:bodyPr>
            <a:normAutofit fontScale="90000"/>
          </a:bodyPr>
          <a:p>
            <a:r>
              <a:rPr lang="en-GB" altLang="en-US" sz="2800" b="1">
                <a:solidFill>
                  <a:srgbClr val="00B050"/>
                </a:solidFill>
              </a:rPr>
              <a:t>1) Assessing business impacts of the upgrade on existing process, policies, roles etc.</a:t>
            </a:r>
            <a:endParaRPr lang="en-GB" altLang="en-US" sz="2800" b="1">
              <a:solidFill>
                <a:srgbClr val="00B050"/>
              </a:solidFill>
            </a:endParaRPr>
          </a:p>
        </p:txBody>
      </p:sp>
      <p:sp>
        <p:nvSpPr>
          <p:cNvPr id="3" name="Content Placeholder 2"/>
          <p:cNvSpPr/>
          <p:nvPr>
            <p:ph idx="1"/>
          </p:nvPr>
        </p:nvSpPr>
        <p:spPr>
          <a:xfrm>
            <a:off x="203200" y="453390"/>
            <a:ext cx="11932285" cy="6292850"/>
          </a:xfrm>
        </p:spPr>
        <p:style>
          <a:lnRef idx="2">
            <a:schemeClr val="accent6"/>
          </a:lnRef>
          <a:fillRef idx="1">
            <a:schemeClr val="lt1"/>
          </a:fillRef>
          <a:effectRef idx="0">
            <a:schemeClr val="accent6"/>
          </a:effectRef>
          <a:fontRef idx="minor">
            <a:schemeClr val="dk1"/>
          </a:fontRef>
        </p:style>
        <p:txBody>
          <a:bodyPr>
            <a:normAutofit/>
          </a:bodyPr>
          <a:p>
            <a:pPr marL="0" indent="0">
              <a:buFont typeface="Wingdings" charset="0"/>
              <a:buNone/>
            </a:pPr>
            <a:r>
              <a:rPr lang="en-GB" altLang="en-US" sz="1800"/>
              <a:t>I approached business impacts on a similar project at Barclaycard. The last highlight of NFRs and Support Model was accomplished while at Barclays Wealth.</a:t>
            </a:r>
            <a:endParaRPr lang="en-GB" altLang="en-US" sz="1800"/>
          </a:p>
          <a:p>
            <a:pPr marL="0" indent="0">
              <a:buFont typeface="Wingdings" charset="0"/>
              <a:buNone/>
            </a:pPr>
            <a:endParaRPr lang="en-GB" altLang="en-US" sz="1800"/>
          </a:p>
          <a:p>
            <a:pPr marL="285750" indent="-285750">
              <a:buFont typeface="Wingdings" charset="0"/>
              <a:buChar char="ü"/>
            </a:pPr>
            <a:r>
              <a:rPr lang="en-GB" altLang="en-US" sz="1800"/>
              <a:t>As a Change Analyst, understand the business change of moving from existing ERP Finance systems and detailed specifics of how and when Cornwall Coucil intends to transform itself to Oracle Cloud.</a:t>
            </a:r>
            <a:endParaRPr lang="en-GB" altLang="en-US" sz="1800"/>
          </a:p>
          <a:p>
            <a:pPr marL="285750" indent="-285750">
              <a:buFont typeface="Wingdings" charset="0"/>
              <a:buChar char="ü"/>
            </a:pPr>
            <a:r>
              <a:rPr lang="en-GB" altLang="en-US" sz="1800"/>
              <a:t>Elaborate businesss impacts of the upgrade by linking the 3 very inter-related but unique entities of People, Process and Technology.</a:t>
            </a:r>
            <a:endParaRPr lang="en-GB" altLang="en-US" sz="1800"/>
          </a:p>
          <a:p>
            <a:pPr marL="285750" indent="-285750">
              <a:buFont typeface="Wingdings" charset="0"/>
              <a:buChar char="ü"/>
            </a:pPr>
            <a:r>
              <a:rPr lang="en-GB" altLang="en-US" sz="1800"/>
              <a:t>Elaborate detailed business design that includes:</a:t>
            </a:r>
            <a:endParaRPr lang="en-GB" altLang="en-US" sz="1800"/>
          </a:p>
          <a:p>
            <a:pPr marL="742950" lvl="1" indent="-285750">
              <a:buFont typeface="Wingdings" charset="0"/>
              <a:buChar char="ü"/>
            </a:pPr>
            <a:r>
              <a:rPr lang="en-GB" altLang="en-US" sz="1800">
                <a:sym typeface="+mn-ea"/>
              </a:rPr>
              <a:t>Existing business process flows</a:t>
            </a:r>
            <a:endParaRPr lang="en-GB" altLang="en-US" sz="1800"/>
          </a:p>
          <a:p>
            <a:pPr marL="742950" lvl="1" indent="-285750">
              <a:buFont typeface="Wingdings" charset="0"/>
              <a:buChar char="ü"/>
            </a:pPr>
            <a:r>
              <a:rPr lang="en-GB" altLang="en-US" sz="1800">
                <a:sym typeface="+mn-ea"/>
              </a:rPr>
              <a:t>Business process flows on upgrade to cloud based</a:t>
            </a:r>
            <a:endParaRPr lang="en-GB" altLang="en-US" sz="1800"/>
          </a:p>
          <a:p>
            <a:pPr marL="742950" lvl="1" indent="-285750">
              <a:buFont typeface="Wingdings" charset="0"/>
              <a:buChar char="ü"/>
            </a:pPr>
            <a:r>
              <a:rPr lang="en-GB" altLang="en-US" sz="1800">
                <a:sym typeface="+mn-ea"/>
              </a:rPr>
              <a:t>Process descriptions</a:t>
            </a:r>
            <a:endParaRPr lang="en-GB" altLang="en-US" sz="1800"/>
          </a:p>
          <a:p>
            <a:pPr marL="742950" lvl="1" indent="-285750">
              <a:buFont typeface="Wingdings" charset="0"/>
              <a:buChar char="ü"/>
            </a:pPr>
            <a:r>
              <a:rPr lang="en-GB" altLang="en-US" sz="1800">
                <a:sym typeface="+mn-ea"/>
              </a:rPr>
              <a:t>Service Level Agreements</a:t>
            </a:r>
            <a:endParaRPr lang="en-GB" altLang="en-US" sz="1800"/>
          </a:p>
          <a:p>
            <a:pPr marL="742950" lvl="1" indent="-285750">
              <a:buFont typeface="Wingdings" charset="0"/>
              <a:buChar char="ü"/>
            </a:pPr>
            <a:r>
              <a:rPr lang="en-GB" altLang="en-US" sz="1800">
                <a:sym typeface="+mn-ea"/>
              </a:rPr>
              <a:t>Roles &amp; Responsibilities</a:t>
            </a:r>
            <a:endParaRPr lang="en-GB" altLang="en-US" sz="1800"/>
          </a:p>
          <a:p>
            <a:pPr marL="285750" indent="-285750">
              <a:buFont typeface="Wingdings" charset="0"/>
              <a:buChar char="ü"/>
            </a:pPr>
            <a:r>
              <a:rPr lang="en-GB" altLang="en-US" sz="1800"/>
              <a:t>Elaborate internal and external dependencies establishing relationships between Cornwall Council and the 3rd party vendors and business partners.</a:t>
            </a:r>
            <a:endParaRPr lang="en-GB" altLang="en-US" sz="1800"/>
          </a:p>
          <a:p>
            <a:pPr marL="285750" indent="-285750">
              <a:buFont typeface="Wingdings" charset="0"/>
              <a:buChar char="ü"/>
            </a:pPr>
            <a:r>
              <a:rPr lang="en-GB" altLang="en-US" sz="1800"/>
              <a:t>Elaborate concepts that need to be run past legal teams at Cornwall to ensure adhere to legal and regulatory compliance.</a:t>
            </a:r>
            <a:endParaRPr lang="en-GB" altLang="en-US" sz="1800"/>
          </a:p>
          <a:p>
            <a:pPr marL="285750" indent="-285750">
              <a:buFont typeface="Wingdings" charset="0"/>
              <a:buChar char="ü"/>
            </a:pPr>
            <a:r>
              <a:rPr lang="en-GB" altLang="en-US" sz="1800"/>
              <a:t>Elaborate interaction and message/data flows between various systems and applications required for the upgrade.</a:t>
            </a:r>
            <a:endParaRPr lang="en-GB" altLang="en-US" sz="1800"/>
          </a:p>
          <a:p>
            <a:pPr marL="285750" indent="-285750">
              <a:buFont typeface="Wingdings" charset="0"/>
              <a:buChar char="ü"/>
            </a:pPr>
            <a:r>
              <a:rPr lang="en-GB" altLang="en-US" sz="1800"/>
              <a:t>Elaborate Non-Functional Requirements &amp; Support Model elaborating system concepts and how the upgrade shall be supported on go-live.</a:t>
            </a:r>
            <a:endParaRPr lang="en-GB" altLang="en-US" sz="1800"/>
          </a:p>
        </p:txBody>
      </p:sp>
      <p:pic>
        <p:nvPicPr>
          <p:cNvPr id="6" name="Content Placeholder 5"/>
          <p:cNvPicPr>
            <a:picLocks noChangeAspect="1"/>
          </p:cNvPicPr>
          <p:nvPr>
            <p:ph sz="half" idx="2"/>
          </p:nvPr>
        </p:nvPicPr>
        <p:blipFill>
          <a:blip r:embed="rId1"/>
          <a:stretch>
            <a:fillRect/>
          </a:stretch>
        </p:blipFill>
        <p:spPr>
          <a:xfrm>
            <a:off x="6729730" y="2440940"/>
            <a:ext cx="2411095" cy="20339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3685" y="99060"/>
            <a:ext cx="10515600" cy="590550"/>
          </a:xfrm>
        </p:spPr>
        <p:txBody>
          <a:bodyPr>
            <a:normAutofit/>
          </a:bodyPr>
          <a:p>
            <a:r>
              <a:rPr lang="en-GB" altLang="en-US" sz="2800" b="1">
                <a:solidFill>
                  <a:srgbClr val="00B050"/>
                </a:solidFill>
              </a:rPr>
              <a:t>2) Stakeholder management &amp; engagement</a:t>
            </a:r>
            <a:endParaRPr lang="en-GB" altLang="en-US" sz="2800" b="1">
              <a:solidFill>
                <a:srgbClr val="00B050"/>
              </a:solidFill>
            </a:endParaRPr>
          </a:p>
        </p:txBody>
      </p:sp>
      <p:sp>
        <p:nvSpPr>
          <p:cNvPr id="3" name="Footer Placeholder 2"/>
          <p:cNvSpPr>
            <a:spLocks noGrp="1"/>
          </p:cNvSpPr>
          <p:nvPr>
            <p:ph type="ftr" sz="quarter" idx="11"/>
          </p:nvPr>
        </p:nvSpPr>
        <p:spPr>
          <a:xfrm>
            <a:off x="207645" y="6534150"/>
            <a:ext cx="11862435" cy="212090"/>
          </a:xfrm>
        </p:spPr>
        <p:txBody>
          <a:bodyPr/>
          <a:p>
            <a:r>
              <a:rPr lang="en-US"/>
              <a:t>Work examples quoted are not an exact replica but extrapolated to adhere to non-disclosure agreements signed with the client although several years ago.</a:t>
            </a:r>
            <a:endParaRPr lang="en-US"/>
          </a:p>
        </p:txBody>
      </p:sp>
      <p:sp>
        <p:nvSpPr>
          <p:cNvPr id="5" name="Content Placeholder 4"/>
          <p:cNvSpPr/>
          <p:nvPr>
            <p:ph idx="1"/>
          </p:nvPr>
        </p:nvSpPr>
        <p:spPr>
          <a:xfrm>
            <a:off x="379730" y="666750"/>
            <a:ext cx="11539220" cy="5711190"/>
          </a:xfrm>
        </p:spPr>
        <p:txBody>
          <a:bodyPr/>
          <a:p>
            <a:pPr marL="0" indent="0">
              <a:buFont typeface="Wingdings" charset="0"/>
              <a:buNone/>
            </a:pPr>
            <a:r>
              <a:rPr lang="en-GB" altLang="en-US" sz="1800"/>
              <a:t>While working on Banking projects, I accomplished stakeholder management and engagement as below. First of the two highlights below was accomplished while at RBS and the 3rd highlight was accomplished while at Tesco Bank.</a:t>
            </a:r>
            <a:endParaRPr lang="en-GB" altLang="en-US" sz="1800"/>
          </a:p>
          <a:p>
            <a:pPr marL="0" indent="0">
              <a:buFont typeface="Wingdings" charset="0"/>
              <a:buNone/>
            </a:pPr>
            <a:endParaRPr lang="en-GB" altLang="en-US" sz="1800"/>
          </a:p>
          <a:p>
            <a:pPr marL="285750" indent="-285750">
              <a:buFont typeface="Wingdings" charset="0"/>
              <a:buChar char="ü"/>
            </a:pPr>
            <a:r>
              <a:rPr lang="en-GB" altLang="en-US" sz="1800"/>
              <a:t>Produce stakeholder maps as an L1 gathering names of all the stakeholders and their position within the business.</a:t>
            </a:r>
            <a:endParaRPr lang="en-GB" altLang="en-US" sz="1800"/>
          </a:p>
          <a:p>
            <a:pPr marL="285750" indent="-285750">
              <a:buFont typeface="Wingdings" charset="0"/>
              <a:buChar char="ü"/>
            </a:pPr>
            <a:r>
              <a:rPr lang="en-GB" altLang="en-US" sz="1800"/>
              <a:t>Elaborate stake of various business units in relation to this business change of moving from existing Finance ERP systems. In other words, responsibilities of various business units in transforming to Oracle Cloud.</a:t>
            </a:r>
            <a:endParaRPr lang="en-GB" altLang="en-US" sz="1800"/>
          </a:p>
          <a:p>
            <a:pPr marL="285750" indent="-285750">
              <a:buFont typeface="Wingdings" charset="0"/>
              <a:buChar char="ü"/>
            </a:pPr>
            <a:r>
              <a:rPr lang="en-GB" altLang="en-US" sz="1800"/>
              <a:t>RACI elaborating responibilities of stakeholders within each business unit. In other words, stakeholders who are to be responsible, accountable, consulted and informed for the successful implementaiton of this business change.</a:t>
            </a:r>
            <a:endParaRPr lang="en-GB"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1470" y="128905"/>
            <a:ext cx="11037570" cy="549275"/>
          </a:xfrm>
        </p:spPr>
        <p:txBody>
          <a:bodyPr>
            <a:normAutofit/>
          </a:bodyPr>
          <a:p>
            <a:r>
              <a:rPr lang="en-GB" altLang="en-US" sz="2800" b="1">
                <a:solidFill>
                  <a:srgbClr val="00B050"/>
                </a:solidFill>
              </a:rPr>
              <a:t>3) Shaping of communications</a:t>
            </a:r>
            <a:endParaRPr lang="en-GB" altLang="en-US" sz="2800" b="1">
              <a:solidFill>
                <a:srgbClr val="00B050"/>
              </a:solidFill>
            </a:endParaRPr>
          </a:p>
        </p:txBody>
      </p:sp>
      <p:sp>
        <p:nvSpPr>
          <p:cNvPr id="3" name="Content Placeholder 2"/>
          <p:cNvSpPr/>
          <p:nvPr>
            <p:ph idx="1"/>
          </p:nvPr>
        </p:nvSpPr>
        <p:spPr>
          <a:xfrm>
            <a:off x="318135" y="779780"/>
            <a:ext cx="11604625" cy="5862320"/>
          </a:xfrm>
        </p:spPr>
        <p:txBody>
          <a:bodyPr>
            <a:normAutofit/>
          </a:bodyPr>
          <a:p>
            <a:pPr marL="0" indent="0">
              <a:buFont typeface="Wingdings" charset="0"/>
              <a:buNone/>
            </a:pPr>
            <a:r>
              <a:rPr lang="en-GB" altLang="en-US" sz="1800"/>
              <a:t>Of the 3 highlights below, RACI was the approach to shaping communications while at Tesco Bank and the 2nd and 3rd highlights were from while at Barclaycard.</a:t>
            </a:r>
            <a:endParaRPr lang="en-GB" altLang="en-US" sz="1800"/>
          </a:p>
          <a:p>
            <a:pPr marL="0" indent="0">
              <a:buFont typeface="Wingdings" charset="0"/>
              <a:buNone/>
            </a:pPr>
            <a:endParaRPr lang="en-GB" altLang="en-US" sz="1800"/>
          </a:p>
          <a:p>
            <a:pPr marL="342900" indent="-342900">
              <a:buFont typeface="Wingdings" charset="0"/>
              <a:buChar char="ü"/>
            </a:pPr>
            <a:r>
              <a:rPr lang="en-GB" altLang="en-US" sz="1800"/>
              <a:t>Ensure stakeholders with varying responsibilities are kept informed accurately as per baselined RACI document.</a:t>
            </a:r>
            <a:endParaRPr lang="en-GB" altLang="en-US" sz="1800"/>
          </a:p>
          <a:p>
            <a:pPr marL="342900" indent="-342900">
              <a:buFont typeface="Wingdings" charset="0"/>
              <a:buChar char="ü"/>
            </a:pPr>
            <a:r>
              <a:rPr lang="en-GB" altLang="en-US" sz="1800"/>
              <a:t>Ensure only appropriate level of information is shared with 3rd party vendors and business partners in adherence with any non-disclosure agreements.</a:t>
            </a:r>
            <a:endParaRPr lang="en-GB" altLang="en-US" sz="1800"/>
          </a:p>
          <a:p>
            <a:pPr marL="342900" indent="-342900">
              <a:buFont typeface="Wingdings" charset="0"/>
              <a:buChar char="ü"/>
            </a:pPr>
            <a:r>
              <a:rPr lang="en-GB" altLang="en-US" sz="1800"/>
              <a:t>Keeping pace with other company wide communications and how that might impact our project.</a:t>
            </a:r>
            <a:endParaRPr lang="en-GB" altLang="en-US" sz="1800"/>
          </a:p>
          <a:p>
            <a:pPr marL="342900" indent="-342900">
              <a:buFont typeface="Wingdings" charset="0"/>
              <a:buChar char="ü"/>
            </a:pPr>
            <a:endParaRPr lang="en-GB" altLang="en-US" sz="1800"/>
          </a:p>
          <a:p>
            <a:pPr marL="342900" indent="-342900">
              <a:buFont typeface="Wingdings" charset="0"/>
              <a:buChar char="ü"/>
            </a:pPr>
            <a:endParaRPr lang="en-GB"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0815" y="99060"/>
            <a:ext cx="11947525" cy="590550"/>
          </a:xfrm>
        </p:spPr>
        <p:txBody>
          <a:bodyPr>
            <a:normAutofit/>
          </a:bodyPr>
          <a:p>
            <a:r>
              <a:rPr lang="en-GB" altLang="en-US" sz="2800" b="1">
                <a:solidFill>
                  <a:srgbClr val="00B050"/>
                </a:solidFill>
              </a:rPr>
              <a:t>4) Inputting into training design</a:t>
            </a:r>
            <a:endParaRPr lang="en-GB" altLang="en-US" sz="2800" b="1">
              <a:solidFill>
                <a:srgbClr val="00B050"/>
              </a:solidFill>
            </a:endParaRPr>
          </a:p>
        </p:txBody>
      </p:sp>
      <p:sp>
        <p:nvSpPr>
          <p:cNvPr id="3" name="Content Placeholder 2"/>
          <p:cNvSpPr/>
          <p:nvPr>
            <p:ph idx="1"/>
          </p:nvPr>
        </p:nvSpPr>
        <p:spPr>
          <a:xfrm>
            <a:off x="184150" y="726440"/>
            <a:ext cx="11932285" cy="5454650"/>
          </a:xfrm>
        </p:spPr>
        <p:style>
          <a:lnRef idx="2">
            <a:schemeClr val="accent6"/>
          </a:lnRef>
          <a:fillRef idx="1">
            <a:schemeClr val="lt1"/>
          </a:fillRef>
          <a:effectRef idx="0">
            <a:schemeClr val="accent6"/>
          </a:effectRef>
          <a:fontRef idx="minor">
            <a:schemeClr val="dk1"/>
          </a:fontRef>
        </p:style>
        <p:txBody>
          <a:bodyPr/>
          <a:p>
            <a:pPr marL="0" indent="0">
              <a:buFont typeface="Wingdings" charset="0"/>
              <a:buNone/>
            </a:pPr>
            <a:r>
              <a:rPr lang="en-GB" altLang="en-US" sz="1800"/>
              <a:t>I was involved in inputting to training design team while at BSkyB. The Training design team was called Business Readiness Team.</a:t>
            </a:r>
            <a:endParaRPr lang="en-GB" altLang="en-US" sz="1800"/>
          </a:p>
          <a:p>
            <a:pPr marL="0" indent="0">
              <a:buFont typeface="Wingdings" charset="0"/>
              <a:buNone/>
            </a:pPr>
            <a:endParaRPr lang="en-GB" altLang="en-US" sz="1800"/>
          </a:p>
          <a:p>
            <a:pPr marL="0" indent="0">
              <a:buFont typeface="Wingdings" charset="0"/>
              <a:buNone/>
            </a:pPr>
            <a:r>
              <a:rPr lang="en-GB" altLang="en-US" sz="1800"/>
              <a:t>My inputs to business readiness and training design were as follows:-</a:t>
            </a:r>
            <a:endParaRPr lang="en-GB" altLang="en-US" sz="1800"/>
          </a:p>
          <a:p>
            <a:pPr marL="285750" indent="-285750">
              <a:buFont typeface="Wingdings" charset="0"/>
              <a:buChar char="ü"/>
            </a:pPr>
            <a:r>
              <a:rPr lang="en-GB" altLang="en-US" sz="1800"/>
              <a:t>Screen grabs of CRM solution</a:t>
            </a:r>
            <a:endParaRPr lang="en-GB" altLang="en-US" sz="1800"/>
          </a:p>
          <a:p>
            <a:pPr marL="285750" indent="-285750">
              <a:buFont typeface="Wingdings" charset="0"/>
              <a:buChar char="ü"/>
            </a:pPr>
            <a:r>
              <a:rPr lang="en-GB" altLang="en-US" sz="1800"/>
              <a:t>Screen validations including button clicks and field tab outs</a:t>
            </a:r>
            <a:endParaRPr lang="en-GB" altLang="en-US" sz="1800"/>
          </a:p>
          <a:p>
            <a:pPr marL="285750" indent="-285750">
              <a:buFont typeface="Wingdings" charset="0"/>
              <a:buChar char="ü"/>
            </a:pPr>
            <a:r>
              <a:rPr lang="en-GB" altLang="en-US" sz="1800"/>
              <a:t>Feild validations</a:t>
            </a:r>
            <a:endParaRPr lang="en-GB" altLang="en-US" sz="1800"/>
          </a:p>
          <a:p>
            <a:pPr marL="285750" indent="-285750">
              <a:buFont typeface="Wingdings" charset="0"/>
              <a:buChar char="ü"/>
            </a:pPr>
            <a:endParaRPr lang="en-GB" altLang="en-US" sz="1800"/>
          </a:p>
          <a:p>
            <a:pPr marL="0" indent="0">
              <a:buFont typeface="Wingdings" charset="0"/>
              <a:buNone/>
            </a:pPr>
            <a:r>
              <a:rPr lang="en-GB" altLang="en-US" sz="1800"/>
              <a:t>The above fed in to the training manual that was produced by the business readiness team to train Call Center agents who would transform themselves to answering customer calls using the Web CRM solution built for business customers of Sky.</a:t>
            </a:r>
            <a:endParaRPr lang="en-GB"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0815" y="99060"/>
            <a:ext cx="11947525" cy="590550"/>
          </a:xfrm>
        </p:spPr>
        <p:txBody>
          <a:bodyPr>
            <a:normAutofit/>
          </a:bodyPr>
          <a:p>
            <a:r>
              <a:rPr lang="en-GB" altLang="en-US" sz="2800" b="1">
                <a:solidFill>
                  <a:srgbClr val="00B050"/>
                </a:solidFill>
              </a:rPr>
              <a:t>5) Attending programme workshops as a representative of the Change team.</a:t>
            </a:r>
            <a:endParaRPr lang="en-GB" altLang="en-US" sz="2800" b="1">
              <a:solidFill>
                <a:srgbClr val="00B050"/>
              </a:solidFill>
            </a:endParaRPr>
          </a:p>
        </p:txBody>
      </p:sp>
      <p:sp>
        <p:nvSpPr>
          <p:cNvPr id="3" name="Content Placeholder 2"/>
          <p:cNvSpPr/>
          <p:nvPr>
            <p:ph idx="1"/>
          </p:nvPr>
        </p:nvSpPr>
        <p:spPr>
          <a:xfrm>
            <a:off x="184150" y="726440"/>
            <a:ext cx="11932285" cy="5454650"/>
          </a:xfrm>
        </p:spPr>
        <p:style>
          <a:lnRef idx="2">
            <a:schemeClr val="accent6"/>
          </a:lnRef>
          <a:fillRef idx="1">
            <a:schemeClr val="lt1"/>
          </a:fillRef>
          <a:effectRef idx="0">
            <a:schemeClr val="accent6"/>
          </a:effectRef>
          <a:fontRef idx="minor">
            <a:schemeClr val="dk1"/>
          </a:fontRef>
        </p:style>
        <p:txBody>
          <a:bodyPr/>
          <a:p>
            <a:pPr marL="0" indent="0">
              <a:buNone/>
            </a:pPr>
            <a:r>
              <a:rPr lang="en-GB" altLang="en-US" sz="1800"/>
              <a:t>I have attended Requirements workshop while on all of the projects since 2008/09.</a:t>
            </a:r>
            <a:endParaRPr lang="en-GB" altLang="en-US" sz="1800"/>
          </a:p>
          <a:p>
            <a:pPr marL="0" indent="0">
              <a:buNone/>
            </a:pPr>
            <a:endParaRPr lang="en-GB" altLang="en-US" sz="1800"/>
          </a:p>
          <a:p>
            <a:pPr marL="0" indent="0">
              <a:buNone/>
            </a:pPr>
            <a:r>
              <a:rPr lang="en-GB" altLang="en-US" sz="1800"/>
              <a:t>Outcome from workshops usually have been:</a:t>
            </a:r>
            <a:endParaRPr lang="en-GB" altLang="en-US" sz="1800"/>
          </a:p>
          <a:p>
            <a:pPr marL="285750" indent="-285750">
              <a:buFont typeface="Wingdings" charset="0"/>
              <a:buChar char="ü"/>
            </a:pPr>
            <a:r>
              <a:rPr lang="en-GB" altLang="en-US" sz="1800"/>
              <a:t>Draft documents for review</a:t>
            </a:r>
            <a:endParaRPr lang="en-GB" altLang="en-US" sz="1800"/>
          </a:p>
          <a:p>
            <a:pPr marL="285750" indent="-285750">
              <a:buFont typeface="Wingdings" charset="0"/>
              <a:buChar char="ü"/>
            </a:pPr>
            <a:r>
              <a:rPr lang="en-GB" altLang="en-US" sz="1800"/>
              <a:t>Draft documents reviewed, updated and baselined</a:t>
            </a:r>
            <a:endParaRPr lang="en-GB" altLang="en-US" sz="1800"/>
          </a:p>
          <a:p>
            <a:pPr marL="0" indent="0">
              <a:buNone/>
            </a:pPr>
            <a:endParaRPr lang="en-GB"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0815" y="99060"/>
            <a:ext cx="11947525" cy="590550"/>
          </a:xfrm>
        </p:spPr>
        <p:txBody>
          <a:bodyPr>
            <a:normAutofit/>
          </a:bodyPr>
          <a:p>
            <a:r>
              <a:rPr lang="en-GB" altLang="en-US" sz="2800" b="1">
                <a:solidFill>
                  <a:srgbClr val="00B050"/>
                </a:solidFill>
              </a:rPr>
              <a:t>6) Awareness of change management methodology</a:t>
            </a:r>
            <a:endParaRPr lang="en-GB" altLang="en-US" sz="2800" b="1">
              <a:solidFill>
                <a:srgbClr val="00B050"/>
              </a:solidFill>
            </a:endParaRPr>
          </a:p>
        </p:txBody>
      </p:sp>
      <p:sp>
        <p:nvSpPr>
          <p:cNvPr id="3" name="Content Placeholder 2"/>
          <p:cNvSpPr/>
          <p:nvPr>
            <p:ph idx="1"/>
          </p:nvPr>
        </p:nvSpPr>
        <p:spPr>
          <a:xfrm>
            <a:off x="185420" y="726440"/>
            <a:ext cx="11932285" cy="5899150"/>
          </a:xfrm>
        </p:spPr>
        <p:style>
          <a:lnRef idx="2">
            <a:schemeClr val="accent6"/>
          </a:lnRef>
          <a:fillRef idx="1">
            <a:schemeClr val="lt1"/>
          </a:fillRef>
          <a:effectRef idx="0">
            <a:schemeClr val="accent6"/>
          </a:effectRef>
          <a:fontRef idx="minor">
            <a:schemeClr val="dk1"/>
          </a:fontRef>
        </p:style>
        <p:txBody>
          <a:bodyPr>
            <a:normAutofit/>
          </a:bodyPr>
          <a:p>
            <a:pPr marL="0" indent="0">
              <a:buNone/>
            </a:pPr>
            <a:r>
              <a:rPr lang="en-GB" altLang="en-US" sz="1800"/>
              <a:t>Been on change initiatives and impacts were assessed bringing the 3 entities of people process and technology.</a:t>
            </a:r>
            <a:endParaRPr lang="en-GB" altLang="en-US" sz="1800"/>
          </a:p>
          <a:p>
            <a:pPr marL="0" indent="0">
              <a:buNone/>
            </a:pPr>
            <a:endParaRPr lang="en-GB" altLang="en-US" sz="1800"/>
          </a:p>
          <a:p>
            <a:pPr marL="0" indent="0">
              <a:buNone/>
            </a:pPr>
            <a:r>
              <a:rPr lang="en-GB" altLang="en-US" sz="1800"/>
              <a:t>This includes all of the projects in my CV since 2008/09.</a:t>
            </a:r>
            <a:endParaRPr lang="en-GB" alt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0815" y="99060"/>
            <a:ext cx="11947525" cy="590550"/>
          </a:xfrm>
        </p:spPr>
        <p:txBody>
          <a:bodyPr>
            <a:normAutofit/>
          </a:bodyPr>
          <a:p>
            <a:r>
              <a:rPr lang="en-GB" altLang="en-US" sz="2800" b="1">
                <a:solidFill>
                  <a:srgbClr val="00B050"/>
                </a:solidFill>
              </a:rPr>
              <a:t>7) Knowledge of ERP Finance systems or similar and Oracle Cloud.</a:t>
            </a:r>
            <a:endParaRPr lang="en-GB" altLang="en-US" sz="2800" b="1">
              <a:solidFill>
                <a:srgbClr val="00B050"/>
              </a:solidFill>
            </a:endParaRPr>
          </a:p>
        </p:txBody>
      </p:sp>
      <p:sp>
        <p:nvSpPr>
          <p:cNvPr id="3" name="Content Placeholder 2"/>
          <p:cNvSpPr/>
          <p:nvPr>
            <p:ph idx="1"/>
          </p:nvPr>
        </p:nvSpPr>
        <p:spPr>
          <a:xfrm>
            <a:off x="184150" y="726440"/>
            <a:ext cx="11932285" cy="5454650"/>
          </a:xfrm>
        </p:spPr>
        <p:style>
          <a:lnRef idx="2">
            <a:schemeClr val="accent6"/>
          </a:lnRef>
          <a:fillRef idx="1">
            <a:schemeClr val="lt1"/>
          </a:fillRef>
          <a:effectRef idx="0">
            <a:schemeClr val="accent6"/>
          </a:effectRef>
          <a:fontRef idx="minor">
            <a:schemeClr val="dk1"/>
          </a:fontRef>
        </p:style>
        <p:txBody>
          <a:bodyPr/>
          <a:p>
            <a:pPr marL="0" indent="0">
              <a:buFont typeface="Wingdings" charset="0"/>
              <a:buNone/>
            </a:pPr>
            <a:r>
              <a:rPr lang="en-GB" altLang="en-US" sz="1800"/>
              <a:t>Fourth Hospitality was one of the clients who moved to Oracle Cloud based environment. I worked for Fourth back in 2014/15 with a view to enable clients with easier access to all of Fourth applications.</a:t>
            </a:r>
            <a:endParaRPr lang="en-GB" altLang="en-US" sz="1800"/>
          </a:p>
          <a:p>
            <a:pPr marL="0" indent="0">
              <a:buFont typeface="Wingdings" charset="0"/>
              <a:buNone/>
            </a:pPr>
            <a:endParaRPr lang="en-GB" altLang="en-US" sz="1800"/>
          </a:p>
          <a:p>
            <a:pPr marL="0" indent="0">
              <a:buFont typeface="Wingdings" charset="0"/>
              <a:buNone/>
            </a:pPr>
            <a:r>
              <a:rPr lang="en-GB" altLang="en-US" sz="1800"/>
              <a:t>The project I worked on authenticated Fourth clients via single sign-on enabling access as per their role and access rights defined. </a:t>
            </a:r>
            <a:endParaRPr lang="en-GB" alt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0815" y="99060"/>
            <a:ext cx="11947525" cy="590550"/>
          </a:xfrm>
        </p:spPr>
        <p:txBody>
          <a:bodyPr>
            <a:normAutofit fontScale="90000"/>
          </a:bodyPr>
          <a:p>
            <a:r>
              <a:rPr lang="en-GB" altLang="en-US" sz="2800" b="1">
                <a:solidFill>
                  <a:srgbClr val="00B050"/>
                </a:solidFill>
                <a:sym typeface="+mn-ea"/>
              </a:rPr>
              <a:t>8) Initial thoughts on relocate/travel (To be reviewed by Logix Resourcing and Cornwall)</a:t>
            </a:r>
            <a:endParaRPr lang="en-GB" altLang="en-US" sz="2800" b="1">
              <a:solidFill>
                <a:srgbClr val="00B050"/>
              </a:solidFill>
              <a:sym typeface="+mn-ea"/>
            </a:endParaRPr>
          </a:p>
        </p:txBody>
      </p:sp>
      <p:sp>
        <p:nvSpPr>
          <p:cNvPr id="3" name="Content Placeholder 2"/>
          <p:cNvSpPr/>
          <p:nvPr>
            <p:ph idx="1"/>
          </p:nvPr>
        </p:nvSpPr>
        <p:spPr>
          <a:xfrm>
            <a:off x="185420" y="726440"/>
            <a:ext cx="11932285" cy="5899150"/>
          </a:xfrm>
        </p:spPr>
        <p:style>
          <a:lnRef idx="2">
            <a:schemeClr val="accent6"/>
          </a:lnRef>
          <a:fillRef idx="1">
            <a:schemeClr val="lt1"/>
          </a:fillRef>
          <a:effectRef idx="0">
            <a:schemeClr val="accent6"/>
          </a:effectRef>
          <a:fontRef idx="minor">
            <a:schemeClr val="dk1"/>
          </a:fontRef>
        </p:style>
        <p:txBody>
          <a:bodyPr>
            <a:normAutofit/>
          </a:bodyPr>
          <a:p>
            <a:pPr marL="0" indent="0">
              <a:buNone/>
            </a:pPr>
            <a:r>
              <a:rPr lang="en-GB" altLang="en-US" sz="1800" b="1">
                <a:solidFill>
                  <a:schemeClr val="tx1"/>
                </a:solidFill>
              </a:rPr>
              <a:t>Initial thoughts:</a:t>
            </a:r>
            <a:endParaRPr lang="en-GB" altLang="en-US" sz="1800" b="1">
              <a:solidFill>
                <a:schemeClr val="tx1"/>
              </a:solidFill>
            </a:endParaRPr>
          </a:p>
          <a:p>
            <a:pPr marL="0" indent="0">
              <a:buNone/>
            </a:pPr>
            <a:r>
              <a:rPr lang="en-GB" altLang="en-US" sz="1800">
                <a:solidFill>
                  <a:schemeClr val="tx1"/>
                </a:solidFill>
              </a:rPr>
              <a:t>Limited Company is registered in Scotland. I thought of the following solutions when I did more research about Truro and Cornwall and understood Cornwall Newquay is the nearest airport.</a:t>
            </a:r>
            <a:endParaRPr lang="en-GB" altLang="en-US" sz="1800">
              <a:solidFill>
                <a:schemeClr val="tx1"/>
              </a:solidFill>
            </a:endParaRPr>
          </a:p>
          <a:p>
            <a:pPr marL="285750" indent="-285750">
              <a:buFont typeface="Wingdings" charset="0"/>
              <a:buChar char="ü"/>
            </a:pPr>
            <a:r>
              <a:rPr lang="en-GB" altLang="en-US" sz="1800">
                <a:solidFill>
                  <a:schemeClr val="tx1"/>
                </a:solidFill>
              </a:rPr>
              <a:t>Solution 1: Relocating to Truro, Cornwall for the duration of the assignment.</a:t>
            </a:r>
            <a:endParaRPr lang="en-GB" altLang="en-US" sz="1800">
              <a:solidFill>
                <a:schemeClr val="tx1"/>
              </a:solidFill>
            </a:endParaRPr>
          </a:p>
          <a:p>
            <a:pPr marL="285750" indent="-285750">
              <a:buFont typeface="Wingdings" charset="0"/>
              <a:buChar char="ü"/>
            </a:pPr>
            <a:r>
              <a:rPr lang="en-GB" altLang="en-US" sz="1800">
                <a:solidFill>
                  <a:schemeClr val="tx1"/>
                </a:solidFill>
              </a:rPr>
              <a:t>Solution 2: Traveling to Truro, Cornwall from Burntisland.</a:t>
            </a:r>
            <a:endParaRPr lang="en-GB" altLang="en-US" sz="1800">
              <a:solidFill>
                <a:schemeClr val="tx1"/>
              </a:solidFill>
            </a:endParaRPr>
          </a:p>
          <a:p>
            <a:pPr marL="0" indent="0">
              <a:buNone/>
            </a:pPr>
            <a:endParaRPr lang="en-GB" altLang="en-US" sz="1800">
              <a:solidFill>
                <a:schemeClr val="tx1"/>
              </a:solidFill>
            </a:endParaRPr>
          </a:p>
          <a:p>
            <a:pPr marL="0" indent="0">
              <a:buNone/>
            </a:pPr>
            <a:r>
              <a:rPr lang="en-GB" altLang="en-US" sz="1800" b="1">
                <a:solidFill>
                  <a:schemeClr val="tx1"/>
                </a:solidFill>
              </a:rPr>
              <a:t>Proposal to be reviewed by Logix Resourcing and the client Cornwall Council:</a:t>
            </a:r>
            <a:endParaRPr lang="en-GB" altLang="en-US" sz="1800" b="1">
              <a:solidFill>
                <a:schemeClr val="tx1"/>
              </a:solidFill>
            </a:endParaRPr>
          </a:p>
          <a:p>
            <a:pPr marL="285750" indent="-285750">
              <a:buFont typeface="Wingdings" charset="0"/>
              <a:buChar char="ü"/>
            </a:pPr>
            <a:r>
              <a:rPr lang="en-GB" altLang="en-US" sz="1800">
                <a:solidFill>
                  <a:schemeClr val="tx1"/>
                </a:solidFill>
              </a:rPr>
              <a:t>After a bit more detail and understanding of what both of the above options meant in reality that includes flights/trains/taxis, I thought of proposing an idea of traveling back to the base location once in every 3 weeks. </a:t>
            </a:r>
            <a:endParaRPr lang="en-GB" altLang="en-US" sz="1800">
              <a:solidFill>
                <a:schemeClr val="tx1"/>
              </a:solidFill>
            </a:endParaRPr>
          </a:p>
          <a:p>
            <a:pPr marL="285750" indent="-285750">
              <a:buFont typeface="Wingdings" charset="0"/>
              <a:buChar char="ü"/>
            </a:pPr>
            <a:r>
              <a:rPr lang="en-GB" altLang="en-US" sz="1800">
                <a:solidFill>
                  <a:schemeClr val="tx1"/>
                </a:solidFill>
              </a:rPr>
              <a:t>I'm willing to be flexible based on the project needs as this is only an initial thought.</a:t>
            </a:r>
            <a:endParaRPr lang="en-GB" altLang="en-US" sz="180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8192</Words>
  <Application>WPS Presentation</Application>
  <PresentationFormat>Widescreen</PresentationFormat>
  <Paragraphs>111</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Theme</vt:lpstr>
      <vt:lpstr>Change Analyst - Cornwall Council</vt:lpstr>
      <vt:lpstr>1) Assessing business impacts of the upgrade on existing process, policies, roles etc.</vt:lpstr>
      <vt:lpstr>2) Stakeholder management &amp; engagement</vt:lpstr>
      <vt:lpstr>3) Shaping of communications</vt:lpstr>
      <vt:lpstr>4) Inputting into training design</vt:lpstr>
      <vt:lpstr>5) Attending programme workshops as a representative of the Change team.</vt:lpstr>
      <vt:lpstr>6) Awareness of change management methodology</vt:lpstr>
      <vt:lpstr>7) Knowledge of ERP Finance systems or similar and Oracle Cloud.</vt:lpstr>
      <vt:lpstr>8) Initial thoughts on relocate/travel (To be reviewed by Logix Resourcing and Cornwall)</vt:lpstr>
      <vt:lpstr>Interview questions &amp; My responses</vt:lpstr>
      <vt:lpstr>Interview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Raghavan</cp:lastModifiedBy>
  <cp:revision>44</cp:revision>
  <dcterms:created xsi:type="dcterms:W3CDTF">2018-07-11T18:17:00Z</dcterms:created>
  <dcterms:modified xsi:type="dcterms:W3CDTF">2018-07-22T18:13:21Z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