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3"/>
    <p:sldId id="268" r:id="rId4"/>
    <p:sldId id="269" r:id="rId5"/>
    <p:sldId id="271" r:id="rId6"/>
    <p:sldId id="270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1) Requirements gathering techniques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 sz="1800"/>
              <a:t>Below are the requirements gathering techniques I have practiced while working on projects:</a:t>
            </a:r>
            <a:endParaRPr lang="en-GB" altLang="en-US" sz="1800"/>
          </a:p>
          <a:p>
            <a:pPr marL="0" indent="0">
              <a:buNone/>
            </a:pP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Gather information required for deriving requirements from various sources that include:</a:t>
            </a:r>
            <a:endParaRPr lang="en-GB" altLang="en-US" sz="1800"/>
          </a:p>
          <a:p>
            <a:pPr marL="800100" lvl="1" indent="-34290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Documentation about existing systems to derive proposals to put forward</a:t>
            </a:r>
            <a:endParaRPr lang="en-GB" altLang="en-US" sz="1800">
              <a:sym typeface="+mn-ea"/>
            </a:endParaRPr>
          </a:p>
          <a:p>
            <a:pPr marL="800100" lvl="1" indent="-34290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Subject matter experts of specific concepts</a:t>
            </a:r>
            <a:endParaRPr lang="en-GB" altLang="en-US" sz="1800">
              <a:sym typeface="+mn-ea"/>
            </a:endParaRPr>
          </a:p>
          <a:p>
            <a:pPr marL="800100" lvl="1" indent="-34290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Understanding external dependencies from people, process &amp; technology</a:t>
            </a:r>
            <a:endParaRPr lang="en-GB" altLang="en-US" sz="1800">
              <a:sym typeface="+mn-ea"/>
            </a:endParaRPr>
          </a:p>
          <a:p>
            <a:pPr marL="457200" lvl="1" indent="0">
              <a:buFont typeface="Wingdings" charset="0"/>
              <a:buNone/>
            </a:pPr>
            <a:endParaRPr lang="en-GB" altLang="en-US" sz="1800">
              <a:sym typeface="+mn-ea"/>
            </a:endParaRPr>
          </a:p>
          <a:p>
            <a:pPr marL="342900" indent="-342900">
              <a:buFont typeface="Wingdings" charset="0"/>
              <a:buChar char="ü"/>
            </a:pPr>
            <a:r>
              <a:rPr lang="en-GB" altLang="en-US" sz="1800"/>
              <a:t>Interface analysis drawing out user journeys at a very high level to visualize concepts</a:t>
            </a:r>
            <a:endParaRPr lang="en-GB" altLang="en-US" sz="1540"/>
          </a:p>
          <a:p>
            <a:pPr marL="0" indent="0">
              <a:buFont typeface="Wingdings" charset="0"/>
              <a:buNone/>
            </a:pP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r>
              <a:rPr lang="en-GB" altLang="en-US" sz="1800"/>
              <a:t>Questionnaires to derive proposals to put forward with a view to deriving meaningful requirements</a:t>
            </a:r>
            <a:endParaRPr lang="en-GB" altLang="en-US" sz="1800"/>
          </a:p>
          <a:p>
            <a:pPr marL="0" indent="0">
              <a:buFont typeface="Wingdings" charset="0"/>
              <a:buNone/>
            </a:pP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r>
              <a:rPr lang="en-GB" altLang="en-US" sz="1800"/>
              <a:t>1-1 interviews with subject matter experts</a:t>
            </a: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endParaRPr lang="en-GB" altLang="en-US" sz="1800"/>
          </a:p>
          <a:p>
            <a:pPr marL="342900" indent="-342900">
              <a:buFont typeface="Wingdings" charset="0"/>
              <a:buChar char="ü"/>
            </a:pPr>
            <a:r>
              <a:rPr lang="en-GB" altLang="en-US" sz="1800"/>
              <a:t>Requirements workshop with key stakeholders to derive high level followed by detailed requirements</a:t>
            </a:r>
            <a:endParaRPr lang="en-GB" altLang="en-US" sz="1540"/>
          </a:p>
          <a:p>
            <a:pPr marL="800100" lvl="1" indent="-342900">
              <a:buFont typeface="Wingdings" charset="0"/>
              <a:buChar char="ü"/>
            </a:pPr>
            <a:endParaRPr lang="en-GB" altLang="en-US" sz="1540"/>
          </a:p>
          <a:p>
            <a:pPr marL="800100" lvl="1" indent="-342900">
              <a:buFont typeface="Wingdings" charset="0"/>
              <a:buChar char="ü"/>
            </a:pPr>
            <a:endParaRPr lang="en-GB" altLang="en-US" sz="1540"/>
          </a:p>
          <a:p>
            <a:pPr marL="342900" indent="-342900">
              <a:buFont typeface="Wingdings" charset="0"/>
              <a:buChar char="ü"/>
            </a:pPr>
            <a:endParaRPr lang="en-GB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2) Agile Business Analysis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 sz="1800">
                <a:sym typeface="+mn-ea"/>
              </a:rPr>
              <a:t>Agile ceremonies familiar with working as an Agile Business Analyst on projects: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Agile iterations and iterative development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Requirements elaborated as Agile Epics, User Stories and Acceptance Criteria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Agile story boards and Agile story cards</a:t>
            </a:r>
            <a:endParaRPr lang="en-GB" altLang="en-US" sz="1800">
              <a:sym typeface="+mn-ea"/>
            </a:endParaRPr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System behaviours elaborated as specification by examples (GIVEN WHEN THEN) collaborating effectively with development, test and architecture</a:t>
            </a:r>
            <a:endParaRPr lang="en-GB" altLang="en-US" sz="1800">
              <a:sym typeface="+mn-ea"/>
            </a:endParaRPr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Product backlogs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Morning scrum stand-ups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Scrum on Scrum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Product demonstrations to stakeholders at the end of each iteration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>
                <a:sym typeface="+mn-ea"/>
              </a:rPr>
              <a:t>Retrospectives</a:t>
            </a:r>
            <a:endParaRPr lang="en-GB" altLang="en-US" sz="1800"/>
          </a:p>
          <a:p>
            <a:pPr marL="0" indent="0">
              <a:buNone/>
            </a:pPr>
            <a:endParaRPr lang="en-GB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85" y="99060"/>
            <a:ext cx="10515600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3) User stories for Person to Person (P2P) payments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48285" y="779780"/>
          <a:ext cx="11612245" cy="57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35"/>
                <a:gridCol w="1199515"/>
                <a:gridCol w="1452245"/>
                <a:gridCol w="1302385"/>
                <a:gridCol w="6590665"/>
              </a:tblGrid>
              <a:tr h="34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Epic</a:t>
                      </a:r>
                      <a:endParaRPr lang="en-GB" sz="16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User Story</a:t>
                      </a:r>
                      <a:endParaRPr lang="en-GB" sz="16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Acceptance Criteria</a:t>
                      </a:r>
                      <a:endParaRPr lang="en-GB" sz="1600"/>
                    </a:p>
                  </a:txBody>
                  <a:tcPr/>
                </a:tc>
              </a:tr>
              <a:tr h="342265">
                <a:tc rowSpan="11"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600"/>
                        <a:t>Mobile P2P payments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As 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I want to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So that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mobile phone user who wants to send money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pay a friend using his contact mobile number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we can share our lunch bill from yesterday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search for a friends mobile contact number</a:t>
                      </a:r>
                      <a:endParaRPr lang="en-GB"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enter an amount to pay a fiend in 2 decimal places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enter a note to the friend to saying hello and what's the payment for</a:t>
                      </a:r>
                      <a:endParaRPr lang="en-GB"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confirm the payment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is informed the payment is pending acceptance by recepient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r>
                        <a:rPr lang="en-GB" sz="1600"/>
                        <a:t>Recepient of money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accept the payment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r>
                        <a:rPr lang="en-GB" sz="1600"/>
                        <a:t>the money is deposited to my bank account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receives a SMS confirmation that a payment from a friend is pending his acceptance</a:t>
                      </a:r>
                      <a:endParaRPr lang="en-GB"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can accept the payment received using his mobile phone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receives a message on his mobile phone stating that the money is now deposited to his bank account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can reply back with a thank you note to his friend who is the sender of money</a:t>
                      </a:r>
                      <a:endParaRPr lang="en-GB" sz="1600"/>
                    </a:p>
                  </a:txBody>
                  <a:tcPr/>
                </a:tc>
              </a:tr>
              <a:tr h="80581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money received from the sender is deposited on to recepient's bank account successfully</a:t>
                      </a:r>
                      <a:endParaRPr lang="en-GB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7645" y="6534150"/>
            <a:ext cx="11862435" cy="212090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128905"/>
            <a:ext cx="11037570" cy="549275"/>
          </a:xfrm>
        </p:spPr>
        <p:txBody>
          <a:bodyPr>
            <a:normAutofit fontScale="90000"/>
          </a:bodyPr>
          <a:p>
            <a:r>
              <a:rPr lang="en-GB" altLang="en-US" sz="3200" b="1">
                <a:solidFill>
                  <a:srgbClr val="00B050"/>
                </a:solidFill>
              </a:rPr>
              <a:t>4) Ability to read and write Java code</a:t>
            </a:r>
            <a:endParaRPr lang="en-GB" altLang="en-US" sz="32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318135" y="779780"/>
            <a:ext cx="11604625" cy="586232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GB" altLang="en-US" sz="2000"/>
              <a:t>As a Java Developer, I have worked on development projects using below technologies:</a:t>
            </a:r>
            <a:endParaRPr lang="en-GB" altLang="en-US" sz="2000"/>
          </a:p>
          <a:p>
            <a:pPr marL="0" indent="0">
              <a:buNone/>
            </a:pPr>
            <a:endParaRPr lang="en-GB" altLang="en-US" sz="2000" b="1"/>
          </a:p>
          <a:p>
            <a:pPr marL="0" indent="0">
              <a:buNone/>
            </a:pPr>
            <a:r>
              <a:rPr lang="en-GB" altLang="en-US" sz="2000" b="1"/>
              <a:t>Front-end presentation layer:</a:t>
            </a:r>
            <a:endParaRPr lang="en-GB" altLang="en-US" sz="2000" b="1"/>
          </a:p>
          <a:p>
            <a:pPr>
              <a:buFont typeface="Wingdings" charset="0"/>
              <a:buChar char="ü"/>
            </a:pPr>
            <a:r>
              <a:rPr lang="en-GB" altLang="en-US" sz="2000"/>
              <a:t>Hyper-text Markup Language (HTML),</a:t>
            </a:r>
            <a:endParaRPr lang="en-GB" altLang="en-US" sz="2000"/>
          </a:p>
          <a:p>
            <a:pPr>
              <a:buFont typeface="Wingdings" charset="0"/>
              <a:buChar char="ü"/>
            </a:pPr>
            <a:r>
              <a:rPr lang="en-GB" altLang="en-US" sz="2000"/>
              <a:t>Java Script &amp; </a:t>
            </a:r>
            <a:endParaRPr lang="en-GB" altLang="en-US" sz="2000"/>
          </a:p>
          <a:p>
            <a:pPr>
              <a:buFont typeface="Wingdings" charset="0"/>
              <a:buChar char="ü"/>
            </a:pPr>
            <a:r>
              <a:rPr lang="en-GB" altLang="en-US" sz="2000"/>
              <a:t>Cascading Style Sheets (CSS)</a:t>
            </a:r>
            <a:endParaRPr lang="en-GB" altLang="en-US" sz="2000"/>
          </a:p>
          <a:p>
            <a:pPr>
              <a:buFont typeface="Wingdings" charset="0"/>
              <a:buChar char="ü"/>
            </a:pPr>
            <a:r>
              <a:rPr lang="en-GB" altLang="en-US" sz="2000"/>
              <a:t>Model View Controller (MVC)</a:t>
            </a:r>
            <a:endParaRPr lang="en-GB" altLang="en-US" sz="2000"/>
          </a:p>
          <a:p>
            <a:pPr marL="342900" indent="-342900">
              <a:buNone/>
            </a:pPr>
            <a:endParaRPr lang="en-GB" altLang="en-US" sz="2000" b="1"/>
          </a:p>
          <a:p>
            <a:pPr marL="342900" indent="-342900">
              <a:buNone/>
            </a:pPr>
            <a:r>
              <a:rPr lang="en-GB" altLang="en-US" sz="2000" b="1"/>
              <a:t>Business logic layer:</a:t>
            </a:r>
            <a:endParaRPr lang="en-GB" altLang="en-US" sz="2000" b="1"/>
          </a:p>
          <a:p>
            <a:pPr marL="342900" indent="-342900">
              <a:buFont typeface="Wingdings" charset="0"/>
              <a:buChar char="ü"/>
            </a:pPr>
            <a:r>
              <a:rPr lang="en-GB" altLang="en-US" sz="2000"/>
              <a:t>Enterprise Java Beans</a:t>
            </a:r>
            <a:endParaRPr lang="en-GB" altLang="en-US" sz="2000"/>
          </a:p>
          <a:p>
            <a:pPr marL="342900" indent="-342900">
              <a:buFont typeface="Wingdings" charset="0"/>
              <a:buChar char="ü"/>
            </a:pPr>
            <a:r>
              <a:rPr lang="en-GB" altLang="en-US" sz="2000"/>
              <a:t>Message driven beans for communicating between systems</a:t>
            </a:r>
            <a:endParaRPr lang="en-GB" altLang="en-US" sz="2000"/>
          </a:p>
          <a:p>
            <a:pPr marL="0" indent="0">
              <a:buFont typeface="Wingdings" charset="0"/>
              <a:buNone/>
            </a:pPr>
            <a:endParaRPr lang="en-GB" altLang="en-US" sz="2000" b="1"/>
          </a:p>
          <a:p>
            <a:pPr marL="0" indent="0">
              <a:buFont typeface="Wingdings" charset="0"/>
              <a:buNone/>
            </a:pPr>
            <a:r>
              <a:rPr lang="en-GB" altLang="en-US" sz="2000" b="1"/>
              <a:t>Database layer:</a:t>
            </a:r>
            <a:endParaRPr lang="en-GB" altLang="en-US" sz="2000" b="1"/>
          </a:p>
          <a:p>
            <a:pPr marL="285750" indent="-285750">
              <a:buFont typeface="Wingdings" charset="0"/>
              <a:buChar char="ü"/>
            </a:pPr>
            <a:r>
              <a:rPr lang="en-GB" altLang="en-US" sz="2000"/>
              <a:t>Data Access Objects (DAO's)</a:t>
            </a:r>
            <a:endParaRPr lang="en-GB" altLang="en-US" sz="2000"/>
          </a:p>
          <a:p>
            <a:pPr marL="285750" indent="-285750">
              <a:buFont typeface="Wingdings" charset="0"/>
              <a:buChar char="ü"/>
            </a:pPr>
            <a:r>
              <a:rPr lang="en-GB" altLang="en-US" sz="2000"/>
              <a:t>Oracle stored procedures and Oracle Views using PL/SQL</a:t>
            </a:r>
            <a:endParaRPr lang="en-GB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5) Non-Functional Requirements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 sz="1800">
                <a:sym typeface="+mn-ea"/>
              </a:rPr>
              <a:t>I have gathered the below Non-Functional Requirements for the Bank on 2 different projects: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Availability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Backup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Data Retention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Disaster Recovery &amp; Business Continuity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Interoperability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Data integrity &amp; Data Security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Supportability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Portability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Peformance &amp; Respone times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Scalability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endParaRPr lang="en-GB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6) Technical Documentation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 sz="1800">
                <a:sym typeface="+mn-ea"/>
              </a:rPr>
              <a:t>Technical documentation I have produced till date are as follows :-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Release notes for releasing code developed during Agile iterations in to Test environments,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Release notes for patch to be applied to a version of code already released in to Test environments,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Support model elaborating 1st / 2nd / 3rd line support on go-live,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Business Requirements Document (BRD),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Requirements elaborated as User Stories &amp; Acceptance Criteria,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Specification by Examples (SBE's),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Request For Proposal (RFP) Questionnaires,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User Experience (UX) design elaborating wireframes, screen mock-ups, screen/field validations,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Problem &amp; Opportunity Statement,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Operational Risk Assessments (ORA).</a:t>
            </a:r>
            <a:endParaRPr lang="en-GB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7) If offered the job, would I relocate to Dublin or what is the set up?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5420" y="726440"/>
            <a:ext cx="11932285" cy="58991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GB" altLang="en-US" sz="1800"/>
              <a:t>I have come up with 2 ways in which this could be achieved: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 b="1"/>
              <a:t>Solution 1: </a:t>
            </a:r>
            <a:endParaRPr lang="en-GB" altLang="en-US" sz="1800" b="1"/>
          </a:p>
          <a:p>
            <a:pPr marL="0" indent="0">
              <a:buNone/>
            </a:pPr>
            <a:r>
              <a:rPr lang="en-GB" altLang="en-US" sz="1800"/>
              <a:t>The Limited Company is registered in Scotland. I travel to Dublin, Ireland for work. This would mean that the flight/train/bus costs, accomodation to stay, meals and other 'subsistence' while travelling could be deducted from my day rate paid by the project assignment at Mastercard.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In other words, In a 20 day month,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€421 / day X 20 days = €8,420 /month is paid by the client to my Limited Company.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Deduct Travel &amp; Subsistence: Flights €250 + Taxi €50 + Trains €50 + B&amp;B €300 + Meals €75 = €725 X 4 = €2,900 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Hence, €8,420 - €2,900 = €5,520. Operating PAYE paying £1,000 salary per month, PAYE Tax + Employers/Employees NI to pay HMRC = £80 / month &amp; £960 take home salary paid.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=&gt; €5,520 - (€960 + €80) = €4,480 on which corporation tax is paid at 20%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Corporation tax = €4,480 X 20% = €896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=&gt; Money in business bank account = €4,480 - €896 = €3,584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As a basic rate tax payer, I would pay 7.5% dividend tax = (€3,584 X 7.5)/100 = €269 (Higher rates may apply)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=&gt; €3,584 - €269 = €3,315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 b="1">
                <a:solidFill>
                  <a:srgbClr val="0070C0"/>
                </a:solidFill>
                <a:sym typeface="+mn-ea"/>
              </a:rPr>
              <a:t>Hence, my monthly take home shall be around €3,315 + €960 = €4,275 = Around £3780 per month</a:t>
            </a:r>
            <a:endParaRPr lang="en-GB" altLang="en-US" sz="1800" b="1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  <a:sym typeface="+mn-ea"/>
              </a:rPr>
              <a:t>7) If offered the job, would I relocate to Dublin or what is the set up?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5420" y="726440"/>
            <a:ext cx="11932285" cy="58991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GB" altLang="en-US" sz="1800" b="1"/>
              <a:t>Solution 2: </a:t>
            </a:r>
            <a:endParaRPr lang="en-GB" altLang="en-US" sz="1800" b="1"/>
          </a:p>
          <a:p>
            <a:pPr marL="0" indent="0">
              <a:buNone/>
            </a:pPr>
            <a:r>
              <a:rPr lang="en-GB" altLang="en-US" sz="1800"/>
              <a:t>The Limited Company is registered in Scotland. If I were to relocate to Dublin for the duration of the assignment,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In a 20 day month,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€421 / day X 20 days = €8,420 / month is paid by the client to my Limited Company.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No expenses are allowed as I have relocated to Dublin.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Operating PAYE paying £1,000 salary per month, PAYE Tax + Employers/Employees NI to pay HMRC = £80 / month &amp; £960 take home salary paid.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€8,420 - (€960 + €80) = €7,380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Corporation tax = €7,380 X 20% = €1,476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€7,380 - €1,476 = €5,904 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7.5% dividend tax = €5,904 X 7.5% = €442.80 (Higher rates may apply based on total earnings during the year)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ym typeface="+mn-ea"/>
              </a:rPr>
              <a:t>€5,904 - €442.80 = €5,461.20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r>
              <a:rPr lang="en-GB" altLang="en-US" sz="1800" b="1">
                <a:solidFill>
                  <a:srgbClr val="0070C0"/>
                </a:solidFill>
              </a:rPr>
              <a:t>Monthly take home = €5,461 + €960 = €6,421.2 = Around £5,676.87 per month</a:t>
            </a:r>
            <a:endParaRPr lang="en-GB" alt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7054</Words>
  <Application>WPS Presentation</Application>
  <PresentationFormat>Widescreen</PresentationFormat>
  <Paragraphs>365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1) Requirements gathering techniques</vt:lpstr>
      <vt:lpstr>2) Agile Business Analysis</vt:lpstr>
      <vt:lpstr>3) User stories for Person to Person (P2P) payments</vt:lpstr>
      <vt:lpstr>4) Ability to read and write Java code</vt:lpstr>
      <vt:lpstr>5) Non-Functional Requirements</vt:lpstr>
      <vt:lpstr>6) Technical Documentation</vt:lpstr>
      <vt:lpstr>7) If offered the job, would I relocate to Dublin or what is the set up?</vt:lpstr>
      <vt:lpstr>7) If offered the job, would I relocate to Dublin or what is the set up?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Raghavan</cp:lastModifiedBy>
  <cp:revision>30</cp:revision>
  <dcterms:created xsi:type="dcterms:W3CDTF">2018-07-11T18:17:00Z</dcterms:created>
  <dcterms:modified xsi:type="dcterms:W3CDTF">2018-07-22T18:13:27Z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