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76" r:id="rId4"/>
    <p:sldId id="27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791970"/>
          </a:xfrm>
        </p:spPr>
        <p:txBody>
          <a:bodyPr/>
          <a:lstStyle/>
          <a:p>
            <a:r>
              <a:rPr lang="en-GB" altLang="en-US" sz="4000" b="1" dirty="0">
                <a:solidFill>
                  <a:srgbClr val="00B050"/>
                </a:solidFill>
              </a:rPr>
              <a:t>Agile Business Analysis</a:t>
            </a:r>
            <a:endParaRPr lang="en-GB" altLang="en-US" sz="40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GB" altLang="en-US" b="1"/>
              <a:t>Scope of this presentation</a:t>
            </a:r>
            <a:r>
              <a:rPr lang="en-GB" altLang="en-US"/>
              <a:t> is to elaborate my experiences and work examples on projects performing Agile Business Analysis.</a:t>
            </a:r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90" y="171450"/>
            <a:ext cx="11634470" cy="490220"/>
          </a:xfrm>
        </p:spPr>
        <p:txBody>
          <a:bodyPr>
            <a:normAutofit/>
          </a:bodyPr>
          <a:p>
            <a:r>
              <a:rPr lang="en-GB" altLang="en-US" sz="2000" b="1">
                <a:solidFill>
                  <a:srgbClr val="00B050"/>
                </a:solidFill>
              </a:rPr>
              <a:t>Agile Business Analysis</a:t>
            </a:r>
            <a:endParaRPr lang="en-GB" altLang="en-US" sz="20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70" y="679450"/>
            <a:ext cx="11111865" cy="5499735"/>
          </a:xfrm>
        </p:spPr>
        <p:txBody>
          <a:bodyPr/>
          <a:p>
            <a:pPr marL="0" indent="0">
              <a:buNone/>
            </a:pPr>
            <a:r>
              <a:rPr lang="en-GB" altLang="en-US" sz="1800"/>
              <a:t>Agile ceremonies familiar with working as an Agile Business Analyst on projects:</a:t>
            </a:r>
            <a:endParaRPr lang="en-GB" altLang="en-US" sz="1800"/>
          </a:p>
          <a:p>
            <a:pPr marL="0" indent="0">
              <a:buNone/>
            </a:pP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>
                <a:sym typeface="+mn-ea"/>
              </a:rPr>
              <a:t>Agile iterations and iterative development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/>
              <a:t>Requirements elaborated as Agile Epics, User Stories and Acceptance Criteria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>
                <a:sym typeface="+mn-ea"/>
              </a:rPr>
              <a:t>Agile story boards and Agile story cards</a:t>
            </a:r>
            <a:endParaRPr lang="en-GB" altLang="en-US" sz="1800">
              <a:sym typeface="+mn-ea"/>
            </a:endParaRPr>
          </a:p>
          <a:p>
            <a:pPr marL="285750" indent="-285750">
              <a:buFont typeface="Wingdings" charset="0"/>
              <a:buChar char="ü"/>
            </a:pPr>
            <a:r>
              <a:rPr lang="en-GB" altLang="en-US" sz="1800">
                <a:sym typeface="+mn-ea"/>
              </a:rPr>
              <a:t>System behaviours elaborated as specification by examples (GIVEN WHEN THEN) collaborating effectively with development, test and architecture</a:t>
            </a:r>
            <a:endParaRPr lang="en-GB" altLang="en-US" sz="1800">
              <a:sym typeface="+mn-ea"/>
            </a:endParaRPr>
          </a:p>
          <a:p>
            <a:pPr marL="285750" indent="-285750">
              <a:buFont typeface="Wingdings" charset="0"/>
              <a:buChar char="ü"/>
            </a:pPr>
            <a:r>
              <a:rPr lang="en-GB" altLang="en-US" sz="1800">
                <a:sym typeface="+mn-ea"/>
              </a:rPr>
              <a:t>Product backlogs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>
                <a:sym typeface="+mn-ea"/>
              </a:rPr>
              <a:t>Morning scrum stand-ups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>
                <a:sym typeface="+mn-ea"/>
              </a:rPr>
              <a:t>Scrum on Scrum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>
                <a:sym typeface="+mn-ea"/>
              </a:rPr>
              <a:t>Product demonstrations to stakeholders at the end of each iteration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>
                <a:sym typeface="+mn-ea"/>
              </a:rPr>
              <a:t>Retrospectives</a:t>
            </a:r>
            <a:endParaRPr lang="en-GB" altLang="en-US" sz="1800"/>
          </a:p>
          <a:p>
            <a:pPr marL="0" indent="0">
              <a:buNone/>
            </a:pPr>
            <a:endParaRPr lang="en-GB" alt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90" y="171450"/>
            <a:ext cx="11634470" cy="582930"/>
          </a:xfrm>
        </p:spPr>
        <p:txBody>
          <a:bodyPr>
            <a:normAutofit/>
          </a:bodyPr>
          <a:p>
            <a:r>
              <a:rPr lang="en-GB" altLang="en-US" sz="2000" b="1">
                <a:solidFill>
                  <a:srgbClr val="00B050"/>
                </a:solidFill>
              </a:rPr>
              <a:t>Software Development Life Cycle (SDLC)</a:t>
            </a:r>
            <a:endParaRPr lang="en-GB" altLang="en-US" sz="20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" y="837565"/>
            <a:ext cx="11111865" cy="5341620"/>
          </a:xfrm>
        </p:spPr>
        <p:txBody>
          <a:bodyPr/>
          <a:p>
            <a:pPr marL="0" indent="0">
              <a:buNone/>
            </a:pPr>
            <a:r>
              <a:rPr lang="en-GB" altLang="en-US" sz="1800"/>
              <a:t>My experiences working on various phases of software development life cycle:</a:t>
            </a:r>
            <a:endParaRPr lang="en-GB" altLang="en-US" sz="1800"/>
          </a:p>
        </p:txBody>
      </p:sp>
      <p:sp>
        <p:nvSpPr>
          <p:cNvPr id="10" name="Rectangle 10"/>
          <p:cNvSpPr/>
          <p:nvPr/>
        </p:nvSpPr>
        <p:spPr>
          <a:xfrm>
            <a:off x="3385820" y="2007235"/>
            <a:ext cx="2620645" cy="410464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ea typeface="Calibri"/>
                <a:cs typeface="Arial"/>
                <a:sym typeface="Times New Roman"/>
              </a:rPr>
              <a:t>Elaborate requirements in detail</a:t>
            </a:r>
            <a:endParaRPr lang="en-US" altLang="zh-CN" sz="1200" kern="100">
              <a:solidFill>
                <a:srgbClr val="FFFFFF"/>
              </a:solidFill>
              <a:ea typeface="Calibri"/>
              <a:cs typeface="Arial"/>
              <a:sym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ea typeface="Calibri"/>
                <a:cs typeface="Arial"/>
                <a:sym typeface="Times New Roman"/>
              </a:rPr>
              <a:t>User Experience design as Wireframes &amp; screen validation</a:t>
            </a:r>
            <a:endParaRPr lang="en-US" altLang="zh-CN" sz="1200" kern="100">
              <a:solidFill>
                <a:srgbClr val="FFFFFF"/>
              </a:solidFill>
              <a:ea typeface="Calibri"/>
              <a:cs typeface="Arial"/>
              <a:sym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ea typeface="Calibri"/>
                <a:cs typeface="Arial"/>
                <a:sym typeface="Times New Roman"/>
              </a:rPr>
              <a:t>User Interface design</a:t>
            </a:r>
            <a:endParaRPr lang="en-US" altLang="zh-CN" sz="1200" kern="100">
              <a:solidFill>
                <a:srgbClr val="FFFFFF"/>
              </a:solidFill>
              <a:ea typeface="Calibri"/>
              <a:cs typeface="Arial"/>
              <a:sym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ea typeface="Calibri"/>
                <a:cs typeface="Arial"/>
                <a:sym typeface="Times New Roman"/>
              </a:rPr>
              <a:t>Input UX design specifics to High Level Design</a:t>
            </a:r>
            <a:endParaRPr lang="en-US" altLang="zh-CN" sz="1200" kern="100">
              <a:solidFill>
                <a:srgbClr val="FFFFFF"/>
              </a:solidFill>
              <a:ea typeface="Calibri"/>
              <a:cs typeface="Arial"/>
              <a:sym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ea typeface="Calibri"/>
                <a:cs typeface="Arial"/>
                <a:sym typeface="Times New Roman"/>
              </a:rPr>
              <a:t>Elaborate user journeys</a:t>
            </a:r>
            <a:endParaRPr lang="en-US" altLang="zh-CN" sz="1200" kern="100">
              <a:solidFill>
                <a:srgbClr val="FFFFFF"/>
              </a:solidFill>
              <a:ea typeface="Calibri"/>
              <a:cs typeface="Arial"/>
              <a:sym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ea typeface="Calibri"/>
                <a:cs typeface="Arial"/>
                <a:sym typeface="Times New Roman"/>
              </a:rPr>
              <a:t>Elaborate system behaviours</a:t>
            </a:r>
            <a:endParaRPr lang="en-US" altLang="zh-CN" sz="1200" kern="100">
              <a:solidFill>
                <a:srgbClr val="FFFFFF"/>
              </a:solidFill>
              <a:ea typeface="Calibri"/>
              <a:cs typeface="Arial"/>
              <a:sym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ea typeface="Calibri"/>
                <a:cs typeface="Arial"/>
                <a:sym typeface="Times New Roman"/>
              </a:rPr>
              <a:t>Groom product backlogs </a:t>
            </a:r>
            <a:endParaRPr lang="en-US" altLang="zh-CN" sz="1200" kern="100">
              <a:solidFill>
                <a:srgbClr val="FFFFFF"/>
              </a:solidFill>
              <a:ea typeface="Calibri"/>
              <a:cs typeface="Arial"/>
              <a:sym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ea typeface="Calibri"/>
                <a:cs typeface="Arial"/>
                <a:sym typeface="Times New Roman"/>
              </a:rPr>
              <a:t>Collaborate with 3</a:t>
            </a:r>
            <a:r>
              <a:rPr lang="en-US" altLang="zh-CN" sz="1200" kern="100" baseline="30000">
                <a:solidFill>
                  <a:srgbClr val="FFFFFF"/>
                </a:solidFill>
                <a:ea typeface="Calibri"/>
                <a:cs typeface="Arial"/>
                <a:sym typeface="Times New Roman"/>
              </a:rPr>
              <a:t>rd</a:t>
            </a:r>
            <a:r>
              <a:rPr lang="en-US" altLang="zh-CN" sz="1200" kern="100">
                <a:solidFill>
                  <a:srgbClr val="FFFFFF"/>
                </a:solidFill>
                <a:ea typeface="Calibri"/>
                <a:cs typeface="Arial"/>
                <a:sym typeface="Times New Roman"/>
              </a:rPr>
              <a:t> party vendors</a:t>
            </a:r>
            <a:endParaRPr lang="en-US" altLang="zh-CN" sz="1200" kern="100">
              <a:solidFill>
                <a:srgbClr val="FFFFFF"/>
              </a:solidFill>
              <a:ea typeface="Calibri"/>
              <a:cs typeface="Arial"/>
              <a:sym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ea typeface="Calibri"/>
                <a:cs typeface="Arial"/>
                <a:sym typeface="Times New Roman"/>
              </a:rPr>
              <a:t>Raise Change Requests</a:t>
            </a:r>
            <a:endParaRPr lang="en-US" altLang="zh-CN" sz="1200" kern="100">
              <a:solidFill>
                <a:srgbClr val="FFFFFF"/>
              </a:solidFill>
              <a:ea typeface="Calibri"/>
              <a:cs typeface="Arial"/>
              <a:sym typeface="Times New Roman"/>
            </a:endParaRP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ea typeface="Calibri"/>
                <a:cs typeface="Arial"/>
                <a:sym typeface="Times New Roman"/>
              </a:rPr>
              <a:t> </a:t>
            </a:r>
            <a:endParaRPr lang="en-US" altLang="zh-CN" sz="1200" kern="100">
              <a:solidFill>
                <a:srgbClr val="FFFFFF"/>
              </a:solidFill>
              <a:ea typeface="Calibri"/>
              <a:cs typeface="Arial"/>
              <a:sym typeface="Times New Roman"/>
            </a:endParaRPr>
          </a:p>
        </p:txBody>
      </p:sp>
      <p:sp>
        <p:nvSpPr>
          <p:cNvPr id="11" name="Rectangle 11"/>
          <p:cNvSpPr/>
          <p:nvPr/>
        </p:nvSpPr>
        <p:spPr>
          <a:xfrm>
            <a:off x="6126480" y="1991995"/>
            <a:ext cx="2709545" cy="40513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ea typeface="Calibri"/>
                <a:cs typeface="Arial"/>
                <a:sym typeface="Times New Roman"/>
              </a:rPr>
              <a:t>Collaborate with development &amp; test during implementation</a:t>
            </a:r>
            <a:endParaRPr lang="en-US" altLang="zh-CN" sz="1200" kern="100">
              <a:solidFill>
                <a:srgbClr val="FFFFFF"/>
              </a:solidFill>
              <a:ea typeface="Calibri"/>
              <a:cs typeface="Arial"/>
              <a:sym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ea typeface="Calibri"/>
                <a:cs typeface="Arial"/>
                <a:sym typeface="Times New Roman"/>
              </a:rPr>
              <a:t>Web Portal development using JAVA/J2EE</a:t>
            </a:r>
            <a:endParaRPr lang="en-US" altLang="zh-CN" sz="1200" kern="100">
              <a:solidFill>
                <a:srgbClr val="FFFFFF"/>
              </a:solidFill>
              <a:ea typeface="Calibri"/>
              <a:cs typeface="Arial"/>
              <a:sym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ea typeface="Calibri"/>
                <a:cs typeface="Arial"/>
                <a:sym typeface="Times New Roman"/>
              </a:rPr>
              <a:t>Management Information (MI) Reporting</a:t>
            </a:r>
            <a:endParaRPr lang="en-US" altLang="zh-CN" sz="1200" kern="100">
              <a:solidFill>
                <a:srgbClr val="FFFFFF"/>
              </a:solidFill>
              <a:ea typeface="Calibri"/>
              <a:cs typeface="Arial"/>
              <a:sym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ea typeface="Calibri"/>
                <a:cs typeface="Arial"/>
                <a:sym typeface="Times New Roman"/>
              </a:rPr>
              <a:t>Present product demos</a:t>
            </a:r>
            <a:endParaRPr lang="en-US" altLang="zh-CN" sz="1200" kern="100">
              <a:solidFill>
                <a:srgbClr val="FFFFFF"/>
              </a:solidFill>
              <a:ea typeface="Calibri"/>
              <a:cs typeface="Arial"/>
              <a:sym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ea typeface="Calibri"/>
                <a:cs typeface="Arial"/>
                <a:sym typeface="Times New Roman"/>
              </a:rPr>
              <a:t>Real-life scenario testing in preparation for UAT</a:t>
            </a:r>
            <a:endParaRPr lang="en-US" altLang="zh-CN" sz="1200" kern="100">
              <a:solidFill>
                <a:srgbClr val="FFFFFF"/>
              </a:solidFill>
              <a:ea typeface="Calibri"/>
              <a:cs typeface="Arial"/>
              <a:sym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ea typeface="Calibri"/>
                <a:cs typeface="Arial"/>
                <a:sym typeface="Times New Roman"/>
              </a:rPr>
              <a:t>Performance Test using Load Runner</a:t>
            </a:r>
            <a:endParaRPr lang="en-US" altLang="zh-CN" sz="1200" kern="100">
              <a:solidFill>
                <a:srgbClr val="FFFFFF"/>
              </a:solidFill>
              <a:ea typeface="Calibri"/>
              <a:cs typeface="Arial"/>
              <a:sym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ea typeface="Calibri"/>
                <a:cs typeface="Arial"/>
                <a:sym typeface="Times New Roman"/>
              </a:rPr>
              <a:t>Document release notes</a:t>
            </a:r>
            <a:endParaRPr lang="en-US" altLang="zh-CN" sz="1200" kern="100">
              <a:solidFill>
                <a:srgbClr val="FFFFFF"/>
              </a:solidFill>
              <a:ea typeface="Calibri"/>
              <a:cs typeface="Arial"/>
              <a:sym typeface="Times New Roman"/>
            </a:endParaRP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ea typeface="Calibri"/>
                <a:cs typeface="Arial"/>
                <a:sym typeface="Times New Roman"/>
              </a:rPr>
              <a:t> </a:t>
            </a:r>
            <a:endParaRPr lang="en-US" altLang="zh-CN" sz="1200" kern="100">
              <a:solidFill>
                <a:srgbClr val="FFFFFF"/>
              </a:solidFill>
              <a:ea typeface="Calibri"/>
              <a:cs typeface="Arial"/>
              <a:sym typeface="Times New Roman"/>
            </a:endParaRPr>
          </a:p>
        </p:txBody>
      </p:sp>
      <p:sp>
        <p:nvSpPr>
          <p:cNvPr id="12" name="Rectangle 12"/>
          <p:cNvSpPr/>
          <p:nvPr/>
        </p:nvSpPr>
        <p:spPr>
          <a:xfrm>
            <a:off x="8956040" y="2037080"/>
            <a:ext cx="2455545" cy="399986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ea typeface="Calibri"/>
                <a:cs typeface="Arial"/>
                <a:sym typeface="Times New Roman"/>
              </a:rPr>
              <a:t>Input UX design specifics to Operational Readiness</a:t>
            </a:r>
            <a:endParaRPr lang="en-US" altLang="zh-CN" sz="1200" kern="100">
              <a:solidFill>
                <a:srgbClr val="FFFFFF"/>
              </a:solidFill>
              <a:ea typeface="Calibri"/>
              <a:cs typeface="Arial"/>
              <a:sym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ea typeface="Calibri"/>
                <a:cs typeface="Arial"/>
                <a:sym typeface="Times New Roman"/>
              </a:rPr>
              <a:t>Document Support Model (L1/L2/L3 Support on go-live)</a:t>
            </a:r>
            <a:endParaRPr lang="en-US" altLang="zh-CN" sz="1200" kern="100">
              <a:solidFill>
                <a:srgbClr val="FFFFFF"/>
              </a:solidFill>
              <a:ea typeface="Calibri"/>
              <a:cs typeface="Arial"/>
              <a:sym typeface="Times New Roman"/>
            </a:endParaRP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ea typeface="Calibri"/>
                <a:cs typeface="Arial"/>
                <a:sym typeface="Times New Roman"/>
              </a:rPr>
              <a:t> </a:t>
            </a:r>
            <a:endParaRPr lang="en-US" altLang="zh-CN" sz="1200" kern="100">
              <a:solidFill>
                <a:srgbClr val="FFFFFF"/>
              </a:solidFill>
              <a:ea typeface="Calibri"/>
              <a:cs typeface="Arial"/>
              <a:sym typeface="Times New Roman"/>
            </a:endParaRPr>
          </a:p>
        </p:txBody>
      </p:sp>
      <p:sp>
        <p:nvSpPr>
          <p:cNvPr id="13" name="Rectangle 13"/>
          <p:cNvSpPr/>
          <p:nvPr/>
        </p:nvSpPr>
        <p:spPr>
          <a:xfrm>
            <a:off x="421640" y="1983740"/>
            <a:ext cx="2813050" cy="411099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latin typeface="+mn-ea"/>
                <a:cs typeface="Arial"/>
                <a:sym typeface="Times New Roman"/>
              </a:rPr>
              <a:t>Document problem statement</a:t>
            </a:r>
            <a:endParaRPr lang="en-US" altLang="zh-CN" sz="1200" kern="100">
              <a:solidFill>
                <a:srgbClr val="FFFFFF"/>
              </a:solidFill>
              <a:latin typeface="+mn-ea"/>
              <a:cs typeface="Arial"/>
              <a:sym typeface="Times New Roman"/>
            </a:endParaRP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latin typeface="+mn-ea"/>
                <a:cs typeface="Arial"/>
                <a:sym typeface="Times New Roman"/>
              </a:rPr>
              <a:t>Document stakeholder maps</a:t>
            </a:r>
            <a:endParaRPr lang="en-US" altLang="zh-CN" sz="1200" kern="100">
              <a:solidFill>
                <a:srgbClr val="FFFFFF"/>
              </a:solidFill>
              <a:latin typeface="+mn-ea"/>
              <a:cs typeface="Arial"/>
              <a:sym typeface="Times New Roman"/>
            </a:endParaRP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latin typeface="+mn-ea"/>
                <a:cs typeface="Arial"/>
                <a:sym typeface="Times New Roman"/>
              </a:rPr>
              <a:t>Elaborate Request For Proposal Questionnaires</a:t>
            </a:r>
            <a:endParaRPr lang="en-US" altLang="zh-CN" sz="1200" kern="100">
              <a:solidFill>
                <a:srgbClr val="FFFFFF"/>
              </a:solidFill>
              <a:latin typeface="+mn-ea"/>
              <a:cs typeface="Arial"/>
              <a:sym typeface="Times New Roman"/>
            </a:endParaRP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latin typeface="+mn-ea"/>
                <a:cs typeface="Arial"/>
                <a:sym typeface="Times New Roman"/>
              </a:rPr>
              <a:t>Support Proof of Concepts</a:t>
            </a:r>
            <a:endParaRPr lang="en-US" altLang="zh-CN" sz="1200" kern="100">
              <a:solidFill>
                <a:srgbClr val="FFFFFF"/>
              </a:solidFill>
              <a:latin typeface="+mn-ea"/>
              <a:cs typeface="Arial"/>
              <a:sym typeface="Times New Roman"/>
            </a:endParaRP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latin typeface="+mn-ea"/>
                <a:cs typeface="Arial"/>
                <a:sym typeface="Times New Roman"/>
              </a:rPr>
              <a:t>Participate in High Level Requirements Workshops</a:t>
            </a:r>
            <a:endParaRPr lang="en-US" altLang="zh-CN" sz="1200" kern="100">
              <a:solidFill>
                <a:srgbClr val="FFFFFF"/>
              </a:solidFill>
              <a:latin typeface="+mn-ea"/>
              <a:cs typeface="Arial"/>
              <a:sym typeface="Times New Roman"/>
            </a:endParaRP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latin typeface="+mn-ea"/>
                <a:cs typeface="Arial"/>
                <a:sym typeface="Times New Roman"/>
              </a:rPr>
              <a:t>Document Business Operating Model</a:t>
            </a:r>
            <a:endParaRPr lang="en-US" altLang="zh-CN" sz="1200" kern="100">
              <a:solidFill>
                <a:srgbClr val="FFFFFF"/>
              </a:solidFill>
              <a:latin typeface="+mn-ea"/>
              <a:cs typeface="Arial"/>
              <a:sym typeface="Times New Roman"/>
            </a:endParaRP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latin typeface="+mn-ea"/>
                <a:cs typeface="Arial"/>
                <a:sym typeface="Times New Roman"/>
              </a:rPr>
              <a:t>Input specifics to Terms of Reference</a:t>
            </a:r>
            <a:endParaRPr lang="en-US" altLang="zh-CN" sz="1200" kern="100">
              <a:solidFill>
                <a:srgbClr val="FFFFFF"/>
              </a:solidFill>
              <a:latin typeface="+mn-ea"/>
              <a:cs typeface="Arial"/>
              <a:sym typeface="Times New Roman"/>
            </a:endParaRP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latin typeface="+mn-ea"/>
                <a:cs typeface="Arial"/>
                <a:sym typeface="Times New Roman"/>
              </a:rPr>
              <a:t>Input specifics to Product Roadmaps </a:t>
            </a:r>
            <a:endParaRPr lang="en-US" altLang="zh-CN" sz="1200" kern="100">
              <a:solidFill>
                <a:srgbClr val="FFFFFF"/>
              </a:solidFill>
              <a:latin typeface="+mn-ea"/>
              <a:cs typeface="Arial"/>
              <a:sym typeface="Times New Roman"/>
            </a:endParaRP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latin typeface="+mn-ea"/>
                <a:cs typeface="Arial"/>
                <a:sym typeface="Times New Roman"/>
              </a:rPr>
              <a:t> </a:t>
            </a:r>
            <a:endParaRPr lang="en-US" altLang="zh-CN" sz="1200" kern="100">
              <a:solidFill>
                <a:srgbClr val="FFFFFF"/>
              </a:solidFill>
              <a:latin typeface="+mn-ea"/>
              <a:cs typeface="Arial"/>
              <a:sym typeface="Times New Roman"/>
            </a:endParaRP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latin typeface="+mn-ea"/>
                <a:cs typeface="Arial"/>
                <a:sym typeface="Times New Roman"/>
              </a:rPr>
              <a:t> </a:t>
            </a:r>
            <a:endParaRPr lang="en-US" altLang="zh-CN" sz="1200" kern="100">
              <a:solidFill>
                <a:srgbClr val="FFFFFF"/>
              </a:solidFill>
              <a:latin typeface="+mn-ea"/>
              <a:cs typeface="Arial"/>
              <a:sym typeface="Times New Roman"/>
            </a:endParaRPr>
          </a:p>
        </p:txBody>
      </p:sp>
      <p:sp>
        <p:nvSpPr>
          <p:cNvPr id="9" name="Rectangle 9"/>
          <p:cNvSpPr/>
          <p:nvPr/>
        </p:nvSpPr>
        <p:spPr>
          <a:xfrm>
            <a:off x="407670" y="1510030"/>
            <a:ext cx="2813685" cy="464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00000"/>
              </a:lnSpc>
              <a:spcAft>
                <a:spcPts val="1000"/>
              </a:spcAft>
            </a:pPr>
            <a:r>
              <a:rPr lang="en-US" altLang="zh-CN" sz="1200" b="1" kern="100">
                <a:solidFill>
                  <a:srgbClr val="FFFFFF"/>
                </a:solidFill>
                <a:ea typeface="Calibri"/>
                <a:cs typeface="Arial"/>
                <a:sym typeface="Times New Roman"/>
              </a:rPr>
              <a:t>Inception</a:t>
            </a:r>
            <a:endParaRPr lang="en-US" altLang="zh-CN" sz="1200" b="1" kern="100">
              <a:solidFill>
                <a:srgbClr val="FFFFFF"/>
              </a:solidFill>
              <a:ea typeface="Calibri"/>
              <a:cs typeface="Arial"/>
              <a:sym typeface="Times New Roman"/>
            </a:endParaRPr>
          </a:p>
        </p:txBody>
      </p:sp>
      <p:sp>
        <p:nvSpPr>
          <p:cNvPr id="14" name="Rectangle 14"/>
          <p:cNvSpPr/>
          <p:nvPr/>
        </p:nvSpPr>
        <p:spPr>
          <a:xfrm>
            <a:off x="3371850" y="1494790"/>
            <a:ext cx="2590165" cy="464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00000"/>
              </a:lnSpc>
              <a:spcAft>
                <a:spcPts val="1000"/>
              </a:spcAft>
            </a:pPr>
            <a:r>
              <a:rPr lang="en-US" altLang="zh-CN" sz="1200" b="1" kern="100">
                <a:solidFill>
                  <a:srgbClr val="FFFFFF"/>
                </a:solidFill>
                <a:ea typeface="Calibri"/>
                <a:cs typeface="Arial"/>
                <a:sym typeface="Times New Roman"/>
              </a:rPr>
              <a:t>Elaboration</a:t>
            </a:r>
            <a:endParaRPr lang="en-US" altLang="zh-CN" sz="1200" b="1" kern="100">
              <a:solidFill>
                <a:srgbClr val="FFFFFF"/>
              </a:solidFill>
              <a:ea typeface="Calibri"/>
              <a:cs typeface="Arial"/>
              <a:sym typeface="Times New Roman"/>
            </a:endParaRPr>
          </a:p>
        </p:txBody>
      </p:sp>
      <p:sp>
        <p:nvSpPr>
          <p:cNvPr id="15" name="Rectangle 15"/>
          <p:cNvSpPr/>
          <p:nvPr/>
        </p:nvSpPr>
        <p:spPr>
          <a:xfrm>
            <a:off x="6096635" y="1496060"/>
            <a:ext cx="2784475" cy="4495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00000"/>
              </a:lnSpc>
              <a:spcAft>
                <a:spcPts val="1000"/>
              </a:spcAft>
            </a:pPr>
            <a:r>
              <a:rPr lang="en-US" altLang="zh-CN" sz="1200" b="1" kern="100">
                <a:solidFill>
                  <a:srgbClr val="FFFFFF"/>
                </a:solidFill>
                <a:ea typeface="Calibri"/>
                <a:cs typeface="Arial"/>
                <a:sym typeface="Times New Roman"/>
              </a:rPr>
              <a:t>Construction</a:t>
            </a:r>
            <a:endParaRPr lang="en-US" altLang="zh-CN" sz="1200" b="1" kern="100">
              <a:solidFill>
                <a:srgbClr val="FFFFFF"/>
              </a:solidFill>
              <a:ea typeface="Calibri"/>
              <a:cs typeface="Arial"/>
              <a:sym typeface="Times New Roman"/>
            </a:endParaRPr>
          </a:p>
        </p:txBody>
      </p:sp>
      <p:sp>
        <p:nvSpPr>
          <p:cNvPr id="16" name="Rectangle 16"/>
          <p:cNvSpPr/>
          <p:nvPr/>
        </p:nvSpPr>
        <p:spPr>
          <a:xfrm>
            <a:off x="8976995" y="1497330"/>
            <a:ext cx="2440305" cy="41973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00000"/>
              </a:lnSpc>
              <a:spcAft>
                <a:spcPts val="1000"/>
              </a:spcAft>
            </a:pPr>
            <a:r>
              <a:rPr lang="en-US" altLang="zh-CN" sz="1200" b="1" kern="100">
                <a:solidFill>
                  <a:srgbClr val="FFFFFF"/>
                </a:solidFill>
                <a:ea typeface="Calibri"/>
                <a:cs typeface="Arial"/>
                <a:sym typeface="Times New Roman"/>
              </a:rPr>
              <a:t>Transition</a:t>
            </a:r>
            <a:endParaRPr lang="en-US" altLang="zh-CN" sz="1200" b="1" kern="100">
              <a:solidFill>
                <a:srgbClr val="FFFFFF"/>
              </a:solidFill>
              <a:ea typeface="Calibri"/>
              <a:cs typeface="Arial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90" y="99060"/>
            <a:ext cx="11589385" cy="646430"/>
          </a:xfrm>
        </p:spPr>
        <p:txBody>
          <a:bodyPr>
            <a:normAutofit/>
          </a:bodyPr>
          <a:p>
            <a:r>
              <a:rPr lang="en-GB" altLang="en-US" sz="2000" b="1">
                <a:solidFill>
                  <a:srgbClr val="00B050"/>
                </a:solidFill>
              </a:rPr>
              <a:t>Epic, User Stories and Acceptance Criteria</a:t>
            </a:r>
            <a:endParaRPr lang="en-GB" altLang="en-US" sz="2000" b="1">
              <a:solidFill>
                <a:srgbClr val="00B050"/>
              </a:solidFill>
            </a:endParaRPr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263525" y="859790"/>
          <a:ext cx="11612245" cy="5894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435"/>
                <a:gridCol w="1199515"/>
                <a:gridCol w="1452245"/>
                <a:gridCol w="1302385"/>
                <a:gridCol w="6590665"/>
              </a:tblGrid>
              <a:tr h="3517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sz="1600"/>
                        <a:t>Epic</a:t>
                      </a:r>
                      <a:endParaRPr lang="en-GB" sz="1600"/>
                    </a:p>
                  </a:txBody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GB" sz="1600"/>
                        <a:t>User Story</a:t>
                      </a:r>
                      <a:endParaRPr lang="en-GB" sz="160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sz="1600"/>
                        <a:t>Acceptance Criteria</a:t>
                      </a:r>
                      <a:endParaRPr lang="en-GB" sz="1600"/>
                    </a:p>
                  </a:txBody>
                  <a:tcPr/>
                </a:tc>
              </a:tr>
              <a:tr h="350520">
                <a:tc rowSpan="11"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GB" sz="1600"/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GB" sz="1600"/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GB" sz="1600"/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GB" sz="1600"/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GB" sz="1600"/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GB" sz="1600"/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GB" sz="1600"/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GB" sz="1600"/>
                        <a:t>Mobile P2P payments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600"/>
                        <a:t>As a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600"/>
                        <a:t>I want to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600"/>
                        <a:t>So that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sz="1600"/>
                    </a:p>
                  </a:txBody>
                  <a:tcPr/>
                </a:tc>
              </a:tr>
              <a:tr h="346075">
                <a:tc vMerge="1">
                  <a:tcPr/>
                </a:tc>
                <a:tc rowSpan="5">
                  <a:txBody>
                    <a:bodyPr/>
                    <a:p>
                      <a:pPr>
                        <a:buNone/>
                      </a:pPr>
                      <a:endParaRPr lang="en-GB" sz="1600"/>
                    </a:p>
                    <a:p>
                      <a:pPr>
                        <a:buNone/>
                      </a:pPr>
                      <a:endParaRPr lang="en-GB" sz="1600"/>
                    </a:p>
                    <a:p>
                      <a:pPr>
                        <a:buNone/>
                      </a:pPr>
                      <a:r>
                        <a:rPr lang="en-GB" sz="1600"/>
                        <a:t>mobile phone user who wants to send money</a:t>
                      </a:r>
                      <a:endParaRPr lang="en-GB" sz="1600"/>
                    </a:p>
                  </a:txBody>
                  <a:tcPr/>
                </a:tc>
                <a:tc rowSpan="5">
                  <a:txBody>
                    <a:bodyPr/>
                    <a:p>
                      <a:pPr>
                        <a:buNone/>
                      </a:pPr>
                      <a:endParaRPr lang="en-GB" sz="1600"/>
                    </a:p>
                    <a:p>
                      <a:pPr>
                        <a:buNone/>
                      </a:pPr>
                      <a:endParaRPr lang="en-GB" sz="1600"/>
                    </a:p>
                    <a:p>
                      <a:pPr>
                        <a:buNone/>
                      </a:pPr>
                      <a:r>
                        <a:rPr lang="en-GB" sz="1600"/>
                        <a:t>pay a friend using his contact mobile number</a:t>
                      </a:r>
                      <a:endParaRPr lang="en-GB" sz="1600"/>
                    </a:p>
                  </a:txBody>
                  <a:tcPr/>
                </a:tc>
                <a:tc rowSpan="5">
                  <a:txBody>
                    <a:bodyPr/>
                    <a:p>
                      <a:pPr>
                        <a:buNone/>
                      </a:pPr>
                      <a:endParaRPr lang="en-GB" sz="1600"/>
                    </a:p>
                    <a:p>
                      <a:pPr>
                        <a:buNone/>
                      </a:pPr>
                      <a:endParaRPr lang="en-GB" sz="1600"/>
                    </a:p>
                    <a:p>
                      <a:pPr>
                        <a:buNone/>
                      </a:pPr>
                      <a:r>
                        <a:rPr lang="en-GB" sz="1600"/>
                        <a:t>we can share our lunch bill from yesterday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600"/>
                        <a:t>The sender of money can search for a friends mobile contact number</a:t>
                      </a:r>
                      <a:endParaRPr lang="en-GB" sz="1600"/>
                    </a:p>
                  </a:txBody>
                  <a:tcPr/>
                </a:tc>
              </a:tr>
              <a:tr h="34671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600"/>
                        <a:t>The sender of money can enter an amount to pay a fiend in 2 decimal places</a:t>
                      </a:r>
                      <a:endParaRPr lang="en-GB" sz="1600"/>
                    </a:p>
                  </a:txBody>
                  <a:tcPr/>
                </a:tc>
              </a:tr>
              <a:tr h="596265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600"/>
                        <a:t>The sender of money can enter a note to the friend to saying hello and what's the payment for</a:t>
                      </a:r>
                      <a:endParaRPr lang="en-GB" sz="1600"/>
                    </a:p>
                  </a:txBody>
                  <a:tcPr/>
                </a:tc>
              </a:tr>
              <a:tr h="346075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600"/>
                        <a:t>The sender of money can confirm the payment</a:t>
                      </a:r>
                      <a:endParaRPr lang="en-GB" sz="1600"/>
                    </a:p>
                  </a:txBody>
                  <a:tcPr/>
                </a:tc>
              </a:tr>
              <a:tr h="596265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600"/>
                        <a:t>The sender of money is informed the payment is pending acceptance by recepient</a:t>
                      </a:r>
                      <a:endParaRPr lang="en-GB" sz="1600"/>
                    </a:p>
                  </a:txBody>
                  <a:tcPr/>
                </a:tc>
              </a:tr>
              <a:tr h="596265">
                <a:tc vMerge="1">
                  <a:tcPr/>
                </a:tc>
                <a:tc rowSpan="5">
                  <a:txBody>
                    <a:bodyPr/>
                    <a:p>
                      <a:pPr>
                        <a:buNone/>
                      </a:pPr>
                      <a:endParaRPr sz="1600"/>
                    </a:p>
                    <a:p>
                      <a:pPr>
                        <a:buNone/>
                      </a:pPr>
                      <a:endParaRPr sz="1600"/>
                    </a:p>
                    <a:p>
                      <a:pPr>
                        <a:buNone/>
                      </a:pPr>
                      <a:endParaRPr sz="1600"/>
                    </a:p>
                    <a:p>
                      <a:pPr>
                        <a:buNone/>
                      </a:pPr>
                      <a:endParaRPr sz="1600"/>
                    </a:p>
                    <a:p>
                      <a:pPr>
                        <a:buNone/>
                      </a:pPr>
                      <a:r>
                        <a:rPr lang="en-GB" sz="1600"/>
                        <a:t>Recepient of money</a:t>
                      </a:r>
                      <a:endParaRPr lang="en-GB" sz="1600"/>
                    </a:p>
                  </a:txBody>
                  <a:tcPr/>
                </a:tc>
                <a:tc rowSpan="5">
                  <a:txBody>
                    <a:bodyPr/>
                    <a:p>
                      <a:pPr>
                        <a:buNone/>
                      </a:pPr>
                      <a:endParaRPr sz="1600"/>
                    </a:p>
                    <a:p>
                      <a:pPr>
                        <a:buNone/>
                      </a:pPr>
                      <a:endParaRPr sz="1600"/>
                    </a:p>
                    <a:p>
                      <a:pPr>
                        <a:buNone/>
                      </a:pPr>
                      <a:endParaRPr sz="1600"/>
                    </a:p>
                    <a:p>
                      <a:pPr>
                        <a:buNone/>
                      </a:pPr>
                      <a:endParaRPr lang="en-GB" sz="1600"/>
                    </a:p>
                    <a:p>
                      <a:pPr>
                        <a:buNone/>
                      </a:pPr>
                      <a:r>
                        <a:rPr lang="en-GB" sz="1600"/>
                        <a:t>accept the payment</a:t>
                      </a:r>
                      <a:endParaRPr lang="en-GB" sz="1600"/>
                    </a:p>
                  </a:txBody>
                  <a:tcPr/>
                </a:tc>
                <a:tc rowSpan="5">
                  <a:txBody>
                    <a:bodyPr/>
                    <a:p>
                      <a:pPr>
                        <a:buNone/>
                      </a:pPr>
                      <a:endParaRPr sz="1600"/>
                    </a:p>
                    <a:p>
                      <a:pPr>
                        <a:buNone/>
                      </a:pPr>
                      <a:endParaRPr sz="1600"/>
                    </a:p>
                    <a:p>
                      <a:pPr>
                        <a:buNone/>
                      </a:pPr>
                      <a:endParaRPr sz="1600"/>
                    </a:p>
                    <a:p>
                      <a:pPr>
                        <a:buNone/>
                      </a:pPr>
                      <a:endParaRPr sz="1600"/>
                    </a:p>
                    <a:p>
                      <a:pPr>
                        <a:buNone/>
                      </a:pPr>
                      <a:r>
                        <a:rPr lang="en-GB" sz="1600"/>
                        <a:t>the money is deposited to my bank account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600"/>
                        <a:t>The recepient receives a SMS confirmation that a payment from a friend is pending his acceptance</a:t>
                      </a:r>
                      <a:endParaRPr lang="en-GB" sz="1600"/>
                    </a:p>
                  </a:txBody>
                  <a:tcPr/>
                </a:tc>
              </a:tr>
              <a:tr h="346075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600"/>
                        <a:t>The recepient can accept the payment received using his mobile phone</a:t>
                      </a:r>
                      <a:endParaRPr lang="en-GB" sz="1600"/>
                    </a:p>
                  </a:txBody>
                  <a:tcPr/>
                </a:tc>
              </a:tr>
              <a:tr h="596265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600"/>
                        <a:t>The recepient receives a message on his mobile phone stating that the money is now deposited to his bank account</a:t>
                      </a:r>
                      <a:endParaRPr lang="en-GB" sz="1600"/>
                    </a:p>
                  </a:txBody>
                  <a:tcPr/>
                </a:tc>
              </a:tr>
              <a:tr h="596265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600"/>
                        <a:t>The recepient can reply back with a thank you note to his friend who is the sender of money</a:t>
                      </a:r>
                      <a:endParaRPr lang="en-GB" sz="1600"/>
                    </a:p>
                  </a:txBody>
                  <a:tcPr/>
                </a:tc>
              </a:tr>
              <a:tr h="826135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600"/>
                        <a:t>The money received from the sender is deposited on to recepient's bank account successfully</a:t>
                      </a:r>
                      <a:endParaRPr lang="en-GB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3958</Words>
  <Application>WPS Presentation</Application>
  <PresentationFormat>Widescreen</PresentationFormat>
  <Paragraphs>312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Theme</vt:lpstr>
      <vt:lpstr>Associate Business/Systems Analyst</vt:lpstr>
      <vt:lpstr>Agile Business Analysis</vt:lpstr>
      <vt:lpstr>Software Development Life Cycle (SDLC)</vt:lpstr>
      <vt:lpstr>1) Experience of requirements definition via user stories Client worked for: Monitise, Project: Mobile Payments (October 2013 - August 2014)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Requirements Analysis - Epics, User Stories &amp; Acceptance Criteria</dc:title>
  <dc:creator/>
  <cp:lastModifiedBy>Raghavan</cp:lastModifiedBy>
  <cp:revision>26</cp:revision>
  <dcterms:created xsi:type="dcterms:W3CDTF">2018-06-05T08:42:00Z</dcterms:created>
  <dcterms:modified xsi:type="dcterms:W3CDTF">2018-07-09T09:04:40Z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