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6"/>
  </p:handoutMasterIdLst>
  <p:sldIdLst>
    <p:sldId id="256" r:id="rId3"/>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Work examples quoted in this presentation is not an exact replica from real-life client project but extrapolated due to non-disclosure agreements that might have been signed at that time although several years ago.</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Work examples quoted in this presentation is not an exact replica from real-life client project but extrapolated due to non-disclosure agreements that might have been signed at that time although several years ago.</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5" name="Footer Placeholder 4"/>
          <p:cNvSpPr>
            <a:spLocks noGrp="1"/>
          </p:cNvSpPr>
          <p:nvPr>
            <p:ph type="ftr" sz="quarter" idx="4"/>
          </p:nvPr>
        </p:nvSpPr>
        <p:spPr/>
        <p:txBody>
          <a:bodyPr/>
          <a:p>
            <a:r>
              <a:rPr lang="en-US"/>
              <a:t>Work examples quoted in this presentation is not an exact replica from real-life client project but extrapolated due to non-disclosure agreements that might have been signed at that time although several years ago.</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5" name="Footer Placeholder 4"/>
          <p:cNvSpPr>
            <a:spLocks noGrp="1"/>
          </p:cNvSpPr>
          <p:nvPr>
            <p:ph type="ftr" sz="quarter" idx="4"/>
          </p:nvPr>
        </p:nvSpPr>
        <p:spPr/>
        <p:txBody>
          <a:bodyPr/>
          <a:p>
            <a:r>
              <a:rPr lang="en-US"/>
              <a:t>Work examples quoted in this presentation is not an exact replica from real-life client project but extrapolated due to non-disclosure agreements that might have been signed at that time although several years ago.</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Work examples quoted are not exact replica but extrapolated to adhere to non-disclosure agreements</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Work examples quoted are not exact replica but extrapolated to adhere to non-disclosure agreements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91970"/>
          </a:xfrm>
        </p:spPr>
        <p:txBody>
          <a:bodyPr/>
          <a:lstStyle/>
          <a:p>
            <a:r>
              <a:rPr lang="en-GB" altLang="en-US" sz="4000" b="1" dirty="0">
                <a:solidFill>
                  <a:srgbClr val="00B050"/>
                </a:solidFill>
              </a:rPr>
              <a:t>Change Request</a:t>
            </a:r>
            <a:endParaRPr lang="en-GB" altLang="en-US" sz="4000" b="1" dirty="0">
              <a:solidFill>
                <a:srgbClr val="00B050"/>
              </a:solidFill>
            </a:endParaRPr>
          </a:p>
        </p:txBody>
      </p:sp>
      <p:sp>
        <p:nvSpPr>
          <p:cNvPr id="3" name="Subtitle 2"/>
          <p:cNvSpPr>
            <a:spLocks noGrp="1"/>
          </p:cNvSpPr>
          <p:nvPr>
            <p:ph type="subTitle" idx="1"/>
          </p:nvPr>
        </p:nvSpPr>
        <p:spPr>
          <a:xfrm>
            <a:off x="778510" y="3289300"/>
            <a:ext cx="10784840" cy="1968500"/>
          </a:xfrm>
        </p:spPr>
        <p:txBody>
          <a:bodyPr>
            <a:normAutofit/>
          </a:bodyPr>
          <a:lstStyle/>
          <a:p>
            <a:pPr algn="l"/>
            <a:r>
              <a:rPr lang="en-GB" altLang="en-US" b="1"/>
              <a:t>Scope of this presentation</a:t>
            </a:r>
            <a:r>
              <a:rPr lang="en-GB" altLang="en-US"/>
              <a:t> is to elaborate a real-life change request that was raised while building CRM correspondences functionality.</a:t>
            </a:r>
            <a:endParaRPr lang="en-GB" altLang="en-US"/>
          </a:p>
          <a:p>
            <a:pPr algn="l"/>
            <a:endParaRPr lang="en-GB" altLang="en-US"/>
          </a:p>
        </p:txBody>
      </p:sp>
      <p:sp>
        <p:nvSpPr>
          <p:cNvPr id="4" name="Footer Placeholder 3"/>
          <p:cNvSpPr>
            <a:spLocks noGrp="1"/>
          </p:cNvSpPr>
          <p:nvPr>
            <p:ph type="ftr" sz="quarter" idx="11"/>
          </p:nvPr>
        </p:nvSpPr>
        <p:spPr>
          <a:xfrm>
            <a:off x="158750" y="6357620"/>
            <a:ext cx="11910060" cy="365125"/>
          </a:xfrm>
        </p:spPr>
        <p:txBody>
          <a:bodyPr/>
          <a:p>
            <a:r>
              <a:rPr lang="en-US"/>
              <a:t>Work examples quoted are not exact replica but extrapolated to adhere to non-disclosure agreements </a:t>
            </a:r>
            <a:r>
              <a:rPr lang="en-GB" altLang="en-US"/>
              <a:t>signed with the client although several years ago.</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2720" y="34925"/>
            <a:ext cx="11947525" cy="393065"/>
          </a:xfrm>
        </p:spPr>
        <p:txBody>
          <a:bodyPr>
            <a:normAutofit fontScale="90000"/>
          </a:bodyPr>
          <a:p>
            <a:r>
              <a:rPr lang="en-GB" altLang="en-US" sz="3600" b="1">
                <a:solidFill>
                  <a:srgbClr val="00B050"/>
                </a:solidFill>
              </a:rPr>
              <a:t>Change request on Correspondences functionality of CRM</a:t>
            </a:r>
            <a:endParaRPr lang="en-GB" altLang="en-US" sz="3600" b="1">
              <a:solidFill>
                <a:srgbClr val="00B050"/>
              </a:solidFill>
            </a:endParaRPr>
          </a:p>
        </p:txBody>
      </p:sp>
      <p:sp>
        <p:nvSpPr>
          <p:cNvPr id="3" name="Content Placeholder 2"/>
          <p:cNvSpPr/>
          <p:nvPr>
            <p:ph idx="1"/>
          </p:nvPr>
        </p:nvSpPr>
        <p:spPr>
          <a:xfrm>
            <a:off x="186690" y="478155"/>
            <a:ext cx="11932285" cy="6101080"/>
          </a:xfrm>
        </p:spPr>
        <p:style>
          <a:lnRef idx="2">
            <a:schemeClr val="accent6"/>
          </a:lnRef>
          <a:fillRef idx="1">
            <a:schemeClr val="lt1"/>
          </a:fillRef>
          <a:effectRef idx="0">
            <a:schemeClr val="accent6"/>
          </a:effectRef>
          <a:fontRef idx="minor">
            <a:schemeClr val="dk1"/>
          </a:fontRef>
        </p:style>
        <p:txBody>
          <a:bodyPr>
            <a:normAutofit fontScale="90000" lnSpcReduction="10000"/>
          </a:bodyPr>
          <a:p>
            <a:pPr marL="0" indent="0">
              <a:buNone/>
            </a:pPr>
            <a:r>
              <a:rPr lang="en-GB" altLang="en-US" sz="1600" b="1"/>
              <a:t>Description of change:</a:t>
            </a:r>
            <a:r>
              <a:rPr lang="en-GB" altLang="en-US" sz="1600"/>
              <a:t> Call center agents should be able to resend outbound customer correspondences only and not inbound correspondences. The correspondence should be resent with “DUPLICATE COPY” marked. The fact that the outbound correspondence was resent must be recorded in the customer history.</a:t>
            </a:r>
            <a:endParaRPr lang="en-GB" altLang="en-US" sz="1600"/>
          </a:p>
          <a:p>
            <a:pPr marL="0" indent="0">
              <a:buNone/>
            </a:pPr>
            <a:endParaRPr lang="en-GB" altLang="en-US" sz="1600"/>
          </a:p>
          <a:p>
            <a:pPr marL="0" indent="0">
              <a:buNone/>
            </a:pPr>
            <a:r>
              <a:rPr lang="en-GB" altLang="en-US" sz="1600" b="1"/>
              <a:t>Reason(s) for the change:</a:t>
            </a:r>
            <a:r>
              <a:rPr lang="en-GB" altLang="en-US" sz="1600"/>
              <a:t> This change is required due to the following facts:</a:t>
            </a:r>
            <a:endParaRPr lang="en-GB" altLang="en-US" sz="1600"/>
          </a:p>
          <a:p>
            <a:pPr marL="285750" indent="-285750">
              <a:buFont typeface="Wingdings" charset="0"/>
              <a:buChar char="ü"/>
            </a:pPr>
            <a:r>
              <a:rPr lang="en-GB" altLang="en-US" sz="1600"/>
              <a:t>Inbound correspondences are received from customers. Outbound correspondences are sent by CRM to it's customers. Hence, the reason, call center agents should be able to click and resend only outbound correspondences and NOT inbound.</a:t>
            </a:r>
            <a:endParaRPr lang="en-GB" altLang="en-US" sz="1600"/>
          </a:p>
          <a:p>
            <a:pPr marL="285750" indent="-285750">
              <a:buFont typeface="Wingdings" charset="0"/>
              <a:buChar char="ü"/>
            </a:pPr>
            <a:r>
              <a:rPr lang="en-GB" altLang="en-US" sz="1600"/>
              <a:t>Resent outbound correspondences should be marked with “DUPLICATE COPY” to adhere to legal terms.</a:t>
            </a:r>
            <a:endParaRPr lang="en-GB" altLang="en-US" sz="1600"/>
          </a:p>
          <a:p>
            <a:pPr marL="285750" indent="-285750">
              <a:buFont typeface="Wingdings" charset="0"/>
              <a:buChar char="ü"/>
            </a:pPr>
            <a:r>
              <a:rPr lang="en-GB" altLang="en-US" sz="1600"/>
              <a:t>The fact that outbound correspondence was resent must be recorded in the customer history to advise customers better the next time they call the call center.</a:t>
            </a:r>
            <a:endParaRPr lang="en-GB" altLang="en-US" sz="1600"/>
          </a:p>
          <a:p>
            <a:pPr marL="0" indent="0">
              <a:buFont typeface="Wingdings" charset="0"/>
              <a:buNone/>
            </a:pPr>
            <a:endParaRPr lang="en-GB" altLang="en-US" sz="1600"/>
          </a:p>
          <a:p>
            <a:pPr marL="0" indent="0">
              <a:buFont typeface="Wingdings" charset="0"/>
              <a:buNone/>
            </a:pPr>
            <a:r>
              <a:rPr lang="en-GB" altLang="en-US" sz="1600" b="1"/>
              <a:t>Impact of not implementing this change:</a:t>
            </a:r>
            <a:r>
              <a:rPr lang="en-GB" altLang="en-US" sz="1600"/>
              <a:t> </a:t>
            </a:r>
            <a:endParaRPr lang="en-GB" altLang="en-US" sz="1600"/>
          </a:p>
          <a:p>
            <a:pPr marL="285750" indent="-285750">
              <a:buFont typeface="Wingdings" charset="0"/>
              <a:buChar char="ü"/>
            </a:pPr>
            <a:r>
              <a:rPr lang="en-GB" altLang="en-US" sz="1600"/>
              <a:t>Accidentally call center agents could click and resend inbound correspondences as we would never resend a correspondence received from customers back to them.</a:t>
            </a:r>
            <a:endParaRPr lang="en-GB" altLang="en-US" sz="1600"/>
          </a:p>
          <a:p>
            <a:pPr marL="285750" indent="-285750">
              <a:buFont typeface="Wingdings" charset="0"/>
              <a:buChar char="ü"/>
            </a:pPr>
            <a:r>
              <a:rPr lang="en-GB" altLang="en-US" sz="1600"/>
              <a:t>Resent correspondences without “DUPLICATE COPY” marked would mean breach of legal terms.</a:t>
            </a:r>
            <a:endParaRPr lang="en-GB" altLang="en-US" sz="1600"/>
          </a:p>
          <a:p>
            <a:pPr marL="285750" indent="-285750">
              <a:buFont typeface="Wingdings" charset="0"/>
              <a:buChar char="ü"/>
            </a:pPr>
            <a:r>
              <a:rPr lang="en-GB" altLang="en-US" sz="1600"/>
              <a:t>Call center agents won't be able to advise customers with specifics of what happened without customer history records.</a:t>
            </a:r>
            <a:endParaRPr lang="en-GB" altLang="en-US" sz="1600"/>
          </a:p>
          <a:p>
            <a:pPr marL="0" indent="0">
              <a:buFont typeface="Wingdings" charset="0"/>
              <a:buNone/>
            </a:pPr>
            <a:endParaRPr lang="en-GB" altLang="en-US" sz="1600"/>
          </a:p>
          <a:p>
            <a:pPr marL="0" indent="0">
              <a:buFont typeface="Wingdings" charset="0"/>
              <a:buNone/>
            </a:pPr>
            <a:r>
              <a:rPr lang="en-GB" altLang="en-US" sz="1600" b="1"/>
              <a:t>Alternatives and work arounds:</a:t>
            </a:r>
            <a:r>
              <a:rPr lang="en-GB" altLang="en-US" sz="1600"/>
              <a:t> There are no alternatives or work arounds.</a:t>
            </a:r>
            <a:endParaRPr lang="en-GB" altLang="en-US" sz="1600"/>
          </a:p>
          <a:p>
            <a:pPr marL="0" indent="0">
              <a:buFont typeface="Wingdings" charset="0"/>
              <a:buNone/>
            </a:pPr>
            <a:endParaRPr lang="en-GB" altLang="en-US" sz="1600"/>
          </a:p>
          <a:p>
            <a:pPr marL="0" indent="0">
              <a:buFont typeface="Wingdings" charset="0"/>
              <a:buNone/>
            </a:pPr>
            <a:r>
              <a:rPr lang="en-GB" altLang="en-US" sz="1600" b="1"/>
              <a:t>Technical impact of this change: </a:t>
            </a:r>
            <a:r>
              <a:rPr lang="en-GB" altLang="en-US" sz="1600"/>
              <a:t>Impacts portal team, correspondence team and customer database backend teams.</a:t>
            </a:r>
            <a:endParaRPr lang="en-GB" altLang="en-US" sz="1600"/>
          </a:p>
          <a:p>
            <a:pPr marL="285750" indent="-285750">
              <a:buFont typeface="Wingdings" charset="0"/>
              <a:buChar char="ü"/>
            </a:pPr>
            <a:r>
              <a:rPr lang="en-GB" altLang="en-US" sz="1600"/>
              <a:t>Portal team to modify the screen by not displaying click and resend button for inbound correspondences.</a:t>
            </a:r>
            <a:endParaRPr lang="en-GB" altLang="en-US" sz="1600"/>
          </a:p>
          <a:p>
            <a:pPr marL="285750" indent="-285750">
              <a:buFont typeface="Wingdings" charset="0"/>
              <a:buChar char="ü"/>
            </a:pPr>
            <a:r>
              <a:rPr lang="en-GB" altLang="en-US" sz="1600"/>
              <a:t>Customer database team to include a record in the customer history for resending outbound correspondences.</a:t>
            </a:r>
            <a:endParaRPr lang="en-GB" altLang="en-US" sz="1600"/>
          </a:p>
          <a:p>
            <a:pPr marL="285750" indent="-285750">
              <a:buFont typeface="Wingdings" charset="0"/>
              <a:buChar char="ü"/>
            </a:pPr>
            <a:r>
              <a:rPr lang="en-GB" altLang="en-US" sz="1600"/>
              <a:t>Correspondence team to mark “DUPLICATE COPY” on resend requests for outbound correspondences.</a:t>
            </a:r>
            <a:endParaRPr lang="en-GB" altLang="en-US" sz="1600"/>
          </a:p>
        </p:txBody>
      </p:sp>
      <p:sp>
        <p:nvSpPr>
          <p:cNvPr id="4" name="Footer Placeholder 3"/>
          <p:cNvSpPr>
            <a:spLocks noGrp="1"/>
          </p:cNvSpPr>
          <p:nvPr>
            <p:ph type="ftr" sz="quarter" idx="11"/>
          </p:nvPr>
        </p:nvSpPr>
        <p:spPr>
          <a:xfrm>
            <a:off x="164465" y="6595110"/>
            <a:ext cx="11956415" cy="247015"/>
          </a:xfrm>
        </p:spPr>
        <p:txBody>
          <a:bodyPr/>
          <a:p>
            <a:r>
              <a:rPr lang="en-US"/>
              <a:t>Work examples quoted are not exact replica but extrapolated to adhere to non-disclosure agreements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2200</Words>
  <Application>WPS Presentation</Application>
  <PresentationFormat>Widescreen</PresentationFormat>
  <Paragraphs>30</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Theme</vt:lpstr>
      <vt:lpstr>Change Request</vt:lpstr>
      <vt:lpstr>Change request on Correspondences functionality of CRM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Analysis - Epics, User Stories &amp; Acceptance Criteria</dc:title>
  <dc:creator/>
  <cp:lastModifiedBy>Raghavan</cp:lastModifiedBy>
  <cp:revision>31</cp:revision>
  <dcterms:created xsi:type="dcterms:W3CDTF">2018-06-05T08:42:00Z</dcterms:created>
  <dcterms:modified xsi:type="dcterms:W3CDTF">2018-07-07T20:25:07Z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