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an exact replica but extrapolated to adhere to non-disclosure agreements signed with the client although several years ago.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Work examples quoted are not an exact replica but extrapolated to adhere to non-disclosure agreements signed with the client although several years ago.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791970"/>
          </a:xfrm>
        </p:spPr>
        <p:txBody>
          <a:bodyPr/>
          <a:lstStyle/>
          <a:p>
            <a:r>
              <a:rPr lang="en-GB" altLang="en-US" sz="4000" b="1" dirty="0">
                <a:solidFill>
                  <a:srgbClr val="00B050"/>
                </a:solidFill>
              </a:rPr>
              <a:t>Problem &amp; Opportunity Statement</a:t>
            </a:r>
            <a:endParaRPr lang="en-GB" altLang="en-US" sz="4000" b="1" dirty="0">
              <a:solidFill>
                <a:srgbClr val="00B050"/>
              </a:solidFill>
            </a:endParaRPr>
          </a:p>
        </p:txBody>
      </p:sp>
      <p:sp>
        <p:nvSpPr>
          <p:cNvPr id="3" name="Subtitle 2"/>
          <p:cNvSpPr>
            <a:spLocks noGrp="1"/>
          </p:cNvSpPr>
          <p:nvPr>
            <p:ph type="subTitle" idx="1"/>
          </p:nvPr>
        </p:nvSpPr>
        <p:spPr>
          <a:xfrm>
            <a:off x="778510" y="3289300"/>
            <a:ext cx="10784840" cy="1968500"/>
          </a:xfrm>
        </p:spPr>
        <p:txBody>
          <a:bodyPr>
            <a:normAutofit lnSpcReduction="20000"/>
          </a:bodyPr>
          <a:lstStyle/>
          <a:p>
            <a:pPr algn="l"/>
            <a:r>
              <a:rPr lang="en-GB" altLang="en-US" b="1"/>
              <a:t>Scope of this presentation</a:t>
            </a:r>
            <a:r>
              <a:rPr lang="en-GB" altLang="en-US"/>
              <a:t> is to elaborate problem &amp; opportunity statement. Real-life work example in scope of this presentation is Minimum Payment amount and how it's calculated, presently not shown on the Credit Card statement.</a:t>
            </a:r>
            <a:endParaRPr lang="en-GB" altLang="en-US"/>
          </a:p>
        </p:txBody>
      </p:sp>
      <p:sp>
        <p:nvSpPr>
          <p:cNvPr id="4" name="Footer Placeholder 3"/>
          <p:cNvSpPr>
            <a:spLocks noGrp="1"/>
          </p:cNvSpPr>
          <p:nvPr>
            <p:ph type="ftr" sz="quarter" idx="11"/>
          </p:nvPr>
        </p:nvSpPr>
        <p:spPr>
          <a:xfrm>
            <a:off x="159385" y="6357620"/>
            <a:ext cx="11922125" cy="365125"/>
          </a:xfrm>
        </p:spPr>
        <p:txBody>
          <a:bodyPr/>
          <a:p>
            <a:r>
              <a:rPr lang="en-US"/>
              <a:t>Work examples quoted are not an exact replica but extrapolated to adhere to non-disclosure agreements signed with the client although several years ago.</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a:bodyPr>
          <a:p>
            <a:r>
              <a:rPr lang="en-GB" altLang="en-US" sz="2800" b="1">
                <a:solidFill>
                  <a:srgbClr val="00B050"/>
                </a:solidFill>
              </a:rPr>
              <a:t>Problem &amp; Opportunity statement - Minimum Payment on Credit Card Statement</a:t>
            </a:r>
            <a:endParaRPr lang="en-GB" altLang="en-US" sz="2800" b="1">
              <a:solidFill>
                <a:srgbClr val="00B050"/>
              </a:solidFill>
            </a:endParaRPr>
          </a:p>
        </p:txBody>
      </p:sp>
      <p:sp>
        <p:nvSpPr>
          <p:cNvPr id="3" name="Content Placeholder 2"/>
          <p:cNvSpPr/>
          <p:nvPr>
            <p:ph idx="1"/>
          </p:nvPr>
        </p:nvSpPr>
        <p:spPr>
          <a:xfrm>
            <a:off x="186055" y="728345"/>
            <a:ext cx="11932285" cy="5913755"/>
          </a:xfrm>
        </p:spPr>
        <p:style>
          <a:lnRef idx="2">
            <a:schemeClr val="accent6"/>
          </a:lnRef>
          <a:fillRef idx="1">
            <a:schemeClr val="lt1"/>
          </a:fillRef>
          <a:effectRef idx="0">
            <a:schemeClr val="accent6"/>
          </a:effectRef>
          <a:fontRef idx="minor">
            <a:schemeClr val="dk1"/>
          </a:fontRef>
        </p:style>
        <p:txBody>
          <a:bodyPr>
            <a:normAutofit/>
          </a:bodyPr>
          <a:p>
            <a:pPr marL="0" indent="0">
              <a:buNone/>
            </a:pPr>
            <a:r>
              <a:rPr lang="en-GB" altLang="en-US" sz="2000" b="1"/>
              <a:t>Problem statement:</a:t>
            </a:r>
            <a:r>
              <a:rPr lang="en-GB" altLang="en-US" sz="2000"/>
              <a:t> Credit card statement doesn't show minimum payment amount and what is included in the minimum payment. This leaves the credit card customers confused with only with the overall balance on their account, unsure of what is due for next payment.</a:t>
            </a:r>
            <a:endParaRPr lang="en-GB" altLang="en-US" sz="2000" b="1"/>
          </a:p>
          <a:p>
            <a:pPr marL="0" indent="0">
              <a:buNone/>
            </a:pPr>
            <a:r>
              <a:rPr lang="en-GB" altLang="en-US" sz="2000" b="1"/>
              <a:t>Financial Impact:</a:t>
            </a:r>
            <a:r>
              <a:rPr lang="en-GB" altLang="en-US" sz="2000"/>
              <a:t> Until such time there is clarity around minimum payment, the Bank will have to waive off all the interest, charges, fees and penalty for receiving untimely repayments costing several thousands of £.</a:t>
            </a:r>
            <a:endParaRPr lang="en-GB" altLang="en-US" sz="2000" b="1"/>
          </a:p>
          <a:p>
            <a:pPr marL="0" indent="0">
              <a:buNone/>
            </a:pPr>
            <a:r>
              <a:rPr lang="en-GB" altLang="en-US" sz="2000" b="1"/>
              <a:t>Proposed solution:</a:t>
            </a:r>
            <a:endParaRPr lang="en-GB" altLang="en-US" sz="2000" b="1"/>
          </a:p>
          <a:p>
            <a:pPr marL="342900" indent="-342900">
              <a:buFont typeface="Wingdings" charset="0"/>
              <a:buChar char="ü"/>
            </a:pPr>
            <a:r>
              <a:rPr lang="en-GB" altLang="en-US" sz="2000"/>
              <a:t>Credit Card Minimum payment calculation is to be displayed as small print on the credit card statement.</a:t>
            </a:r>
            <a:endParaRPr lang="en-GB" altLang="en-US" sz="2000"/>
          </a:p>
          <a:p>
            <a:pPr marL="342900" indent="-342900">
              <a:buFont typeface="Wingdings" charset="0"/>
              <a:buChar char="ü"/>
            </a:pPr>
            <a:r>
              <a:rPr lang="en-GB" altLang="en-US" sz="2000"/>
              <a:t>Minimum payment calculation = interest, charges, 1/12 of your annual fee plus 1% of your remaining balance or the excess over your Credit Limit after deducting any overdue amounts from previous statements or £5, whichever is greater. </a:t>
            </a:r>
            <a:endParaRPr lang="en-GB" altLang="en-US" sz="2000" b="1"/>
          </a:p>
          <a:p>
            <a:pPr marL="0" indent="0">
              <a:buFont typeface="Wingdings" charset="0"/>
              <a:buNone/>
            </a:pPr>
            <a:r>
              <a:rPr lang="en-GB" altLang="en-US" sz="2000" b="1"/>
              <a:t>Benefits of the proposed solution:</a:t>
            </a:r>
            <a:endParaRPr lang="en-GB" altLang="en-US" sz="2000" b="1"/>
          </a:p>
          <a:p>
            <a:pPr marL="342900" indent="-342900">
              <a:buFont typeface="Wingdings" charset="0"/>
              <a:buChar char="ü"/>
            </a:pPr>
            <a:r>
              <a:rPr lang="en-GB" altLang="en-US" sz="2000"/>
              <a:t>Clarity around minimum payment due for next payment reduces customer call volumes.</a:t>
            </a:r>
            <a:endParaRPr lang="en-GB" altLang="en-US" sz="2000"/>
          </a:p>
          <a:p>
            <a:pPr marL="342900" indent="-342900">
              <a:buFont typeface="Wingdings" charset="0"/>
              <a:buChar char="ü"/>
            </a:pPr>
            <a:r>
              <a:rPr lang="en-GB" altLang="en-US" sz="2000"/>
              <a:t>Customers can make an informed choice as to whether minimum payment is the right choice for them.</a:t>
            </a:r>
            <a:endParaRPr lang="en-GB" altLang="en-US" sz="2000"/>
          </a:p>
          <a:p>
            <a:pPr marL="342900" indent="-342900">
              <a:buFont typeface="Wingdings" charset="0"/>
              <a:buChar char="ü"/>
            </a:pPr>
            <a:r>
              <a:rPr lang="en-GB" altLang="en-US" sz="2000">
                <a:sym typeface="+mn-ea"/>
              </a:rPr>
              <a:t>Happy customers which inturn means better customer retention.	</a:t>
            </a:r>
            <a:endParaRPr lang="en-GB" altLang="en-US" sz="2000" b="1"/>
          </a:p>
          <a:p>
            <a:pPr marL="0" indent="0">
              <a:buFont typeface="Wingdings" charset="0"/>
              <a:buNone/>
            </a:pPr>
            <a:r>
              <a:rPr lang="en-GB" altLang="en-US" sz="2000" b="1"/>
              <a:t>Conclusion:</a:t>
            </a:r>
            <a:r>
              <a:rPr lang="en-GB" altLang="en-US" sz="2000"/>
              <a:t> Clarity of minimum payment calculation on credit card statements is crucial for the functioning of credit cards team ensuring time repayments and better customer care.</a:t>
            </a:r>
            <a:endParaRPr lang="en-GB" altLang="en-US" sz="2000"/>
          </a:p>
        </p:txBody>
      </p:sp>
      <p:sp>
        <p:nvSpPr>
          <p:cNvPr id="4" name="Footer Placeholder 3"/>
          <p:cNvSpPr>
            <a:spLocks noGrp="1"/>
          </p:cNvSpPr>
          <p:nvPr>
            <p:ph type="ftr" sz="quarter" idx="11"/>
          </p:nvPr>
        </p:nvSpPr>
        <p:spPr>
          <a:xfrm>
            <a:off x="217170" y="6626860"/>
            <a:ext cx="11898630" cy="189230"/>
          </a:xfrm>
        </p:spPr>
        <p:txBody>
          <a:bodyPr/>
          <a:p>
            <a:r>
              <a:rPr lang="en-US"/>
              <a:t>Work examples quoted are not an exact replica but extrapolated to adhere to non-disclosure agreements signed with the client although several years ago.</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1924</Words>
  <Application>WPS Presentation</Application>
  <PresentationFormat>Widescreen</PresentationFormat>
  <Paragraphs>21</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Theme</vt:lpstr>
      <vt:lpstr>Problem &amp; Opportunity Statement</vt:lpstr>
      <vt:lpstr>Problem &amp; Opportunity statement - Minimum Payment on RBS Credit Card Statement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Requirements Analysis - Epics, User Stories &amp; Acceptance Criteria</dc:title>
  <dc:creator/>
  <cp:lastModifiedBy>Raghavan</cp:lastModifiedBy>
  <cp:revision>30</cp:revision>
  <dcterms:created xsi:type="dcterms:W3CDTF">2018-06-05T08:42:00Z</dcterms:created>
  <dcterms:modified xsi:type="dcterms:W3CDTF">2018-07-07T20:20:29Z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