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3"/>
    <p:sldId id="258" r:id="rId4"/>
    <p:sldId id="260" r:id="rId5"/>
    <p:sldId id="261" r:id="rId6"/>
    <p:sldId id="269" r:id="rId7"/>
    <p:sldId id="263" r:id="rId8"/>
    <p:sldId id="264" r:id="rId9"/>
    <p:sldId id="266" r:id="rId10"/>
    <p:sldId id="273"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791970"/>
          </a:xfrm>
        </p:spPr>
        <p:txBody>
          <a:bodyPr/>
          <a:lstStyle/>
          <a:p>
            <a:r>
              <a:rPr lang="en-GB" altLang="en-US" sz="4000" b="1" dirty="0">
                <a:solidFill>
                  <a:schemeClr val="accent5"/>
                </a:solidFill>
              </a:rPr>
              <a:t>Associate Business/Systems Analyst</a:t>
            </a:r>
            <a:endParaRPr lang="en-GB" altLang="en-US" sz="4000" b="1" dirty="0">
              <a:solidFill>
                <a:schemeClr val="accent5"/>
              </a:solidFill>
            </a:endParaRPr>
          </a:p>
        </p:txBody>
      </p:sp>
      <p:sp>
        <p:nvSpPr>
          <p:cNvPr id="3" name="Subtitle 2"/>
          <p:cNvSpPr>
            <a:spLocks noGrp="1"/>
          </p:cNvSpPr>
          <p:nvPr>
            <p:ph type="subTitle" idx="1"/>
          </p:nvPr>
        </p:nvSpPr>
        <p:spPr/>
        <p:txBody>
          <a:bodyPr/>
          <a:lstStyle/>
          <a:p>
            <a:pPr algn="l"/>
            <a:r>
              <a:rPr lang="en-GB" altLang="en-US" b="1"/>
              <a:t>Scope of this presentation</a:t>
            </a:r>
            <a:r>
              <a:rPr lang="en-GB" altLang="en-US"/>
              <a:t> is to elaborate real-life work examples relevant to the key duties and person specification specified in the job specification aimed at assisting the reviewers to assess my suitability for the position.</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fontScale="90000"/>
          </a:bodyPr>
          <a:p>
            <a:r>
              <a:rPr lang="en-GB" altLang="en-US" sz="2000" b="1">
                <a:solidFill>
                  <a:schemeClr val="accent5"/>
                </a:solidFill>
              </a:rPr>
              <a:t>9) Use data modelling practices to analyse findings and create suggestions for operational improvements and changes</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a:bodyPr>
          <a:p>
            <a:pPr marL="285750" indent="-285750">
              <a:buFont typeface="Wingdings" charset="0"/>
              <a:buChar char="ü"/>
            </a:pPr>
            <a:r>
              <a:rPr lang="en-GB" altLang="en-US" sz="1800"/>
              <a:t>Client: Franklin Templeton (June 2001 - January 2002). </a:t>
            </a:r>
            <a:endParaRPr lang="en-GB" altLang="en-US" sz="1800"/>
          </a:p>
          <a:p>
            <a:pPr marL="0" indent="0">
              <a:buFont typeface="Wingdings" charset="0"/>
              <a:buNone/>
            </a:pPr>
            <a:r>
              <a:rPr lang="en-GB" altLang="en-US" sz="1800"/>
              <a:t>Migrated Franklin's customers mutual fund processing data from flat files and legacy systems to a global integrated database. Understood the conceptual, logical and physical data model and suggested improvements filtering erroneous data to dirty data tables which could be corrected and migrated back to the global integrated database.</a:t>
            </a:r>
            <a:endParaRPr lang="en-GB" altLang="en-US" sz="1800"/>
          </a:p>
          <a:p>
            <a:pPr marL="0" indent="0">
              <a:buFont typeface="Wingdings" charset="0"/>
              <a:buNone/>
            </a:pPr>
            <a:endParaRPr lang="en-GB" altLang="en-US" sz="1800"/>
          </a:p>
          <a:p>
            <a:pPr marL="285750" indent="-285750">
              <a:buFont typeface="Wingdings" charset="0"/>
              <a:buChar char="ü"/>
            </a:pPr>
            <a:r>
              <a:rPr lang="en-GB" altLang="en-US" sz="1800"/>
              <a:t>Client: Fourth (September 2014 - January 2015)</a:t>
            </a:r>
            <a:endParaRPr lang="en-GB" altLang="en-US" sz="1800"/>
          </a:p>
          <a:p>
            <a:pPr marL="0" indent="0">
              <a:buFont typeface="Wingdings" charset="0"/>
              <a:buNone/>
            </a:pPr>
            <a:r>
              <a:rPr lang="en-GB" altLang="en-US" sz="1800"/>
              <a:t>While implementing a new requirement from Gourmet Burger Kitchen to HR Payroll People System of Fourth, understood the data model elaborating where and how the data shall be persisted on to the backend database tables.</a:t>
            </a:r>
            <a:endParaRPr lang="en-GB"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000" b="1">
                <a:solidFill>
                  <a:schemeClr val="accent5"/>
                </a:solidFill>
              </a:rPr>
              <a:t>10) SQL query writing skills to interrogate databases</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lnSpcReduction="10000"/>
          </a:bodyPr>
          <a:p>
            <a:pPr marL="285750" indent="-285750">
              <a:buFont typeface="Wingdings" charset="0"/>
              <a:buChar char="ü"/>
            </a:pPr>
            <a:r>
              <a:rPr lang="en-GB" altLang="en-US" sz="1800"/>
              <a:t>Client: Vertex Data Sciences, United Utilities (April 2004 - December 2005)</a:t>
            </a:r>
            <a:endParaRPr lang="en-GB" altLang="en-US" sz="1800"/>
          </a:p>
          <a:p>
            <a:pPr marL="0" indent="0">
              <a:buFont typeface="Wingdings" charset="0"/>
              <a:buNone/>
            </a:pPr>
            <a:r>
              <a:rPr lang="en-GB" altLang="en-US" sz="1800"/>
              <a:t>As a Tenfold Reports developer generating reports on Water Billing System, the reports were generated by writing sql queries to interrogate databases. Tenfold Reporting tool was complex queries made simple by acting as a shield/wrapper on top of the physical database where in you can chose a database object and select relevant fields to work out logics. At times each of these database objects could be derived from a number of tables themselves. </a:t>
            </a:r>
            <a:endParaRPr lang="en-GB" altLang="en-US" sz="1800"/>
          </a:p>
          <a:p>
            <a:pPr marL="0" indent="0">
              <a:buFont typeface="Wingdings" charset="0"/>
              <a:buNone/>
            </a:pPr>
            <a:endParaRPr lang="en-GB" altLang="en-US" sz="1800"/>
          </a:p>
          <a:p>
            <a:pPr marL="0" indent="0">
              <a:buFont typeface="Wingdings" charset="0"/>
              <a:buNone/>
            </a:pPr>
            <a:r>
              <a:rPr lang="en-GB" altLang="en-US" sz="1800"/>
              <a:t>As an example for change of tenancy module, the tenancy objects were to be derived from a number of tables which includes customer tables, address tables, and billing tables.</a:t>
            </a:r>
            <a:endParaRPr lang="en-GB" altLang="en-US" sz="1800"/>
          </a:p>
          <a:p>
            <a:pPr marL="0" indent="0">
              <a:buFont typeface="Wingdings" charset="0"/>
              <a:buNone/>
            </a:pPr>
            <a:endParaRPr lang="en-GB" altLang="en-US" sz="1800"/>
          </a:p>
          <a:p>
            <a:pPr marL="0" indent="0">
              <a:buFont typeface="Wingdings" charset="0"/>
              <a:buNone/>
            </a:pPr>
            <a:r>
              <a:rPr lang="en-GB" altLang="en-US" sz="1800"/>
              <a:t>On this instance, Tenfold  would allow me to Chose TenancyObject and select the below in case of joint accounts:</a:t>
            </a:r>
            <a:endParaRPr lang="en-GB" altLang="en-US" sz="1800"/>
          </a:p>
          <a:p>
            <a:pPr marL="0" indent="0">
              <a:buFont typeface="Wingdings" charset="0"/>
              <a:buNone/>
            </a:pPr>
            <a:r>
              <a:rPr lang="en-GB" altLang="en-US" sz="1800"/>
              <a:t>TenancyObject.customername1</a:t>
            </a:r>
            <a:endParaRPr lang="en-GB" altLang="en-US" sz="1800"/>
          </a:p>
          <a:p>
            <a:pPr marL="0" indent="0">
              <a:buFont typeface="Wingdings" charset="0"/>
              <a:buNone/>
            </a:pPr>
            <a:r>
              <a:rPr lang="en-GB" altLang="en-US" sz="1800"/>
              <a:t>TenancyObject.customername2</a:t>
            </a:r>
            <a:endParaRPr lang="en-GB" altLang="en-US" sz="1800"/>
          </a:p>
          <a:p>
            <a:pPr marL="0" indent="0">
              <a:buFont typeface="Wingdings" charset="0"/>
              <a:buNone/>
            </a:pPr>
            <a:r>
              <a:rPr lang="en-GB" altLang="en-US" sz="1800"/>
              <a:t>TenancyObject.Addressline1</a:t>
            </a:r>
            <a:endParaRPr lang="en-GB" altLang="en-US" sz="1800"/>
          </a:p>
          <a:p>
            <a:pPr marL="0" indent="0">
              <a:buFont typeface="Wingdings" charset="0"/>
              <a:buNone/>
            </a:pPr>
            <a:r>
              <a:rPr lang="en-GB" altLang="en-US" sz="1800"/>
              <a:t>TenancyObject.Addressline2</a:t>
            </a:r>
            <a:endParaRPr lang="en-GB" altLang="en-US" sz="1800"/>
          </a:p>
          <a:p>
            <a:pPr marL="0" indent="0">
              <a:buFont typeface="Wingdings" charset="0"/>
              <a:buNone/>
            </a:pPr>
            <a:r>
              <a:rPr lang="en-GB" altLang="en-US" sz="1800"/>
              <a:t>TenancyObject.Postcode</a:t>
            </a:r>
            <a:endParaRPr lang="en-GB" altLang="en-US" sz="1800"/>
          </a:p>
          <a:p>
            <a:pPr marL="0" indent="0">
              <a:buFont typeface="Wingdings" charset="0"/>
              <a:buNone/>
            </a:pPr>
            <a:r>
              <a:rPr lang="en-GB" altLang="en-US" sz="1800"/>
              <a:t>TeancyObject.Billbalance</a:t>
            </a:r>
            <a:endParaRPr lang="en-GB" altLang="en-US" sz="1800"/>
          </a:p>
          <a:p>
            <a:pPr marL="0" indent="0">
              <a:buFont typeface="Wingdings" charset="0"/>
              <a:buNone/>
            </a:pPr>
            <a:endParaRPr lang="en-GB" altLang="en-US" sz="1800"/>
          </a:p>
          <a:p>
            <a:pPr marL="0" indent="0">
              <a:buFont typeface="Wingdings" charset="0"/>
              <a:buNone/>
            </a:pPr>
            <a:r>
              <a:rPr lang="en-GB" altLang="en-US" sz="1800"/>
              <a:t>Each of the above field was derived from several different backend tables.</a:t>
            </a:r>
            <a:endParaRPr lang="en-GB"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4955" y="99060"/>
            <a:ext cx="11589385" cy="725170"/>
          </a:xfrm>
        </p:spPr>
        <p:txBody>
          <a:bodyPr>
            <a:normAutofit/>
          </a:bodyPr>
          <a:p>
            <a:r>
              <a:rPr lang="en-GB" altLang="en-US" sz="2000" b="1">
                <a:solidFill>
                  <a:schemeClr val="accent5"/>
                </a:solidFill>
              </a:rPr>
              <a:t>1) Experience of requirements definition via user stories</a:t>
            </a:r>
            <a:br>
              <a:rPr lang="en-GB" altLang="en-US" sz="2000" b="1">
                <a:solidFill>
                  <a:schemeClr val="accent5"/>
                </a:solidFill>
              </a:rPr>
            </a:br>
            <a:r>
              <a:rPr lang="en-GB" altLang="en-US" sz="2000" b="1">
                <a:solidFill>
                  <a:schemeClr val="accent5"/>
                </a:solidFill>
              </a:rPr>
              <a:t>Client worked for: Monitise, Project: Mobile Payments (October 2013 - August 2014)</a:t>
            </a:r>
            <a:endParaRPr lang="en-GB" altLang="en-US" sz="2000" b="1">
              <a:solidFill>
                <a:schemeClr val="accent5"/>
              </a:solidFill>
            </a:endParaRPr>
          </a:p>
        </p:txBody>
      </p:sp>
      <p:graphicFrame>
        <p:nvGraphicFramePr>
          <p:cNvPr id="4" name="Content Placeholder 3"/>
          <p:cNvGraphicFramePr/>
          <p:nvPr>
            <p:ph idx="1"/>
          </p:nvPr>
        </p:nvGraphicFramePr>
        <p:xfrm>
          <a:off x="262890" y="1003300"/>
          <a:ext cx="11612245" cy="5750560"/>
        </p:xfrm>
        <a:graphic>
          <a:graphicData uri="http://schemas.openxmlformats.org/drawingml/2006/table">
            <a:tbl>
              <a:tblPr firstRow="1" bandRow="1">
                <a:tableStyleId>{5C22544A-7EE6-4342-B048-85BDC9FD1C3A}</a:tableStyleId>
              </a:tblPr>
              <a:tblGrid>
                <a:gridCol w="1067435"/>
                <a:gridCol w="1199515"/>
                <a:gridCol w="1452245"/>
                <a:gridCol w="1302385"/>
                <a:gridCol w="6590665"/>
              </a:tblGrid>
              <a:tr h="342900">
                <a:tc>
                  <a:txBody>
                    <a:bodyPr/>
                    <a:p>
                      <a:pPr algn="ctr">
                        <a:buNone/>
                      </a:pPr>
                      <a:r>
                        <a:rPr lang="en-GB" sz="1600"/>
                        <a:t>Epic</a:t>
                      </a:r>
                      <a:endParaRPr lang="en-GB" sz="1600"/>
                    </a:p>
                  </a:txBody>
                  <a:tcPr/>
                </a:tc>
                <a:tc gridSpan="3">
                  <a:txBody>
                    <a:bodyPr/>
                    <a:p>
                      <a:pPr algn="ctr">
                        <a:buNone/>
                      </a:pPr>
                      <a:r>
                        <a:rPr lang="en-GB" sz="1600"/>
                        <a:t>User Story</a:t>
                      </a:r>
                      <a:endParaRPr lang="en-GB" sz="1600"/>
                    </a:p>
                  </a:txBody>
                  <a:tcPr/>
                </a:tc>
                <a:tc hMerge="1">
                  <a:tcPr/>
                </a:tc>
                <a:tc hMerge="1">
                  <a:tcPr/>
                </a:tc>
                <a:tc>
                  <a:txBody>
                    <a:bodyPr/>
                    <a:p>
                      <a:pPr algn="ctr">
                        <a:buNone/>
                      </a:pPr>
                      <a:r>
                        <a:rPr lang="en-GB" sz="1600"/>
                        <a:t>Acceptance Criteria</a:t>
                      </a:r>
                      <a:endParaRPr lang="en-GB" sz="1600"/>
                    </a:p>
                  </a:txBody>
                  <a:tcPr/>
                </a:tc>
              </a:tr>
              <a:tr h="342265">
                <a:tc rowSpan="11">
                  <a:txBody>
                    <a:bodyPr/>
                    <a:p>
                      <a:pPr>
                        <a:lnSpc>
                          <a:spcPct val="100000"/>
                        </a:lnSpc>
                        <a:buNone/>
                      </a:pPr>
                      <a:endParaRPr lang="en-GB" sz="1600"/>
                    </a:p>
                    <a:p>
                      <a:pPr>
                        <a:lnSpc>
                          <a:spcPct val="100000"/>
                        </a:lnSpc>
                        <a:buNone/>
                      </a:pPr>
                      <a:endParaRPr lang="en-GB" sz="1600"/>
                    </a:p>
                    <a:p>
                      <a:pPr>
                        <a:lnSpc>
                          <a:spcPct val="100000"/>
                        </a:lnSpc>
                        <a:buNone/>
                      </a:pPr>
                      <a:endParaRPr lang="en-GB" sz="1600"/>
                    </a:p>
                    <a:p>
                      <a:pPr>
                        <a:lnSpc>
                          <a:spcPct val="100000"/>
                        </a:lnSpc>
                        <a:buNone/>
                      </a:pPr>
                      <a:endParaRPr lang="en-GB" sz="1600"/>
                    </a:p>
                    <a:p>
                      <a:pPr>
                        <a:lnSpc>
                          <a:spcPct val="100000"/>
                        </a:lnSpc>
                        <a:buNone/>
                      </a:pPr>
                      <a:endParaRPr lang="en-GB" sz="1600"/>
                    </a:p>
                    <a:p>
                      <a:pPr>
                        <a:lnSpc>
                          <a:spcPct val="100000"/>
                        </a:lnSpc>
                        <a:buNone/>
                      </a:pPr>
                      <a:endParaRPr lang="en-GB" sz="1600"/>
                    </a:p>
                    <a:p>
                      <a:pPr>
                        <a:lnSpc>
                          <a:spcPct val="100000"/>
                        </a:lnSpc>
                        <a:buNone/>
                      </a:pPr>
                      <a:endParaRPr lang="en-GB" sz="1600"/>
                    </a:p>
                    <a:p>
                      <a:pPr>
                        <a:lnSpc>
                          <a:spcPct val="100000"/>
                        </a:lnSpc>
                        <a:buNone/>
                      </a:pPr>
                      <a:r>
                        <a:rPr lang="en-GB" sz="1600"/>
                        <a:t>Mobile P2P payments</a:t>
                      </a:r>
                      <a:endParaRPr lang="en-GB" sz="1600"/>
                    </a:p>
                  </a:txBody>
                  <a:tcPr/>
                </a:tc>
                <a:tc>
                  <a:txBody>
                    <a:bodyPr/>
                    <a:p>
                      <a:pPr>
                        <a:buNone/>
                      </a:pPr>
                      <a:r>
                        <a:rPr lang="en-GB" sz="1600"/>
                        <a:t>As a</a:t>
                      </a:r>
                      <a:endParaRPr lang="en-GB" sz="1600"/>
                    </a:p>
                  </a:txBody>
                  <a:tcPr/>
                </a:tc>
                <a:tc>
                  <a:txBody>
                    <a:bodyPr/>
                    <a:p>
                      <a:pPr>
                        <a:buNone/>
                      </a:pPr>
                      <a:r>
                        <a:rPr lang="en-GB" sz="1600"/>
                        <a:t>I want to</a:t>
                      </a:r>
                      <a:endParaRPr lang="en-GB" sz="1600"/>
                    </a:p>
                  </a:txBody>
                  <a:tcPr/>
                </a:tc>
                <a:tc>
                  <a:txBody>
                    <a:bodyPr/>
                    <a:p>
                      <a:pPr>
                        <a:buNone/>
                      </a:pPr>
                      <a:r>
                        <a:rPr lang="en-GB" sz="1600"/>
                        <a:t>So that</a:t>
                      </a:r>
                      <a:endParaRPr lang="en-GB" sz="1600"/>
                    </a:p>
                  </a:txBody>
                  <a:tcPr/>
                </a:tc>
                <a:tc>
                  <a:txBody>
                    <a:bodyPr/>
                    <a:p>
                      <a:pPr>
                        <a:buNone/>
                      </a:pPr>
                      <a:endParaRPr sz="1600"/>
                    </a:p>
                  </a:txBody>
                  <a:tcPr/>
                </a:tc>
              </a:tr>
              <a:tr h="337820">
                <a:tc vMerge="1">
                  <a:tcPr/>
                </a:tc>
                <a:tc rowSpan="5">
                  <a:txBody>
                    <a:bodyPr/>
                    <a:p>
                      <a:pPr>
                        <a:buNone/>
                      </a:pPr>
                      <a:endParaRPr lang="en-GB" sz="1600"/>
                    </a:p>
                    <a:p>
                      <a:pPr>
                        <a:buNone/>
                      </a:pPr>
                      <a:endParaRPr lang="en-GB" sz="1600"/>
                    </a:p>
                    <a:p>
                      <a:pPr>
                        <a:buNone/>
                      </a:pPr>
                      <a:r>
                        <a:rPr lang="en-GB" sz="1600"/>
                        <a:t>mobile phone user who wants to send money</a:t>
                      </a:r>
                      <a:endParaRPr lang="en-GB" sz="1600"/>
                    </a:p>
                  </a:txBody>
                  <a:tcPr/>
                </a:tc>
                <a:tc rowSpan="5">
                  <a:txBody>
                    <a:bodyPr/>
                    <a:p>
                      <a:pPr>
                        <a:buNone/>
                      </a:pPr>
                      <a:endParaRPr lang="en-GB" sz="1600"/>
                    </a:p>
                    <a:p>
                      <a:pPr>
                        <a:buNone/>
                      </a:pPr>
                      <a:endParaRPr lang="en-GB" sz="1600"/>
                    </a:p>
                    <a:p>
                      <a:pPr>
                        <a:buNone/>
                      </a:pPr>
                      <a:r>
                        <a:rPr lang="en-GB" sz="1600"/>
                        <a:t>pay a friend using his contact mobile number</a:t>
                      </a:r>
                      <a:endParaRPr lang="en-GB" sz="1600"/>
                    </a:p>
                  </a:txBody>
                  <a:tcPr/>
                </a:tc>
                <a:tc rowSpan="5">
                  <a:txBody>
                    <a:bodyPr/>
                    <a:p>
                      <a:pPr>
                        <a:buNone/>
                      </a:pPr>
                      <a:endParaRPr lang="en-GB" sz="1600"/>
                    </a:p>
                    <a:p>
                      <a:pPr>
                        <a:buNone/>
                      </a:pPr>
                      <a:endParaRPr lang="en-GB" sz="1600"/>
                    </a:p>
                    <a:p>
                      <a:pPr>
                        <a:buNone/>
                      </a:pPr>
                      <a:r>
                        <a:rPr lang="en-GB" sz="1600"/>
                        <a:t>we can share our lunch bill from yesterday</a:t>
                      </a:r>
                      <a:endParaRPr lang="en-GB" sz="1600"/>
                    </a:p>
                  </a:txBody>
                  <a:tcPr/>
                </a:tc>
                <a:tc>
                  <a:txBody>
                    <a:bodyPr/>
                    <a:p>
                      <a:pPr>
                        <a:buNone/>
                      </a:pPr>
                      <a:r>
                        <a:rPr lang="en-GB" sz="1600"/>
                        <a:t>The sender of money can search for a friends mobile contact number</a:t>
                      </a:r>
                      <a:endParaRPr lang="en-GB" sz="1600"/>
                    </a:p>
                  </a:txBody>
                  <a:tcPr/>
                </a:tc>
              </a:tr>
              <a:tr h="337820">
                <a:tc vMerge="1">
                  <a:tcPr/>
                </a:tc>
                <a:tc vMerge="1">
                  <a:tcPr/>
                </a:tc>
                <a:tc vMerge="1">
                  <a:tcPr/>
                </a:tc>
                <a:tc vMerge="1">
                  <a:tcPr/>
                </a:tc>
                <a:tc>
                  <a:txBody>
                    <a:bodyPr/>
                    <a:p>
                      <a:pPr>
                        <a:buNone/>
                      </a:pPr>
                      <a:r>
                        <a:rPr lang="en-GB" sz="1600"/>
                        <a:t>The sender of money can enter an amount to pay a fiend in 2 decimal places</a:t>
                      </a:r>
                      <a:endParaRPr lang="en-GB" sz="1600"/>
                    </a:p>
                  </a:txBody>
                  <a:tcPr/>
                </a:tc>
              </a:tr>
              <a:tr h="581660">
                <a:tc vMerge="1">
                  <a:tcPr/>
                </a:tc>
                <a:tc vMerge="1">
                  <a:tcPr/>
                </a:tc>
                <a:tc vMerge="1">
                  <a:tcPr/>
                </a:tc>
                <a:tc vMerge="1">
                  <a:tcPr/>
                </a:tc>
                <a:tc>
                  <a:txBody>
                    <a:bodyPr/>
                    <a:p>
                      <a:pPr>
                        <a:buNone/>
                      </a:pPr>
                      <a:r>
                        <a:rPr lang="en-GB" sz="1600"/>
                        <a:t>The sender of money can enter a note to the friend to saying hello and what's the payment for</a:t>
                      </a:r>
                      <a:endParaRPr lang="en-GB" sz="1600"/>
                    </a:p>
                  </a:txBody>
                  <a:tcPr/>
                </a:tc>
              </a:tr>
              <a:tr h="337820">
                <a:tc vMerge="1">
                  <a:tcPr/>
                </a:tc>
                <a:tc vMerge="1">
                  <a:tcPr/>
                </a:tc>
                <a:tc vMerge="1">
                  <a:tcPr/>
                </a:tc>
                <a:tc vMerge="1">
                  <a:tcPr/>
                </a:tc>
                <a:tc>
                  <a:txBody>
                    <a:bodyPr/>
                    <a:p>
                      <a:pPr>
                        <a:buNone/>
                      </a:pPr>
                      <a:r>
                        <a:rPr lang="en-GB" sz="1600"/>
                        <a:t>The sender of money can confirm the payment</a:t>
                      </a:r>
                      <a:endParaRPr lang="en-GB" sz="1600"/>
                    </a:p>
                  </a:txBody>
                  <a:tcPr/>
                </a:tc>
              </a:tr>
              <a:tr h="581660">
                <a:tc vMerge="1">
                  <a:tcPr/>
                </a:tc>
                <a:tc vMerge="1">
                  <a:tcPr/>
                </a:tc>
                <a:tc vMerge="1">
                  <a:tcPr/>
                </a:tc>
                <a:tc vMerge="1">
                  <a:tcPr/>
                </a:tc>
                <a:tc>
                  <a:txBody>
                    <a:bodyPr/>
                    <a:p>
                      <a:pPr>
                        <a:buNone/>
                      </a:pPr>
                      <a:r>
                        <a:rPr lang="en-GB" sz="1600"/>
                        <a:t>The sender of money is informed the payment is pending acceptance by recepient</a:t>
                      </a:r>
                      <a:endParaRPr lang="en-GB" sz="1600"/>
                    </a:p>
                  </a:txBody>
                  <a:tcPr/>
                </a:tc>
              </a:tr>
              <a:tr h="581660">
                <a:tc vMerge="1">
                  <a:tcPr/>
                </a:tc>
                <a:tc rowSpan="5">
                  <a:txBody>
                    <a:bodyPr/>
                    <a:p>
                      <a:pPr>
                        <a:buNone/>
                      </a:pPr>
                      <a:endParaRPr sz="1600"/>
                    </a:p>
                    <a:p>
                      <a:pPr>
                        <a:buNone/>
                      </a:pPr>
                      <a:endParaRPr sz="1600"/>
                    </a:p>
                    <a:p>
                      <a:pPr>
                        <a:buNone/>
                      </a:pPr>
                      <a:endParaRPr sz="1600"/>
                    </a:p>
                    <a:p>
                      <a:pPr>
                        <a:buNone/>
                      </a:pPr>
                      <a:endParaRPr sz="1600"/>
                    </a:p>
                    <a:p>
                      <a:pPr>
                        <a:buNone/>
                      </a:pPr>
                      <a:r>
                        <a:rPr lang="en-GB" sz="1600"/>
                        <a:t>Recepient of money</a:t>
                      </a:r>
                      <a:endParaRPr lang="en-GB" sz="1600"/>
                    </a:p>
                  </a:txBody>
                  <a:tcPr/>
                </a:tc>
                <a:tc rowSpan="5">
                  <a:txBody>
                    <a:bodyPr/>
                    <a:p>
                      <a:pPr>
                        <a:buNone/>
                      </a:pPr>
                      <a:endParaRPr sz="1600"/>
                    </a:p>
                    <a:p>
                      <a:pPr>
                        <a:buNone/>
                      </a:pPr>
                      <a:endParaRPr sz="1600"/>
                    </a:p>
                    <a:p>
                      <a:pPr>
                        <a:buNone/>
                      </a:pPr>
                      <a:endParaRPr sz="1600"/>
                    </a:p>
                    <a:p>
                      <a:pPr>
                        <a:buNone/>
                      </a:pPr>
                      <a:endParaRPr lang="en-GB" sz="1600"/>
                    </a:p>
                    <a:p>
                      <a:pPr>
                        <a:buNone/>
                      </a:pPr>
                      <a:r>
                        <a:rPr lang="en-GB" sz="1600"/>
                        <a:t>accept the payment</a:t>
                      </a:r>
                      <a:endParaRPr lang="en-GB" sz="1600"/>
                    </a:p>
                  </a:txBody>
                  <a:tcPr/>
                </a:tc>
                <a:tc rowSpan="5">
                  <a:txBody>
                    <a:bodyPr/>
                    <a:p>
                      <a:pPr>
                        <a:buNone/>
                      </a:pPr>
                      <a:endParaRPr sz="1600"/>
                    </a:p>
                    <a:p>
                      <a:pPr>
                        <a:buNone/>
                      </a:pPr>
                      <a:endParaRPr sz="1600"/>
                    </a:p>
                    <a:p>
                      <a:pPr>
                        <a:buNone/>
                      </a:pPr>
                      <a:endParaRPr sz="1600"/>
                    </a:p>
                    <a:p>
                      <a:pPr>
                        <a:buNone/>
                      </a:pPr>
                      <a:endParaRPr sz="1600"/>
                    </a:p>
                    <a:p>
                      <a:pPr>
                        <a:buNone/>
                      </a:pPr>
                      <a:r>
                        <a:rPr lang="en-GB" sz="1600"/>
                        <a:t>the money is deposited to my bank account</a:t>
                      </a:r>
                      <a:endParaRPr lang="en-GB" sz="1600"/>
                    </a:p>
                  </a:txBody>
                  <a:tcPr/>
                </a:tc>
                <a:tc>
                  <a:txBody>
                    <a:bodyPr/>
                    <a:p>
                      <a:pPr>
                        <a:buNone/>
                      </a:pPr>
                      <a:r>
                        <a:rPr lang="en-GB" sz="1600"/>
                        <a:t>The recepient receives a SMS confirmation that a payment from a friend is pending his acceptance</a:t>
                      </a:r>
                      <a:endParaRPr lang="en-GB" sz="1600"/>
                    </a:p>
                  </a:txBody>
                  <a:tcPr/>
                </a:tc>
              </a:tr>
              <a:tr h="337820">
                <a:tc vMerge="1">
                  <a:tcPr/>
                </a:tc>
                <a:tc vMerge="1">
                  <a:tcPr/>
                </a:tc>
                <a:tc vMerge="1">
                  <a:tcPr/>
                </a:tc>
                <a:tc vMerge="1">
                  <a:tcPr/>
                </a:tc>
                <a:tc>
                  <a:txBody>
                    <a:bodyPr/>
                    <a:p>
                      <a:pPr>
                        <a:buNone/>
                      </a:pPr>
                      <a:r>
                        <a:rPr lang="en-GB" sz="1600"/>
                        <a:t>The recepient can accept the payment received using his mobile phone</a:t>
                      </a:r>
                      <a:endParaRPr lang="en-GB" sz="1600"/>
                    </a:p>
                  </a:txBody>
                  <a:tcPr/>
                </a:tc>
              </a:tr>
              <a:tr h="581660">
                <a:tc vMerge="1">
                  <a:tcPr/>
                </a:tc>
                <a:tc vMerge="1">
                  <a:tcPr/>
                </a:tc>
                <a:tc vMerge="1">
                  <a:tcPr/>
                </a:tc>
                <a:tc vMerge="1">
                  <a:tcPr/>
                </a:tc>
                <a:tc>
                  <a:txBody>
                    <a:bodyPr/>
                    <a:p>
                      <a:pPr>
                        <a:buNone/>
                      </a:pPr>
                      <a:r>
                        <a:rPr lang="en-GB" sz="1600"/>
                        <a:t>The recepient receives a message on his mobile phone stating that the money is now deposited to his bank account</a:t>
                      </a:r>
                      <a:endParaRPr lang="en-GB" sz="1600"/>
                    </a:p>
                  </a:txBody>
                  <a:tcPr/>
                </a:tc>
              </a:tr>
              <a:tr h="581660">
                <a:tc vMerge="1">
                  <a:tcPr/>
                </a:tc>
                <a:tc vMerge="1">
                  <a:tcPr/>
                </a:tc>
                <a:tc vMerge="1">
                  <a:tcPr/>
                </a:tc>
                <a:tc vMerge="1">
                  <a:tcPr/>
                </a:tc>
                <a:tc>
                  <a:txBody>
                    <a:bodyPr/>
                    <a:p>
                      <a:pPr>
                        <a:buNone/>
                      </a:pPr>
                      <a:r>
                        <a:rPr lang="en-GB" sz="1600"/>
                        <a:t>The recepient can reply back with a thank you note to his friend who is the sender of money</a:t>
                      </a:r>
                      <a:endParaRPr lang="en-GB" sz="1600"/>
                    </a:p>
                  </a:txBody>
                  <a:tcPr/>
                </a:tc>
              </a:tr>
              <a:tr h="805815">
                <a:tc vMerge="1">
                  <a:tcPr/>
                </a:tc>
                <a:tc vMerge="1">
                  <a:tcPr/>
                </a:tc>
                <a:tc vMerge="1">
                  <a:tcPr/>
                </a:tc>
                <a:tc vMerge="1">
                  <a:tcPr/>
                </a:tc>
                <a:tc>
                  <a:txBody>
                    <a:bodyPr/>
                    <a:p>
                      <a:pPr>
                        <a:buNone/>
                      </a:pPr>
                      <a:r>
                        <a:rPr lang="en-GB" sz="1600"/>
                        <a:t>The money received from the sender is deposited on to recepient's bank account successfully</a:t>
                      </a:r>
                      <a:endParaRPr lang="en-GB" sz="160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910" y="158750"/>
            <a:ext cx="11604625" cy="755650"/>
          </a:xfrm>
        </p:spPr>
        <p:txBody>
          <a:bodyPr>
            <a:normAutofit/>
          </a:bodyPr>
          <a:p>
            <a:r>
              <a:rPr lang="en-GB" altLang="en-US" sz="2000" b="1">
                <a:solidFill>
                  <a:schemeClr val="accent5"/>
                </a:solidFill>
                <a:sym typeface="+mn-ea"/>
              </a:rPr>
              <a:t>2) </a:t>
            </a:r>
            <a:r>
              <a:rPr lang="en-US" sz="2000" b="1">
                <a:solidFill>
                  <a:schemeClr val="accent5"/>
                </a:solidFill>
                <a:sym typeface="+mn-ea"/>
              </a:rPr>
              <a:t>Experience of creating Process flows 'as is' and 'to be'</a:t>
            </a:r>
            <a:br>
              <a:rPr lang="en-GB" altLang="en-US" sz="2000" b="1">
                <a:solidFill>
                  <a:schemeClr val="accent5"/>
                </a:solidFill>
              </a:rPr>
            </a:br>
            <a:r>
              <a:rPr lang="en-GB" altLang="en-US" sz="2000" b="1">
                <a:solidFill>
                  <a:schemeClr val="accent5"/>
                </a:solidFill>
              </a:rPr>
              <a:t>Client worked for: RBS, Project: Card-reader Replacement (June 2015 - December 2015)</a:t>
            </a:r>
            <a:endParaRPr lang="en-GB" altLang="en-US" sz="2000" b="1">
              <a:solidFill>
                <a:schemeClr val="accent5"/>
              </a:solidFill>
            </a:endParaRPr>
          </a:p>
        </p:txBody>
      </p:sp>
      <p:sp>
        <p:nvSpPr>
          <p:cNvPr id="4" name="Content Placeholder 3"/>
          <p:cNvSpPr/>
          <p:nvPr>
            <p:ph idx="1"/>
          </p:nvPr>
        </p:nvSpPr>
        <p:spPr>
          <a:xfrm>
            <a:off x="838200" y="1285875"/>
            <a:ext cx="11187430" cy="5444490"/>
          </a:xfrm>
        </p:spPr>
        <p:txBody>
          <a:bodyPr/>
          <a:p>
            <a:pPr marL="0" indent="0">
              <a:buNone/>
            </a:pPr>
            <a:r>
              <a:rPr lang="en-GB" altLang="en-US"/>
              <a:t>To-Be process to update mobile number</a:t>
            </a:r>
            <a:endParaRPr lang="en-GB" altLang="en-US"/>
          </a:p>
        </p:txBody>
      </p:sp>
      <p:sp>
        <p:nvSpPr>
          <p:cNvPr id="6" name="Diamond 5"/>
          <p:cNvSpPr/>
          <p:nvPr/>
        </p:nvSpPr>
        <p:spPr>
          <a:xfrm>
            <a:off x="10663555" y="4057650"/>
            <a:ext cx="855345" cy="61150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9" name="Flowchart: Decision 8"/>
          <p:cNvSpPr/>
          <p:nvPr/>
        </p:nvSpPr>
        <p:spPr>
          <a:xfrm>
            <a:off x="2496820" y="3053715"/>
            <a:ext cx="914400" cy="82042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noFill/>
            </a:endParaRPr>
          </a:p>
        </p:txBody>
      </p:sp>
      <p:sp>
        <p:nvSpPr>
          <p:cNvPr id="10" name="Plus 9"/>
          <p:cNvSpPr/>
          <p:nvPr/>
        </p:nvSpPr>
        <p:spPr>
          <a:xfrm>
            <a:off x="10685145" y="3982085"/>
            <a:ext cx="824865" cy="72009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Multiply 10"/>
          <p:cNvSpPr/>
          <p:nvPr/>
        </p:nvSpPr>
        <p:spPr>
          <a:xfrm>
            <a:off x="2487295" y="3062605"/>
            <a:ext cx="914400" cy="765175"/>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Oval 11"/>
          <p:cNvSpPr/>
          <p:nvPr/>
        </p:nvSpPr>
        <p:spPr>
          <a:xfrm>
            <a:off x="970915" y="3065780"/>
            <a:ext cx="794385" cy="79438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Start</a:t>
            </a:r>
            <a:endParaRPr lang="en-GB" altLang="en-US" sz="1200"/>
          </a:p>
        </p:txBody>
      </p:sp>
      <p:sp>
        <p:nvSpPr>
          <p:cNvPr id="13" name="Donut 12"/>
          <p:cNvSpPr/>
          <p:nvPr/>
        </p:nvSpPr>
        <p:spPr>
          <a:xfrm>
            <a:off x="9712960" y="5839460"/>
            <a:ext cx="646430" cy="676275"/>
          </a:xfrm>
          <a:prstGeom prst="don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000">
                <a:solidFill>
                  <a:schemeClr val="tx1"/>
                </a:solidFill>
              </a:rPr>
              <a:t>End</a:t>
            </a:r>
            <a:endParaRPr lang="en-GB" altLang="en-US" sz="1000">
              <a:solidFill>
                <a:schemeClr val="tx1"/>
              </a:solidFill>
            </a:endParaRPr>
          </a:p>
        </p:txBody>
      </p:sp>
      <p:sp>
        <p:nvSpPr>
          <p:cNvPr id="14" name="Rectangle 13"/>
          <p:cNvSpPr/>
          <p:nvPr/>
        </p:nvSpPr>
        <p:spPr>
          <a:xfrm>
            <a:off x="4327525" y="182499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Login to Online Banking</a:t>
            </a:r>
            <a:endParaRPr lang="en-GB" altLang="en-US" sz="1200"/>
          </a:p>
        </p:txBody>
      </p:sp>
      <p:sp>
        <p:nvSpPr>
          <p:cNvPr id="15" name="Rectangle 14"/>
          <p:cNvSpPr/>
          <p:nvPr/>
        </p:nvSpPr>
        <p:spPr>
          <a:xfrm>
            <a:off x="4381500" y="492188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Call call center operations</a:t>
            </a:r>
            <a:endParaRPr lang="en-GB" altLang="en-US" sz="1200"/>
          </a:p>
        </p:txBody>
      </p:sp>
      <p:cxnSp>
        <p:nvCxnSpPr>
          <p:cNvPr id="16" name="Elbow Connector 15"/>
          <p:cNvCxnSpPr>
            <a:stCxn id="9" idx="0"/>
            <a:endCxn id="14" idx="1"/>
          </p:cNvCxnSpPr>
          <p:nvPr/>
        </p:nvCxnSpPr>
        <p:spPr>
          <a:xfrm rot="16200000">
            <a:off x="3184525" y="1910715"/>
            <a:ext cx="912495" cy="13735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5" idx="1"/>
          </p:cNvCxnSpPr>
          <p:nvPr/>
        </p:nvCxnSpPr>
        <p:spPr>
          <a:xfrm rot="5400000" flipV="1">
            <a:off x="2985770" y="3842385"/>
            <a:ext cx="1363980" cy="142748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6"/>
            <a:endCxn id="9" idx="1"/>
          </p:cNvCxnSpPr>
          <p:nvPr/>
        </p:nvCxnSpPr>
        <p:spPr>
          <a:xfrm>
            <a:off x="1765300" y="3463290"/>
            <a:ext cx="731520" cy="6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90695" y="314642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Login to Mobile Banking</a:t>
            </a:r>
            <a:endParaRPr lang="en-GB" altLang="en-US" sz="1200"/>
          </a:p>
        </p:txBody>
      </p:sp>
      <p:cxnSp>
        <p:nvCxnSpPr>
          <p:cNvPr id="20" name="Straight Arrow Connector 19"/>
          <p:cNvCxnSpPr>
            <a:endCxn id="19" idx="1"/>
          </p:cNvCxnSpPr>
          <p:nvPr/>
        </p:nvCxnSpPr>
        <p:spPr>
          <a:xfrm flipV="1">
            <a:off x="3399790" y="3462655"/>
            <a:ext cx="890905" cy="8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618605" y="310134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Select update mobile number</a:t>
            </a:r>
            <a:endParaRPr lang="en-GB" altLang="en-US" sz="1200"/>
          </a:p>
        </p:txBody>
      </p:sp>
      <p:sp>
        <p:nvSpPr>
          <p:cNvPr id="22" name="Rectangle 21"/>
          <p:cNvSpPr/>
          <p:nvPr/>
        </p:nvSpPr>
        <p:spPr>
          <a:xfrm>
            <a:off x="8581390" y="309372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Enter old and new mobile number</a:t>
            </a:r>
            <a:endParaRPr lang="en-GB" altLang="en-US" sz="1200"/>
          </a:p>
        </p:txBody>
      </p:sp>
      <p:cxnSp>
        <p:nvCxnSpPr>
          <p:cNvPr id="23" name="Elbow Connector 22"/>
          <p:cNvCxnSpPr>
            <a:stCxn id="14" idx="3"/>
            <a:endCxn id="21" idx="0"/>
          </p:cNvCxnSpPr>
          <p:nvPr/>
        </p:nvCxnSpPr>
        <p:spPr>
          <a:xfrm>
            <a:off x="5897245" y="2141220"/>
            <a:ext cx="1506220" cy="9601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705475" y="3395345"/>
            <a:ext cx="890905" cy="82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3"/>
            <a:endCxn id="37" idx="1"/>
          </p:cNvCxnSpPr>
          <p:nvPr/>
        </p:nvCxnSpPr>
        <p:spPr>
          <a:xfrm flipV="1">
            <a:off x="5951220" y="5231765"/>
            <a:ext cx="302260" cy="63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1"/>
          </p:cNvCxnSpPr>
          <p:nvPr/>
        </p:nvCxnSpPr>
        <p:spPr>
          <a:xfrm>
            <a:off x="8191500" y="3391535"/>
            <a:ext cx="389890" cy="184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04780" y="311594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Select confirm update</a:t>
            </a:r>
            <a:endParaRPr lang="en-GB" altLang="en-US" sz="1200"/>
          </a:p>
        </p:txBody>
      </p:sp>
      <p:cxnSp>
        <p:nvCxnSpPr>
          <p:cNvPr id="28" name="Straight Arrow Connector 27"/>
          <p:cNvCxnSpPr/>
          <p:nvPr/>
        </p:nvCxnSpPr>
        <p:spPr>
          <a:xfrm flipV="1">
            <a:off x="10139045" y="3406140"/>
            <a:ext cx="216535" cy="228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0327005" y="4839970"/>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Mobile number update received successfully</a:t>
            </a:r>
            <a:endParaRPr lang="en-GB" altLang="en-US" sz="1200"/>
          </a:p>
        </p:txBody>
      </p:sp>
      <p:sp>
        <p:nvSpPr>
          <p:cNvPr id="30" name="Rectangle 29"/>
          <p:cNvSpPr/>
          <p:nvPr/>
        </p:nvSpPr>
        <p:spPr>
          <a:xfrm>
            <a:off x="8051800" y="4848225"/>
            <a:ext cx="171831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Users notified of mobile number update request received</a:t>
            </a:r>
            <a:endParaRPr lang="en-GB" altLang="en-US" sz="1200"/>
          </a:p>
        </p:txBody>
      </p:sp>
      <p:cxnSp>
        <p:nvCxnSpPr>
          <p:cNvPr id="31" name="Straight Arrow Connector 30"/>
          <p:cNvCxnSpPr>
            <a:stCxn id="27" idx="2"/>
            <a:endCxn id="10" idx="3"/>
          </p:cNvCxnSpPr>
          <p:nvPr/>
        </p:nvCxnSpPr>
        <p:spPr>
          <a:xfrm>
            <a:off x="11089640" y="3747770"/>
            <a:ext cx="8255" cy="3295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30" idx="0"/>
          </p:cNvCxnSpPr>
          <p:nvPr/>
        </p:nvCxnSpPr>
        <p:spPr>
          <a:xfrm rot="10800000" flipV="1">
            <a:off x="8910955" y="4363085"/>
            <a:ext cx="1752600" cy="4845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9" idx="2"/>
            <a:endCxn id="13" idx="6"/>
          </p:cNvCxnSpPr>
          <p:nvPr/>
        </p:nvCxnSpPr>
        <p:spPr>
          <a:xfrm rot="5400000">
            <a:off x="10382250" y="5448300"/>
            <a:ext cx="706120" cy="7524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30" idx="2"/>
            <a:endCxn id="13" idx="2"/>
          </p:cNvCxnSpPr>
          <p:nvPr/>
        </p:nvCxnSpPr>
        <p:spPr>
          <a:xfrm rot="5400000" flipV="1">
            <a:off x="8963025" y="5427345"/>
            <a:ext cx="697865" cy="80200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253480" y="4915535"/>
            <a:ext cx="1569720" cy="63182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GB" altLang="en-US" sz="1200"/>
              <a:t>Call center operator updates customers mobile number</a:t>
            </a:r>
            <a:endParaRPr lang="en-GB" altLang="en-US" sz="1200"/>
          </a:p>
        </p:txBody>
      </p:sp>
      <p:cxnSp>
        <p:nvCxnSpPr>
          <p:cNvPr id="38" name="Straight Arrow Connector 37"/>
          <p:cNvCxnSpPr/>
          <p:nvPr/>
        </p:nvCxnSpPr>
        <p:spPr>
          <a:xfrm>
            <a:off x="11067415" y="4680585"/>
            <a:ext cx="4445" cy="1733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7" idx="0"/>
          </p:cNvCxnSpPr>
          <p:nvPr/>
        </p:nvCxnSpPr>
        <p:spPr>
          <a:xfrm rot="16200000">
            <a:off x="8538845" y="2382520"/>
            <a:ext cx="1031875" cy="40335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5920" y="56515"/>
            <a:ext cx="11530330" cy="744220"/>
          </a:xfrm>
        </p:spPr>
        <p:txBody>
          <a:bodyPr>
            <a:normAutofit/>
          </a:bodyPr>
          <a:p>
            <a:r>
              <a:rPr lang="en-GB" altLang="en-US" sz="2000" b="1">
                <a:solidFill>
                  <a:schemeClr val="accent5"/>
                </a:solidFill>
              </a:rPr>
              <a:t>3) </a:t>
            </a:r>
            <a:r>
              <a:rPr lang="en-US" sz="2000" b="1">
                <a:solidFill>
                  <a:schemeClr val="accent5"/>
                </a:solidFill>
              </a:rPr>
              <a:t>Experience of designing functional specification including business rule definition</a:t>
            </a:r>
            <a:br>
              <a:rPr lang="en-US" sz="2000" b="1">
                <a:solidFill>
                  <a:schemeClr val="accent5"/>
                </a:solidFill>
              </a:rPr>
            </a:br>
            <a:r>
              <a:rPr lang="en-GB" altLang="en-US" sz="2000" b="1">
                <a:solidFill>
                  <a:schemeClr val="accent5"/>
                </a:solidFill>
              </a:rPr>
              <a:t>Client worked for: Monitise, Project: Mobile Payments (October 2013 - August 2014)</a:t>
            </a:r>
            <a:endParaRPr lang="en-GB" altLang="en-US" sz="2000" b="1">
              <a:solidFill>
                <a:schemeClr val="accent5"/>
              </a:solidFill>
            </a:endParaRPr>
          </a:p>
        </p:txBody>
      </p:sp>
      <p:sp>
        <p:nvSpPr>
          <p:cNvPr id="3" name="Content Placeholder 2"/>
          <p:cNvSpPr>
            <a:spLocks noGrp="1"/>
          </p:cNvSpPr>
          <p:nvPr>
            <p:ph idx="1"/>
          </p:nvPr>
        </p:nvSpPr>
        <p:spPr>
          <a:xfrm>
            <a:off x="375920" y="962660"/>
            <a:ext cx="11501120" cy="5530850"/>
          </a:xfrm>
        </p:spPr>
        <p:txBody>
          <a:bodyPr>
            <a:normAutofit lnSpcReduction="20000"/>
          </a:bodyPr>
          <a:p>
            <a:pPr marL="0" indent="0">
              <a:buNone/>
            </a:pPr>
            <a:r>
              <a:rPr lang="en-GB" altLang="en-US" sz="1800" b="1">
                <a:solidFill>
                  <a:srgbClr val="00B050"/>
                </a:solidFill>
                <a:sym typeface="+mn-ea"/>
              </a:rPr>
              <a:t>Specification by Examples for behaviour driven development</a:t>
            </a:r>
            <a:endParaRPr lang="en-GB" altLang="en-US" sz="1800" b="1">
              <a:solidFill>
                <a:srgbClr val="00B050"/>
              </a:solidFill>
              <a:sym typeface="+mn-ea"/>
            </a:endParaRPr>
          </a:p>
          <a:p>
            <a:pPr marL="0" indent="0">
              <a:buNone/>
            </a:pPr>
            <a:endParaRPr lang="en-GB" altLang="en-US" sz="1800" b="1">
              <a:solidFill>
                <a:srgbClr val="00B050"/>
              </a:solidFill>
              <a:sym typeface="+mn-ea"/>
            </a:endParaRPr>
          </a:p>
          <a:p>
            <a:pPr marL="0" indent="0">
              <a:buNone/>
            </a:pPr>
            <a:r>
              <a:rPr lang="en-GB" altLang="en-US" sz="1800" b="1">
                <a:solidFill>
                  <a:schemeClr val="accent5"/>
                </a:solidFill>
                <a:sym typeface="+mn-ea"/>
              </a:rPr>
              <a:t>Scenario: Share a lunch bill with a friend by making P2P mobile payment</a:t>
            </a:r>
            <a:endParaRPr lang="en-GB" altLang="en-US" sz="1800" b="1">
              <a:solidFill>
                <a:schemeClr val="accent5"/>
              </a:solidFill>
              <a:sym typeface="+mn-ea"/>
            </a:endParaRPr>
          </a:p>
          <a:p>
            <a:pPr marL="0" indent="0">
              <a:buNone/>
            </a:pPr>
            <a:r>
              <a:rPr lang="en-GB" altLang="en-US" sz="1800">
                <a:solidFill>
                  <a:schemeClr val="accent5"/>
                </a:solidFill>
                <a:sym typeface="+mn-ea"/>
              </a:rPr>
              <a:t>GIVEN 	I'm a mobile phone user</a:t>
            </a:r>
            <a:endParaRPr lang="en-GB" altLang="en-US" sz="1800">
              <a:solidFill>
                <a:schemeClr val="accent5"/>
              </a:solidFill>
            </a:endParaRPr>
          </a:p>
          <a:p>
            <a:pPr marL="0" indent="0">
              <a:buNone/>
            </a:pPr>
            <a:r>
              <a:rPr lang="en-GB" altLang="en-US" sz="1800">
                <a:solidFill>
                  <a:schemeClr val="accent5"/>
                </a:solidFill>
                <a:sym typeface="+mn-ea"/>
              </a:rPr>
              <a:t>	AND I want to send money to my friend to share the lunch bill</a:t>
            </a:r>
            <a:endParaRPr lang="en-GB" altLang="en-US" sz="1800">
              <a:solidFill>
                <a:schemeClr val="accent5"/>
              </a:solidFill>
            </a:endParaRPr>
          </a:p>
          <a:p>
            <a:pPr marL="0" indent="0">
              <a:buNone/>
            </a:pPr>
            <a:r>
              <a:rPr lang="en-GB" altLang="en-US" sz="1800">
                <a:solidFill>
                  <a:srgbClr val="FF0000"/>
                </a:solidFill>
                <a:sym typeface="+mn-ea"/>
              </a:rPr>
              <a:t>WHEN	I search for my friends contact by name</a:t>
            </a:r>
            <a:endParaRPr lang="en-GB" altLang="en-US" sz="1800">
              <a:solidFill>
                <a:srgbClr val="FF0000"/>
              </a:solidFill>
            </a:endParaRPr>
          </a:p>
          <a:p>
            <a:pPr marL="0" indent="0">
              <a:buNone/>
            </a:pPr>
            <a:r>
              <a:rPr lang="en-GB" altLang="en-US" sz="1800">
                <a:solidFill>
                  <a:srgbClr val="00B050"/>
                </a:solidFill>
                <a:sym typeface="+mn-ea"/>
              </a:rPr>
              <a:t>THEN	I'm presented with my friends name and contact details to select and pay from</a:t>
            </a:r>
            <a:endParaRPr lang="en-GB" altLang="en-US" sz="1800">
              <a:solidFill>
                <a:srgbClr val="00B050"/>
              </a:solidFill>
            </a:endParaRPr>
          </a:p>
          <a:p>
            <a:pPr marL="0" indent="0">
              <a:buNone/>
            </a:pPr>
            <a:endParaRPr lang="en-GB" altLang="en-US" sz="1800">
              <a:solidFill>
                <a:schemeClr val="accent5"/>
              </a:solidFill>
              <a:sym typeface="+mn-ea"/>
            </a:endParaRPr>
          </a:p>
          <a:p>
            <a:pPr marL="0" indent="0">
              <a:buNone/>
            </a:pPr>
            <a:r>
              <a:rPr lang="en-GB" altLang="en-US" sz="1800">
                <a:solidFill>
                  <a:schemeClr val="accent5"/>
                </a:solidFill>
                <a:sym typeface="+mn-ea"/>
              </a:rPr>
              <a:t>GIVEN 	I'm presented with my friends name and contact details to select and pay from</a:t>
            </a:r>
            <a:endParaRPr lang="en-GB" altLang="en-US" sz="1800">
              <a:solidFill>
                <a:schemeClr val="accent5"/>
              </a:solidFill>
            </a:endParaRPr>
          </a:p>
          <a:p>
            <a:pPr marL="0" indent="0">
              <a:buNone/>
            </a:pPr>
            <a:r>
              <a:rPr lang="en-GB" altLang="en-US" sz="1800">
                <a:solidFill>
                  <a:srgbClr val="FF0000"/>
                </a:solidFill>
                <a:sym typeface="+mn-ea"/>
              </a:rPr>
              <a:t>WHEN	I select the friends contact to pay to</a:t>
            </a:r>
            <a:endParaRPr lang="en-GB" altLang="en-US" sz="1800">
              <a:solidFill>
                <a:srgbClr val="FF0000"/>
              </a:solidFill>
            </a:endParaRPr>
          </a:p>
          <a:p>
            <a:pPr marL="0" indent="0">
              <a:buNone/>
            </a:pPr>
            <a:r>
              <a:rPr lang="en-GB" altLang="en-US" sz="1800">
                <a:solidFill>
                  <a:srgbClr val="00B050"/>
                </a:solidFill>
                <a:sym typeface="+mn-ea"/>
              </a:rPr>
              <a:t>THEN	I'm presented to enter the amount to pay in 2 decimal places</a:t>
            </a:r>
            <a:endParaRPr lang="en-GB" altLang="en-US" sz="1800">
              <a:solidFill>
                <a:srgbClr val="00B050"/>
              </a:solidFill>
              <a:sym typeface="+mn-ea"/>
            </a:endParaRPr>
          </a:p>
          <a:p>
            <a:pPr marL="0" indent="0">
              <a:buNone/>
            </a:pPr>
            <a:endParaRPr lang="en-GB" altLang="en-US" sz="1800">
              <a:solidFill>
                <a:schemeClr val="accent5"/>
              </a:solidFill>
              <a:sym typeface="+mn-ea"/>
            </a:endParaRPr>
          </a:p>
          <a:p>
            <a:pPr marL="0" indent="0">
              <a:buNone/>
            </a:pPr>
            <a:r>
              <a:rPr lang="en-GB" altLang="en-US" sz="1800">
                <a:solidFill>
                  <a:schemeClr val="accent5"/>
                </a:solidFill>
                <a:sym typeface="+mn-ea"/>
              </a:rPr>
              <a:t>GIVEN 	I'm presented to enter the amount to pay in 2 decimal places</a:t>
            </a:r>
            <a:endParaRPr lang="en-GB" altLang="en-US" sz="1800">
              <a:solidFill>
                <a:schemeClr val="accent5"/>
              </a:solidFill>
            </a:endParaRPr>
          </a:p>
          <a:p>
            <a:pPr marL="0" indent="0">
              <a:buNone/>
            </a:pPr>
            <a:r>
              <a:rPr lang="en-GB" altLang="en-US" sz="1800">
                <a:solidFill>
                  <a:srgbClr val="FF0000"/>
                </a:solidFill>
                <a:sym typeface="+mn-ea"/>
              </a:rPr>
              <a:t>WHEN	I enter the amount in 2 decimal places and confirm </a:t>
            </a:r>
            <a:endParaRPr lang="en-GB" altLang="en-US" sz="1800">
              <a:solidFill>
                <a:srgbClr val="FF0000"/>
              </a:solidFill>
            </a:endParaRPr>
          </a:p>
          <a:p>
            <a:pPr marL="0" indent="0">
              <a:buNone/>
            </a:pPr>
            <a:r>
              <a:rPr lang="en-GB" altLang="en-US" sz="1800">
                <a:solidFill>
                  <a:srgbClr val="00B050"/>
                </a:solidFill>
                <a:sym typeface="+mn-ea"/>
              </a:rPr>
              <a:t>THEN	I'm presented with a message that the money is sent to recepient pending his approval</a:t>
            </a:r>
            <a:endParaRPr lang="en-GB" altLang="en-US" sz="1800">
              <a:solidFill>
                <a:srgbClr val="00B050"/>
              </a:solidFill>
              <a:sym typeface="+mn-ea"/>
            </a:endParaRPr>
          </a:p>
          <a:p>
            <a:pPr marL="0" indent="0">
              <a:buNone/>
            </a:pPr>
            <a:r>
              <a:rPr lang="en-GB" altLang="en-US" sz="1800">
                <a:solidFill>
                  <a:srgbClr val="00B050"/>
                </a:solidFill>
                <a:sym typeface="+mn-ea"/>
              </a:rPr>
              <a:t>	AND a SMS text is sent to recepient's mobile to approve the money received</a:t>
            </a:r>
            <a:endParaRPr lang="en-GB" altLang="en-US" sz="1800">
              <a:solidFill>
                <a:srgbClr val="00B050"/>
              </a:solidFill>
              <a:sym typeface="+mn-ea"/>
            </a:endParaRPr>
          </a:p>
          <a:p>
            <a:pPr marL="0" indent="0">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000" b="1">
                <a:solidFill>
                  <a:schemeClr val="accent5"/>
                </a:solidFill>
              </a:rPr>
              <a:t>4) Prepare business cases, identifying and validating business benefit to be put forward for proposals</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lnSpcReduction="20000"/>
          </a:bodyPr>
          <a:p>
            <a:pPr marL="0" indent="0">
              <a:buFont typeface="Wingdings" charset="0"/>
              <a:buNone/>
            </a:pPr>
            <a:r>
              <a:rPr lang="en-GB" altLang="en-US" sz="1800" b="1">
                <a:solidFill>
                  <a:schemeClr val="accent5"/>
                </a:solidFill>
                <a:sym typeface="+mn-ea"/>
              </a:rPr>
              <a:t>Problem &amp; Opportunity statement - Minimum Payment on RBS Credit Card Statement</a:t>
            </a:r>
            <a:endParaRPr lang="en-GB" altLang="en-US" sz="1800" b="1">
              <a:solidFill>
                <a:schemeClr val="accent5"/>
              </a:solidFill>
              <a:sym typeface="+mn-ea"/>
            </a:endParaRPr>
          </a:p>
          <a:p>
            <a:pPr marL="0" indent="0">
              <a:buFont typeface="Wingdings" charset="0"/>
              <a:buNone/>
            </a:pPr>
            <a:r>
              <a:rPr lang="en-GB" altLang="en-US" sz="1800" b="1">
                <a:solidFill>
                  <a:schemeClr val="accent5"/>
                </a:solidFill>
                <a:sym typeface="+mn-ea"/>
              </a:rPr>
              <a:t>Client worked for: Royal Bank Of Scotland (June 2015 - December 2015)</a:t>
            </a:r>
            <a:endParaRPr lang="en-GB" altLang="en-US" sz="1800" b="1">
              <a:solidFill>
                <a:schemeClr val="accent5"/>
              </a:solidFill>
              <a:sym typeface="+mn-ea"/>
            </a:endParaRPr>
          </a:p>
          <a:p>
            <a:pPr marL="0" indent="0">
              <a:buFont typeface="Wingdings" charset="0"/>
              <a:buNone/>
            </a:pPr>
            <a:endParaRPr lang="en-GB" altLang="en-US" sz="1800"/>
          </a:p>
          <a:p>
            <a:pPr marL="0" indent="0">
              <a:buNone/>
            </a:pPr>
            <a:r>
              <a:rPr lang="en-GB" altLang="en-US" sz="1800" b="1">
                <a:sym typeface="+mn-ea"/>
              </a:rPr>
              <a:t>Problem statement:</a:t>
            </a:r>
            <a:r>
              <a:rPr lang="en-GB" altLang="en-US" sz="1800">
                <a:sym typeface="+mn-ea"/>
              </a:rPr>
              <a:t> RBS Credit card statement doesn't show minimum payment amount and what is included in the minimum payment. This leaves the credit card customers confused with only with the overall balance on their account, unsure of what is due for next payment.</a:t>
            </a:r>
            <a:endParaRPr lang="en-GB" altLang="en-US" sz="1800" b="1"/>
          </a:p>
          <a:p>
            <a:pPr marL="0" indent="0">
              <a:buNone/>
            </a:pPr>
            <a:r>
              <a:rPr lang="en-GB" altLang="en-US" sz="1800" b="1">
                <a:sym typeface="+mn-ea"/>
              </a:rPr>
              <a:t>Financial Impact on RBS:</a:t>
            </a:r>
            <a:r>
              <a:rPr lang="en-GB" altLang="en-US" sz="1800">
                <a:sym typeface="+mn-ea"/>
              </a:rPr>
              <a:t> Until such time there is clarity around minimum payment, RBS will have to waive off all the interest, charges, fees and penalty for receiving untimely repayments costing several thousands of £.</a:t>
            </a:r>
            <a:endParaRPr lang="en-GB" altLang="en-US" sz="1800" b="1"/>
          </a:p>
          <a:p>
            <a:pPr marL="0" indent="0">
              <a:buNone/>
            </a:pPr>
            <a:r>
              <a:rPr lang="en-GB" altLang="en-US" sz="1800" b="1">
                <a:sym typeface="+mn-ea"/>
              </a:rPr>
              <a:t>Proposed solution:</a:t>
            </a:r>
            <a:endParaRPr lang="en-GB" altLang="en-US" sz="1800" b="1"/>
          </a:p>
          <a:p>
            <a:pPr marL="342900" indent="-342900">
              <a:buFont typeface="Wingdings" charset="0"/>
              <a:buChar char="ü"/>
            </a:pPr>
            <a:r>
              <a:rPr lang="en-GB" altLang="en-US" sz="1800">
                <a:sym typeface="+mn-ea"/>
              </a:rPr>
              <a:t>RBS Credit Card Minimum payment calculation is to be displayed as small print on the credit card statement.</a:t>
            </a:r>
            <a:endParaRPr lang="en-GB" altLang="en-US" sz="1800"/>
          </a:p>
          <a:p>
            <a:pPr marL="342900" indent="-342900">
              <a:buFont typeface="Wingdings" charset="0"/>
              <a:buChar char="ü"/>
            </a:pPr>
            <a:r>
              <a:rPr lang="en-GB" altLang="en-US" sz="1800">
                <a:sym typeface="+mn-ea"/>
              </a:rPr>
              <a:t>Minimum payment calculation = interest, charges, 1/12 of your annual fee plus 1% of your remaining balance or the excess over your Credit Limit after deducting any overdue amounts from previous statements or £5, whichever is greater. </a:t>
            </a:r>
            <a:endParaRPr lang="en-GB" altLang="en-US" sz="1800" b="1"/>
          </a:p>
          <a:p>
            <a:pPr marL="0" indent="0">
              <a:buFont typeface="Wingdings" charset="0"/>
              <a:buNone/>
            </a:pPr>
            <a:r>
              <a:rPr lang="en-GB" altLang="en-US" sz="1800" b="1">
                <a:sym typeface="+mn-ea"/>
              </a:rPr>
              <a:t>Benefits of the proposed solution:</a:t>
            </a:r>
            <a:endParaRPr lang="en-GB" altLang="en-US" sz="1800" b="1"/>
          </a:p>
          <a:p>
            <a:pPr marL="342900" indent="-342900">
              <a:buFont typeface="Wingdings" charset="0"/>
              <a:buChar char="ü"/>
            </a:pPr>
            <a:r>
              <a:rPr lang="en-GB" altLang="en-US" sz="1800">
                <a:sym typeface="+mn-ea"/>
              </a:rPr>
              <a:t>Clarity around minimum payment due for next payment reduces customer call volumes.</a:t>
            </a:r>
            <a:endParaRPr lang="en-GB" altLang="en-US" sz="1800"/>
          </a:p>
          <a:p>
            <a:pPr marL="342900" indent="-342900">
              <a:buFont typeface="Wingdings" charset="0"/>
              <a:buChar char="ü"/>
            </a:pPr>
            <a:r>
              <a:rPr lang="en-GB" altLang="en-US" sz="1800">
                <a:sym typeface="+mn-ea"/>
              </a:rPr>
              <a:t>Customers can make an informed choice as to whether minimum payment is the right choice for them.</a:t>
            </a:r>
            <a:endParaRPr lang="en-GB" altLang="en-US" sz="1800"/>
          </a:p>
          <a:p>
            <a:pPr marL="342900" indent="-342900">
              <a:buFont typeface="Wingdings" charset="0"/>
              <a:buChar char="ü"/>
            </a:pPr>
            <a:r>
              <a:rPr lang="en-GB" altLang="en-US" sz="1800">
                <a:sym typeface="+mn-ea"/>
              </a:rPr>
              <a:t>Happy customers which inturn means better customer retention.	</a:t>
            </a:r>
            <a:endParaRPr lang="en-GB" altLang="en-US" sz="1800" b="1"/>
          </a:p>
          <a:p>
            <a:pPr marL="0" indent="0">
              <a:buFont typeface="Wingdings" charset="0"/>
              <a:buNone/>
            </a:pPr>
            <a:r>
              <a:rPr lang="en-GB" altLang="en-US" sz="1800" b="1">
                <a:sym typeface="+mn-ea"/>
              </a:rPr>
              <a:t>Conclusion:</a:t>
            </a:r>
            <a:r>
              <a:rPr lang="en-GB" altLang="en-US" sz="1800">
                <a:sym typeface="+mn-ea"/>
              </a:rPr>
              <a:t> Clarity of minimum payment calculation on credit card statements is crucial for the functioning of RBS' credit cards team ensuring time repayments and better customer care.</a:t>
            </a:r>
            <a:endParaRPr lang="en-GB"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5920" y="57785"/>
            <a:ext cx="11530330" cy="521335"/>
          </a:xfrm>
        </p:spPr>
        <p:txBody>
          <a:bodyPr>
            <a:normAutofit/>
          </a:bodyPr>
          <a:p>
            <a:r>
              <a:rPr lang="en-GB" altLang="en-US" sz="2000" b="1">
                <a:solidFill>
                  <a:schemeClr val="accent5"/>
                </a:solidFill>
              </a:rPr>
              <a:t>5) Experience of working in an agile environment and familiar with agile ceremonies</a:t>
            </a:r>
            <a:endParaRPr lang="en-GB" altLang="en-US" sz="2000" b="1">
              <a:solidFill>
                <a:schemeClr val="accent5"/>
              </a:solidFill>
            </a:endParaRPr>
          </a:p>
        </p:txBody>
      </p:sp>
      <p:sp>
        <p:nvSpPr>
          <p:cNvPr id="3" name="Content Placeholder 2"/>
          <p:cNvSpPr>
            <a:spLocks noGrp="1"/>
          </p:cNvSpPr>
          <p:nvPr>
            <p:ph idx="1"/>
          </p:nvPr>
        </p:nvSpPr>
        <p:spPr>
          <a:xfrm>
            <a:off x="375920" y="681355"/>
            <a:ext cx="11501120" cy="5812790"/>
          </a:xfrm>
        </p:spPr>
        <p:txBody>
          <a:bodyPr>
            <a:normAutofit/>
          </a:bodyPr>
          <a:p>
            <a:pPr marL="0" indent="0">
              <a:buNone/>
            </a:pPr>
            <a:r>
              <a:rPr lang="en-GB" altLang="en-US" sz="1800" b="1">
                <a:solidFill>
                  <a:schemeClr val="accent5"/>
                </a:solidFill>
              </a:rPr>
              <a:t>I have worked on the following projects in a very Agile environment:-</a:t>
            </a:r>
            <a:endParaRPr lang="en-GB" altLang="en-US" sz="1800" b="1">
              <a:solidFill>
                <a:schemeClr val="accent5"/>
              </a:solidFill>
            </a:endParaRPr>
          </a:p>
          <a:p>
            <a:pPr marL="285750" indent="-285750">
              <a:buFont typeface="Wingdings" charset="0"/>
              <a:buChar char="ü"/>
            </a:pPr>
            <a:r>
              <a:rPr lang="en-GB" altLang="en-US" sz="1800"/>
              <a:t>Monitise (October 2013 - August 2014)</a:t>
            </a:r>
            <a:endParaRPr lang="en-GB" altLang="en-US" sz="1800"/>
          </a:p>
          <a:p>
            <a:pPr marL="285750" indent="-285750">
              <a:buFont typeface="Wingdings" charset="0"/>
              <a:buChar char="ü"/>
            </a:pPr>
            <a:r>
              <a:rPr lang="en-GB" altLang="en-US" sz="1800"/>
              <a:t> BSkyB (September 2008 - October 2010)</a:t>
            </a:r>
            <a:endParaRPr lang="en-GB" altLang="en-US" sz="1800"/>
          </a:p>
          <a:p>
            <a:pPr marL="285750" indent="-285750">
              <a:buFont typeface="Wingdings" charset="0"/>
              <a:buChar char="ü"/>
            </a:pPr>
            <a:endParaRPr lang="en-GB" altLang="en-US" sz="1800"/>
          </a:p>
          <a:p>
            <a:pPr marL="0" indent="0">
              <a:buFont typeface="Wingdings" charset="0"/>
              <a:buNone/>
            </a:pPr>
            <a:r>
              <a:rPr lang="en-GB" altLang="en-US" sz="1800" b="1">
                <a:solidFill>
                  <a:schemeClr val="accent5"/>
                </a:solidFill>
              </a:rPr>
              <a:t>Agile ceremonies familiar of and lived on real-life projects are as follows:-</a:t>
            </a:r>
            <a:endParaRPr lang="en-GB" altLang="en-US" sz="1800" b="1">
              <a:solidFill>
                <a:schemeClr val="accent5"/>
              </a:solidFill>
            </a:endParaRPr>
          </a:p>
          <a:p>
            <a:pPr marL="285750" indent="-285750">
              <a:buFont typeface="Wingdings" charset="0"/>
              <a:buChar char="ü"/>
            </a:pPr>
            <a:r>
              <a:rPr lang="en-GB" altLang="en-US" sz="1800"/>
              <a:t>Agile iterations and iterative development</a:t>
            </a:r>
            <a:endParaRPr lang="en-GB" altLang="en-US" sz="1800"/>
          </a:p>
          <a:p>
            <a:pPr marL="285750" indent="-285750">
              <a:buFont typeface="Wingdings" charset="0"/>
              <a:buChar char="ü"/>
            </a:pPr>
            <a:r>
              <a:rPr lang="en-GB" altLang="en-US" sz="1800"/>
              <a:t>Product Backlogs</a:t>
            </a:r>
            <a:endParaRPr lang="en-GB" altLang="en-US" sz="1800"/>
          </a:p>
          <a:p>
            <a:pPr marL="285750" indent="-285750">
              <a:buFont typeface="Wingdings" charset="0"/>
              <a:buChar char="ü"/>
            </a:pPr>
            <a:r>
              <a:rPr lang="en-GB" altLang="en-US" sz="1800"/>
              <a:t>Agile story boards and Agile story cards</a:t>
            </a:r>
            <a:endParaRPr lang="en-GB" altLang="en-US" sz="1800"/>
          </a:p>
          <a:p>
            <a:pPr marL="285750" indent="-285750">
              <a:buFont typeface="Wingdings" charset="0"/>
              <a:buChar char="ü"/>
            </a:pPr>
            <a:r>
              <a:rPr lang="en-GB" altLang="en-US" sz="1800"/>
              <a:t>Morning scrum stand-ups</a:t>
            </a:r>
            <a:endParaRPr lang="en-GB" altLang="en-US" sz="1800"/>
          </a:p>
          <a:p>
            <a:pPr marL="285750" indent="-285750">
              <a:buFont typeface="Wingdings" charset="0"/>
              <a:buChar char="ü"/>
            </a:pPr>
            <a:r>
              <a:rPr lang="en-GB" altLang="en-US" sz="1800"/>
              <a:t>Scrum on Scrum</a:t>
            </a:r>
            <a:endParaRPr lang="en-GB" altLang="en-US" sz="1800"/>
          </a:p>
          <a:p>
            <a:pPr marL="285750" indent="-285750">
              <a:buFont typeface="Wingdings" charset="0"/>
              <a:buChar char="ü"/>
            </a:pPr>
            <a:r>
              <a:rPr lang="en-GB" altLang="en-US" sz="1800"/>
              <a:t>Product demonstrations to stakeholders at the end of each iteration</a:t>
            </a:r>
            <a:endParaRPr lang="en-GB" altLang="en-US" sz="1800"/>
          </a:p>
          <a:p>
            <a:pPr marL="285750" indent="-285750">
              <a:buFont typeface="Wingdings" charset="0"/>
              <a:buChar char="ü"/>
            </a:pPr>
            <a:r>
              <a:rPr lang="en-GB" altLang="en-US" sz="1800"/>
              <a:t>Retrospectives</a:t>
            </a:r>
            <a:endParaRPr lang="en-GB" altLang="en-US" sz="1800"/>
          </a:p>
          <a:p>
            <a:pPr marL="285750" indent="-285750">
              <a:buFont typeface="Wingdings" charset="0"/>
              <a:buChar char="ü"/>
            </a:pPr>
            <a:endParaRPr lang="en-GB"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fontScale="90000"/>
          </a:bodyPr>
          <a:p>
            <a:r>
              <a:rPr lang="en-GB" altLang="en-US" sz="2000" b="1">
                <a:solidFill>
                  <a:schemeClr val="accent5"/>
                </a:solidFill>
              </a:rPr>
              <a:t>6) Experience as a developer or working with developers in financial services (technical understanding of how financial systems are put together)</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a:bodyPr>
          <a:p>
            <a:pPr marL="0" indent="0">
              <a:buNone/>
            </a:pPr>
            <a:r>
              <a:rPr lang="en-GB" altLang="en-US" sz="1800">
                <a:solidFill>
                  <a:schemeClr val="tx1"/>
                </a:solidFill>
              </a:rPr>
              <a:t>I have experience working with developers in Financial Services on the following projects:</a:t>
            </a:r>
            <a:endParaRPr lang="en-GB" altLang="en-US" sz="1800">
              <a:solidFill>
                <a:schemeClr val="tx1"/>
              </a:solidFill>
            </a:endParaRPr>
          </a:p>
          <a:p>
            <a:pPr marL="0" indent="0">
              <a:buNone/>
            </a:pPr>
            <a:endParaRPr lang="en-GB" altLang="en-US" sz="1800">
              <a:solidFill>
                <a:schemeClr val="tx1"/>
              </a:solidFill>
            </a:endParaRPr>
          </a:p>
          <a:p>
            <a:pPr marL="285750" indent="-285750">
              <a:buFont typeface="Wingdings" charset="0"/>
              <a:buChar char="ü"/>
            </a:pPr>
            <a:r>
              <a:rPr lang="en-GB" altLang="en-US" sz="1800">
                <a:solidFill>
                  <a:schemeClr val="tx1"/>
                </a:solidFill>
              </a:rPr>
              <a:t>At Monitise (October 2013 - August 2014) while collaborating with developers and test while writing specification by examples for Mobile products of the Monitise Enterprise Platform.</a:t>
            </a:r>
            <a:endParaRPr lang="en-GB" altLang="en-US" sz="1800">
              <a:solidFill>
                <a:schemeClr val="tx1"/>
              </a:solidFill>
            </a:endParaRPr>
          </a:p>
          <a:p>
            <a:pPr marL="0" indent="0">
              <a:buFont typeface="Wingdings" charset="0"/>
              <a:buNone/>
            </a:pPr>
            <a:endParaRPr lang="en-GB" altLang="en-US" sz="1800">
              <a:solidFill>
                <a:schemeClr val="tx1"/>
              </a:solidFill>
            </a:endParaRPr>
          </a:p>
          <a:p>
            <a:pPr marL="285750" indent="-285750">
              <a:buFont typeface="Wingdings" charset="0"/>
              <a:buChar char="ü"/>
            </a:pPr>
            <a:r>
              <a:rPr lang="en-GB" altLang="en-US" sz="1800">
                <a:solidFill>
                  <a:schemeClr val="tx1"/>
                </a:solidFill>
              </a:rPr>
              <a:t>At Tesco Bank/Plc (August 2013 - October 2013) while collaborating with developers for confirming the proof of concept that single sign-on for Tesco Bank and Plc customers is possible under the same roof in context of Digital Wallet to make payments.</a:t>
            </a:r>
            <a:endParaRPr lang="en-GB" altLang="en-US" sz="1800">
              <a:solidFill>
                <a:schemeClr val="tx1"/>
              </a:solidFill>
            </a:endParaRPr>
          </a:p>
          <a:p>
            <a:pPr marL="0" indent="0">
              <a:buFont typeface="Wingdings" charset="0"/>
              <a:buNone/>
            </a:pPr>
            <a:endParaRPr lang="en-GB" alt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000" b="1">
                <a:solidFill>
                  <a:schemeClr val="accent5"/>
                </a:solidFill>
              </a:rPr>
              <a:t>7) Able to read java logic (not write it) to work with developers to develop solutions</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a:bodyPr>
          <a:p>
            <a:pPr marL="285750" indent="-285750">
              <a:buFont typeface="Wingdings" charset="0"/>
              <a:buChar char="ü"/>
            </a:pPr>
            <a:r>
              <a:rPr lang="en-GB" altLang="en-US" sz="1800">
                <a:solidFill>
                  <a:schemeClr val="tx1"/>
                </a:solidFill>
              </a:rPr>
              <a:t>I have been a Java developer up until early 2009 well versed with Java technologies of Model View Controller, Hibernate, Enterprise Java Beans, and Message Driven Beans.</a:t>
            </a:r>
            <a:endParaRPr lang="en-GB" altLang="en-US" sz="1800">
              <a:solidFill>
                <a:schemeClr val="tx1"/>
              </a:solidFill>
            </a:endParaRPr>
          </a:p>
          <a:p>
            <a:pPr marL="0" indent="0">
              <a:buFont typeface="Wingdings" charset="0"/>
              <a:buNone/>
            </a:pPr>
            <a:endParaRPr lang="en-GB" altLang="en-US" sz="1800">
              <a:solidFill>
                <a:schemeClr val="tx1"/>
              </a:solidFill>
            </a:endParaRPr>
          </a:p>
          <a:p>
            <a:pPr marL="285750" indent="-285750">
              <a:buFont typeface="Wingdings" charset="0"/>
              <a:buChar char="ü"/>
            </a:pPr>
            <a:r>
              <a:rPr lang="en-GB" altLang="en-US" sz="1800">
                <a:solidFill>
                  <a:schemeClr val="tx1"/>
                </a:solidFill>
              </a:rPr>
              <a:t>In 2009, I started working closely with portal development teams while at BSkyB as an User Experience Designer.</a:t>
            </a:r>
            <a:endParaRPr lang="en-GB" alt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800" y="58420"/>
            <a:ext cx="11729085" cy="521335"/>
          </a:xfrm>
        </p:spPr>
        <p:txBody>
          <a:bodyPr>
            <a:normAutofit/>
          </a:bodyPr>
          <a:p>
            <a:r>
              <a:rPr lang="en-GB" altLang="en-US" sz="2000" b="1">
                <a:solidFill>
                  <a:schemeClr val="accent5"/>
                </a:solidFill>
              </a:rPr>
              <a:t>8) Identifies client organisation’s strengths and weaknesses and suggests areas of improvement</a:t>
            </a:r>
            <a:endParaRPr lang="en-GB" altLang="en-US" sz="2000" b="1">
              <a:solidFill>
                <a:schemeClr val="accent5"/>
              </a:solidFill>
            </a:endParaRPr>
          </a:p>
        </p:txBody>
      </p:sp>
      <p:sp>
        <p:nvSpPr>
          <p:cNvPr id="3" name="Content Placeholder 2"/>
          <p:cNvSpPr>
            <a:spLocks noGrp="1"/>
          </p:cNvSpPr>
          <p:nvPr>
            <p:ph idx="1"/>
          </p:nvPr>
        </p:nvSpPr>
        <p:spPr>
          <a:xfrm>
            <a:off x="238760" y="681355"/>
            <a:ext cx="11638280" cy="5812790"/>
          </a:xfrm>
        </p:spPr>
        <p:txBody>
          <a:bodyPr>
            <a:normAutofit/>
          </a:bodyPr>
          <a:p>
            <a:pPr marL="285750" indent="-285750">
              <a:buFont typeface="Wingdings" charset="0"/>
              <a:buChar char="ü"/>
            </a:pPr>
            <a:r>
              <a:rPr lang="en-GB" altLang="en-US" sz="1800"/>
              <a:t>Client: Fourth</a:t>
            </a:r>
            <a:endParaRPr lang="en-GB" altLang="en-US" sz="1800"/>
          </a:p>
          <a:p>
            <a:pPr marL="285750" indent="-285750">
              <a:buFont typeface="Wingdings" charset="0"/>
              <a:buChar char="ü"/>
            </a:pPr>
            <a:r>
              <a:rPr lang="en-GB" altLang="en-US" sz="1800"/>
              <a:t>SWOT analysis of Salesforce Single Sign-On across applications and clients of Fourth.</a:t>
            </a:r>
            <a:endParaRPr lang="en-GB" altLang="en-US" sz="1800"/>
          </a:p>
          <a:p>
            <a:pPr marL="0" indent="0">
              <a:buFont typeface="Wingdings" charset="0"/>
              <a:buNone/>
            </a:pPr>
            <a:endParaRPr lang="en-GB" altLang="en-US" sz="1800"/>
          </a:p>
        </p:txBody>
      </p:sp>
      <p:graphicFrame>
        <p:nvGraphicFramePr>
          <p:cNvPr id="6" name="Table 5"/>
          <p:cNvGraphicFramePr/>
          <p:nvPr/>
        </p:nvGraphicFramePr>
        <p:xfrm>
          <a:off x="424180" y="1781810"/>
          <a:ext cx="11159490" cy="4107180"/>
        </p:xfrm>
        <a:graphic>
          <a:graphicData uri="http://schemas.openxmlformats.org/drawingml/2006/table">
            <a:tbl>
              <a:tblPr firstRow="1" bandRow="1">
                <a:tableStyleId>{5C22544A-7EE6-4342-B048-85BDC9FD1C3A}</a:tableStyleId>
              </a:tblPr>
              <a:tblGrid>
                <a:gridCol w="5579745"/>
                <a:gridCol w="5579745"/>
              </a:tblGrid>
              <a:tr h="2054225">
                <a:tc>
                  <a:txBody>
                    <a:bodyPr/>
                    <a:p>
                      <a:pPr>
                        <a:buNone/>
                      </a:pPr>
                      <a:r>
                        <a:rPr lang="en-GB"/>
                        <a:t>Strengths</a:t>
                      </a:r>
                      <a:endParaRPr lang="en-GB"/>
                    </a:p>
                    <a:p>
                      <a:pPr marL="285750" indent="-285750">
                        <a:buFont typeface="Wingdings" charset="0"/>
                        <a:buChar char="ü"/>
                      </a:pPr>
                      <a:r>
                        <a:rPr lang="en-GB"/>
                        <a:t>In-house development of majority of applications.</a:t>
                      </a:r>
                      <a:endParaRPr lang="en-GB"/>
                    </a:p>
                  </a:txBody>
                  <a:tcPr/>
                </a:tc>
                <a:tc>
                  <a:txBody>
                    <a:bodyPr/>
                    <a:p>
                      <a:pPr>
                        <a:buNone/>
                      </a:pPr>
                      <a:r>
                        <a:rPr lang="en-GB"/>
                        <a:t>Weaknesses</a:t>
                      </a:r>
                      <a:endParaRPr lang="en-GB"/>
                    </a:p>
                    <a:p>
                      <a:pPr marL="285750" indent="-285750">
                        <a:buFont typeface="Wingdings" charset="0"/>
                        <a:buChar char="ü"/>
                      </a:pPr>
                      <a:r>
                        <a:rPr lang="en-GB"/>
                        <a:t>Salesforce 3rd party to adhere and comply with standards of Fourth and it's clients.</a:t>
                      </a:r>
                      <a:endParaRPr lang="en-GB"/>
                    </a:p>
                    <a:p>
                      <a:pPr marL="285750" indent="-285750">
                        <a:buFont typeface="Wingdings" charset="0"/>
                        <a:buChar char="ü"/>
                      </a:pPr>
                      <a:r>
                        <a:rPr lang="en-GB"/>
                        <a:t>On-going support after single sign-on has gone live</a:t>
                      </a:r>
                      <a:endParaRPr lang="en-GB"/>
                    </a:p>
                  </a:txBody>
                  <a:tcPr/>
                </a:tc>
              </a:tr>
              <a:tr h="2052955">
                <a:tc>
                  <a:txBody>
                    <a:bodyPr/>
                    <a:p>
                      <a:pPr>
                        <a:buNone/>
                      </a:pPr>
                      <a:r>
                        <a:rPr lang="en-GB"/>
                        <a:t>Opportunities</a:t>
                      </a:r>
                      <a:endParaRPr lang="en-GB"/>
                    </a:p>
                    <a:p>
                      <a:pPr marL="285750" indent="-285750">
                        <a:buFont typeface="Wingdings" charset="0"/>
                        <a:buChar char="ü"/>
                      </a:pPr>
                      <a:r>
                        <a:rPr lang="en-GB"/>
                        <a:t>Migrate customers of Fourth clients from legacy platforms.</a:t>
                      </a:r>
                      <a:endParaRPr lang="en-GB"/>
                    </a:p>
                    <a:p>
                      <a:pPr marL="285750" indent="-285750">
                        <a:buFont typeface="Wingdings" charset="0"/>
                        <a:buChar char="ü"/>
                      </a:pPr>
                      <a:r>
                        <a:rPr lang="en-GB"/>
                        <a:t>Have Single sign-on and Fourth applications accessible from various browsers and devices.</a:t>
                      </a:r>
                      <a:endParaRPr lang="en-GB"/>
                    </a:p>
                  </a:txBody>
                  <a:tcPr/>
                </a:tc>
                <a:tc>
                  <a:txBody>
                    <a:bodyPr/>
                    <a:p>
                      <a:pPr>
                        <a:buNone/>
                      </a:pPr>
                      <a:r>
                        <a:rPr lang="en-GB"/>
                        <a:t>Threats</a:t>
                      </a:r>
                      <a:endParaRPr lang="en-GB"/>
                    </a:p>
                    <a:p>
                      <a:pPr marL="285750" indent="-285750">
                        <a:buFont typeface="Wingdings" charset="0"/>
                        <a:buChar char="ü"/>
                      </a:pPr>
                      <a:r>
                        <a:rPr lang="en-GB"/>
                        <a:t>Security threats and risks from hackers if the clients were to access the sites from not so secure public locations.</a:t>
                      </a:r>
                      <a:endParaRPr lang="en-GB"/>
                    </a:p>
                    <a:p>
                      <a:pPr marL="285750" indent="-285750">
                        <a:buFont typeface="Wingdings" charset="0"/>
                        <a:buChar char="ü"/>
                      </a:pPr>
                      <a:endParaRPr lang="en-GB"/>
                    </a:p>
                    <a:p>
                      <a:pPr marL="285750" indent="-285750">
                        <a:buFont typeface="Wingdings" charset="0"/>
                        <a:buChar char="ü"/>
                      </a:pPr>
                      <a:endParaRPr lang="en-GB"/>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9684</Words>
  <Application>WPS Presentation</Application>
  <PresentationFormat>Widescreen</PresentationFormat>
  <Paragraphs>390</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Associate Business/Systems Analyst</vt:lpstr>
      <vt:lpstr>1) Experience of requirements definition via user stories Client worked for: Monitise, Project: Mobile Payments (October 2013 - August 2014)</vt:lpstr>
      <vt:lpstr>2) Experience of creating Process flows 'as is' and 'to be' Client worked for: RBS, Project: Card-reader Replacement (June 2015 - December 2015)</vt:lpstr>
      <vt:lpstr>3) Experience of designing functional specification including business rule definition Client worked for: Monitise, Project: Mobile Payments (October 2013 - August 2014)</vt:lpstr>
      <vt:lpstr>4) Prepare business cases, identifying and validating business benefit to be put forward for proposals</vt:lpstr>
      <vt:lpstr>5) Experience of working in an agile environment and familiar with agile ceremonies</vt:lpstr>
      <vt:lpstr>6) Experience as a developer or working with developers in financial services (technical understanding of how financial systems are put together)</vt:lpstr>
      <vt:lpstr>7) Able to read java logic (not write it) to work with developers to develop solutions</vt:lpstr>
      <vt:lpstr>7) Able to read java logic (not write it) to work with developers to develop solutions</vt:lpstr>
      <vt:lpstr>7) Able to read java logic (not write it) to work with developers to develop solutions</vt:lpstr>
      <vt:lpstr>9) Use data modelling practices to analyse findings and create suggestions for operational improvements and changes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Requirements Analysis - Epics, User Stories &amp; Acceptance Criteria</dc:title>
  <dc:creator/>
  <cp:lastModifiedBy>Raghavan</cp:lastModifiedBy>
  <cp:revision>22</cp:revision>
  <dcterms:created xsi:type="dcterms:W3CDTF">2018-06-05T08:42:00Z</dcterms:created>
  <dcterms:modified xsi:type="dcterms:W3CDTF">2018-07-04T11:20:17Z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1033-10.1.0.5614</vt:lpwstr>
  </property>
</Properties>
</file>