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b="1" dirty="0">
                <a:solidFill>
                  <a:srgbClr val="00B050"/>
                </a:solidFill>
              </a:rPr>
              <a:t>BPMN Process Flows</a:t>
            </a:r>
            <a:endParaRPr lang="en-GB" altLang="en-US" b="1" dirty="0">
              <a:solidFill>
                <a:srgbClr val="00B050"/>
              </a:solidFill>
            </a:endParaRPr>
          </a:p>
        </p:txBody>
      </p:sp>
      <p:sp>
        <p:nvSpPr>
          <p:cNvPr id="3" name="Subtitle 2"/>
          <p:cNvSpPr>
            <a:spLocks noGrp="1"/>
          </p:cNvSpPr>
          <p:nvPr>
            <p:ph type="subTitle" idx="1"/>
          </p:nvPr>
        </p:nvSpPr>
        <p:spPr>
          <a:xfrm>
            <a:off x="1553845" y="3930333"/>
            <a:ext cx="9144000" cy="1655762"/>
          </a:xfrm>
        </p:spPr>
        <p:txBody>
          <a:bodyPr>
            <a:normAutofit lnSpcReduction="20000"/>
          </a:bodyPr>
          <a:lstStyle/>
          <a:p>
            <a:pPr algn="l"/>
            <a:r>
              <a:rPr lang="en-GB" altLang="en-US" b="1">
                <a:solidFill>
                  <a:srgbClr val="00B050"/>
                </a:solidFill>
              </a:rPr>
              <a:t>Contents:</a:t>
            </a:r>
            <a:endParaRPr lang="en-GB" altLang="en-US" b="1">
              <a:solidFill>
                <a:srgbClr val="00B050"/>
              </a:solidFill>
            </a:endParaRPr>
          </a:p>
          <a:p>
            <a:pPr marL="342900" indent="-342900" algn="l">
              <a:buFont typeface="Arial" charset="0"/>
              <a:buChar char="•"/>
            </a:pPr>
            <a:r>
              <a:rPr lang="en-GB" altLang="en-US"/>
              <a:t>Scope of the document</a:t>
            </a:r>
            <a:endParaRPr lang="en-GB" altLang="en-US"/>
          </a:p>
          <a:p>
            <a:pPr marL="342900" indent="-342900" algn="l">
              <a:buFont typeface="Arial" charset="0"/>
              <a:buChar char="•"/>
            </a:pPr>
            <a:r>
              <a:rPr lang="en-GB" altLang="en-US"/>
              <a:t>Process flows annotated with BPMN notations</a:t>
            </a:r>
            <a:endParaRPr lang="en-GB" altLang="en-US"/>
          </a:p>
          <a:p>
            <a:pPr marL="342900" indent="-342900" algn="l">
              <a:buFont typeface="Arial" charset="0"/>
              <a:buChar char="•"/>
            </a:pPr>
            <a:r>
              <a:rPr lang="en-GB" altLang="en-US"/>
              <a:t>Process descriptions</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770255"/>
          </a:xfrm>
        </p:spPr>
        <p:txBody>
          <a:bodyPr>
            <a:normAutofit fontScale="90000"/>
          </a:bodyPr>
          <a:p>
            <a:r>
              <a:rPr lang="en-GB" altLang="en-US" sz="2800" b="1">
                <a:solidFill>
                  <a:srgbClr val="00B050"/>
                </a:solidFill>
              </a:rPr>
              <a:t>BPMN Process Flows from a Business Change &amp; Transformation Programme</a:t>
            </a:r>
            <a:endParaRPr lang="en-GB" altLang="en-US" sz="2800" b="1">
              <a:solidFill>
                <a:srgbClr val="00B050"/>
              </a:solidFill>
            </a:endParaRPr>
          </a:p>
        </p:txBody>
      </p:sp>
      <p:sp>
        <p:nvSpPr>
          <p:cNvPr id="3" name="Content Placeholder 2"/>
          <p:cNvSpPr>
            <a:spLocks noGrp="1"/>
          </p:cNvSpPr>
          <p:nvPr>
            <p:ph idx="1"/>
          </p:nvPr>
        </p:nvSpPr>
        <p:spPr>
          <a:xfrm>
            <a:off x="838200" y="1085850"/>
            <a:ext cx="10515600" cy="5092065"/>
          </a:xfrm>
        </p:spPr>
        <p:txBody>
          <a:bodyPr>
            <a:normAutofit fontScale="70000"/>
          </a:bodyPr>
          <a:p>
            <a:pPr marL="0" indent="0">
              <a:buNone/>
            </a:pPr>
            <a:r>
              <a:rPr lang="en-GB" altLang="en-US" b="1">
                <a:solidFill>
                  <a:srgbClr val="00B050"/>
                </a:solidFill>
                <a:sym typeface="+mn-ea"/>
              </a:rPr>
              <a:t>Basis for producing BPMN process flows:</a:t>
            </a:r>
            <a:endParaRPr lang="en-GB" altLang="en-US" b="1">
              <a:solidFill>
                <a:srgbClr val="00B050"/>
              </a:solidFill>
              <a:sym typeface="+mn-ea"/>
            </a:endParaRPr>
          </a:p>
          <a:p>
            <a:pPr marL="0" indent="0">
              <a:buNone/>
            </a:pPr>
            <a:r>
              <a:rPr lang="en-GB" altLang="en-US">
                <a:solidFill>
                  <a:schemeClr val="tx1"/>
                </a:solidFill>
                <a:sym typeface="+mn-ea"/>
              </a:rPr>
              <a:t>BPMN notation adds clarity to business process flows that are aimed to derive how an organization funtions today and how it shall after the business change initiative transforms the functioning of the organization. A Bank deciding to  to replace Card-readers for authentication is a business change initiative. Once this initiave is successfully implemented, the business transformation is for the customers and the bank to transform themselves to authentication using One Time Passcode (OTP). </a:t>
            </a:r>
            <a:endParaRPr lang="en-GB" altLang="en-US">
              <a:solidFill>
                <a:schemeClr val="tx1"/>
              </a:solidFill>
              <a:sym typeface="+mn-ea"/>
            </a:endParaRPr>
          </a:p>
          <a:p>
            <a:pPr marL="0" indent="0">
              <a:buNone/>
            </a:pPr>
            <a:endParaRPr lang="en-GB" altLang="en-US">
              <a:solidFill>
                <a:schemeClr val="tx1"/>
              </a:solidFill>
              <a:sym typeface="+mn-ea"/>
            </a:endParaRPr>
          </a:p>
          <a:p>
            <a:pPr marL="0" indent="0">
              <a:buNone/>
            </a:pPr>
            <a:r>
              <a:rPr lang="en-GB" altLang="en-US" b="1">
                <a:solidFill>
                  <a:srgbClr val="00B050"/>
                </a:solidFill>
                <a:sym typeface="+mn-ea"/>
              </a:rPr>
              <a:t>A module from a Bank's change initiative to annotate process flows using BPNM notations:</a:t>
            </a:r>
            <a:endParaRPr lang="en-GB" altLang="en-US" b="1">
              <a:solidFill>
                <a:srgbClr val="00B050"/>
              </a:solidFill>
              <a:sym typeface="+mn-ea"/>
            </a:endParaRPr>
          </a:p>
          <a:p>
            <a:pPr marL="0" indent="0">
              <a:buNone/>
            </a:pPr>
            <a:r>
              <a:rPr lang="en-GB" altLang="en-US">
                <a:solidFill>
                  <a:schemeClr val="tx1"/>
                </a:solidFill>
                <a:sym typeface="+mn-ea"/>
              </a:rPr>
              <a:t>Enable a Banking customer to  update his mobile number for OTP authentication</a:t>
            </a:r>
            <a:endParaRPr lang="en-GB" altLang="en-US">
              <a:solidFill>
                <a:schemeClr val="tx1"/>
              </a:solidFill>
              <a:sym typeface="+mn-ea"/>
            </a:endParaRPr>
          </a:p>
          <a:p>
            <a:pPr marL="0" indent="0">
              <a:buNone/>
            </a:pPr>
            <a:endParaRPr lang="en-GB" altLang="en-US">
              <a:solidFill>
                <a:schemeClr val="tx1"/>
              </a:solidFill>
              <a:sym typeface="+mn-ea"/>
            </a:endParaRPr>
          </a:p>
          <a:p>
            <a:pPr marL="0" indent="0">
              <a:buNone/>
            </a:pPr>
            <a:r>
              <a:rPr lang="en-GB" altLang="en-US" b="1">
                <a:solidFill>
                  <a:srgbClr val="00B050"/>
                </a:solidFill>
                <a:sym typeface="+mn-ea"/>
              </a:rPr>
              <a:t>Scope of this document:</a:t>
            </a:r>
            <a:endParaRPr lang="en-GB" altLang="en-US" b="1">
              <a:solidFill>
                <a:srgbClr val="00B050"/>
              </a:solidFill>
              <a:sym typeface="+mn-ea"/>
            </a:endParaRPr>
          </a:p>
          <a:p>
            <a:pPr marL="0" indent="0">
              <a:buNone/>
            </a:pPr>
            <a:r>
              <a:rPr lang="en-GB" altLang="en-US">
                <a:solidFill>
                  <a:schemeClr val="tx1"/>
                </a:solidFill>
                <a:sym typeface="+mn-ea"/>
              </a:rPr>
              <a:t>Business process flows using BPMN for the above module only.</a:t>
            </a:r>
            <a:endParaRPr lang="en-GB" altLang="en-US">
              <a:solidFill>
                <a:schemeClr val="tx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770255"/>
          </a:xfrm>
        </p:spPr>
        <p:txBody>
          <a:bodyPr>
            <a:normAutofit fontScale="90000"/>
          </a:bodyPr>
          <a:p>
            <a:r>
              <a:rPr lang="en-GB" altLang="en-US" sz="2800" b="1">
                <a:solidFill>
                  <a:srgbClr val="00B050"/>
                </a:solidFill>
              </a:rPr>
              <a:t>BPMN Process Flows</a:t>
            </a:r>
            <a:br>
              <a:rPr lang="en-GB" altLang="en-US" sz="2800" b="1">
                <a:solidFill>
                  <a:srgbClr val="00B050"/>
                </a:solidFill>
              </a:rPr>
            </a:br>
            <a:r>
              <a:rPr lang="en-GB" altLang="en-US" sz="2800" b="1">
                <a:solidFill>
                  <a:srgbClr val="00B050"/>
                </a:solidFill>
              </a:rPr>
              <a:t>Process: Update Mobile Number</a:t>
            </a:r>
            <a:endParaRPr lang="en-GB" altLang="en-US" sz="2800" b="1">
              <a:solidFill>
                <a:srgbClr val="00B050"/>
              </a:solidFill>
            </a:endParaRPr>
          </a:p>
        </p:txBody>
      </p:sp>
      <p:sp>
        <p:nvSpPr>
          <p:cNvPr id="4" name="Content Placeholder 3"/>
          <p:cNvSpPr/>
          <p:nvPr>
            <p:ph idx="1"/>
          </p:nvPr>
        </p:nvSpPr>
        <p:spPr>
          <a:xfrm>
            <a:off x="838200" y="1285875"/>
            <a:ext cx="11187430" cy="5444490"/>
          </a:xfrm>
        </p:spPr>
        <p:txBody>
          <a:bodyPr/>
          <a:p>
            <a:pPr marL="0" indent="0">
              <a:buNone/>
            </a:pPr>
            <a:endParaRPr lang="en-US"/>
          </a:p>
        </p:txBody>
      </p:sp>
      <p:sp>
        <p:nvSpPr>
          <p:cNvPr id="6" name="Diamond 5"/>
          <p:cNvSpPr/>
          <p:nvPr/>
        </p:nvSpPr>
        <p:spPr>
          <a:xfrm>
            <a:off x="10663555" y="4057650"/>
            <a:ext cx="855345" cy="61150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
        <p:nvSpPr>
          <p:cNvPr id="9" name="Flowchart: Decision 8"/>
          <p:cNvSpPr/>
          <p:nvPr/>
        </p:nvSpPr>
        <p:spPr>
          <a:xfrm>
            <a:off x="2496820" y="3053715"/>
            <a:ext cx="914400" cy="82042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
        <p:nvSpPr>
          <p:cNvPr id="10" name="Plus 9"/>
          <p:cNvSpPr/>
          <p:nvPr/>
        </p:nvSpPr>
        <p:spPr>
          <a:xfrm>
            <a:off x="10685145" y="3982085"/>
            <a:ext cx="824865" cy="72009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Multiply 10"/>
          <p:cNvSpPr/>
          <p:nvPr/>
        </p:nvSpPr>
        <p:spPr>
          <a:xfrm>
            <a:off x="2487295" y="3062605"/>
            <a:ext cx="914400" cy="765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Oval 11"/>
          <p:cNvSpPr/>
          <p:nvPr/>
        </p:nvSpPr>
        <p:spPr>
          <a:xfrm>
            <a:off x="970915" y="3065780"/>
            <a:ext cx="794385" cy="7943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Start</a:t>
            </a:r>
            <a:endParaRPr lang="en-GB" altLang="en-US" sz="1200"/>
          </a:p>
        </p:txBody>
      </p:sp>
      <p:sp>
        <p:nvSpPr>
          <p:cNvPr id="13" name="Donut 12"/>
          <p:cNvSpPr/>
          <p:nvPr/>
        </p:nvSpPr>
        <p:spPr>
          <a:xfrm>
            <a:off x="9712960" y="5839460"/>
            <a:ext cx="646430" cy="676275"/>
          </a:xfrm>
          <a:prstGeom prst="don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000">
                <a:solidFill>
                  <a:schemeClr val="tx1"/>
                </a:solidFill>
              </a:rPr>
              <a:t>End</a:t>
            </a:r>
            <a:endParaRPr lang="en-GB" altLang="en-US" sz="1000">
              <a:solidFill>
                <a:schemeClr val="tx1"/>
              </a:solidFill>
            </a:endParaRPr>
          </a:p>
        </p:txBody>
      </p:sp>
      <p:sp>
        <p:nvSpPr>
          <p:cNvPr id="14" name="Rectangle 13"/>
          <p:cNvSpPr/>
          <p:nvPr/>
        </p:nvSpPr>
        <p:spPr>
          <a:xfrm>
            <a:off x="4327525" y="182499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Login to Online Banking</a:t>
            </a:r>
            <a:endParaRPr lang="en-GB" altLang="en-US" sz="1200"/>
          </a:p>
        </p:txBody>
      </p:sp>
      <p:sp>
        <p:nvSpPr>
          <p:cNvPr id="15" name="Rectangle 14"/>
          <p:cNvSpPr/>
          <p:nvPr/>
        </p:nvSpPr>
        <p:spPr>
          <a:xfrm>
            <a:off x="4381500" y="492188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Call call center operations</a:t>
            </a:r>
            <a:endParaRPr lang="en-GB" altLang="en-US" sz="1200"/>
          </a:p>
        </p:txBody>
      </p:sp>
      <p:cxnSp>
        <p:nvCxnSpPr>
          <p:cNvPr id="16" name="Elbow Connector 15"/>
          <p:cNvCxnSpPr>
            <a:stCxn id="9" idx="0"/>
            <a:endCxn id="14" idx="1"/>
          </p:cNvCxnSpPr>
          <p:nvPr/>
        </p:nvCxnSpPr>
        <p:spPr>
          <a:xfrm rot="16200000">
            <a:off x="3184525" y="1910715"/>
            <a:ext cx="912495" cy="13735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5" idx="1"/>
          </p:cNvCxnSpPr>
          <p:nvPr/>
        </p:nvCxnSpPr>
        <p:spPr>
          <a:xfrm rot="5400000" flipV="1">
            <a:off x="2985770" y="3842385"/>
            <a:ext cx="1363980" cy="142748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a:endCxn id="9" idx="1"/>
          </p:cNvCxnSpPr>
          <p:nvPr/>
        </p:nvCxnSpPr>
        <p:spPr>
          <a:xfrm>
            <a:off x="1765300" y="3463290"/>
            <a:ext cx="73152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90695" y="314642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Login to Mobile Banking</a:t>
            </a:r>
            <a:endParaRPr lang="en-GB" altLang="en-US" sz="1200"/>
          </a:p>
        </p:txBody>
      </p:sp>
      <p:cxnSp>
        <p:nvCxnSpPr>
          <p:cNvPr id="20" name="Straight Arrow Connector 19"/>
          <p:cNvCxnSpPr>
            <a:endCxn id="19" idx="1"/>
          </p:cNvCxnSpPr>
          <p:nvPr/>
        </p:nvCxnSpPr>
        <p:spPr>
          <a:xfrm flipV="1">
            <a:off x="3399790" y="3462655"/>
            <a:ext cx="890905" cy="8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618605" y="310134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Select update mobile number</a:t>
            </a:r>
            <a:endParaRPr lang="en-GB" altLang="en-US" sz="1200"/>
          </a:p>
        </p:txBody>
      </p:sp>
      <p:sp>
        <p:nvSpPr>
          <p:cNvPr id="22" name="Rectangle 21"/>
          <p:cNvSpPr/>
          <p:nvPr/>
        </p:nvSpPr>
        <p:spPr>
          <a:xfrm>
            <a:off x="8581390" y="309372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Enter old and new mobile number</a:t>
            </a:r>
            <a:endParaRPr lang="en-GB" altLang="en-US" sz="1200"/>
          </a:p>
        </p:txBody>
      </p:sp>
      <p:cxnSp>
        <p:nvCxnSpPr>
          <p:cNvPr id="23" name="Elbow Connector 22"/>
          <p:cNvCxnSpPr>
            <a:stCxn id="14" idx="3"/>
            <a:endCxn id="21" idx="0"/>
          </p:cNvCxnSpPr>
          <p:nvPr/>
        </p:nvCxnSpPr>
        <p:spPr>
          <a:xfrm>
            <a:off x="5897245" y="2141220"/>
            <a:ext cx="1506220" cy="9601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705475" y="3395345"/>
            <a:ext cx="890905" cy="8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3"/>
            <a:endCxn id="37" idx="1"/>
          </p:cNvCxnSpPr>
          <p:nvPr/>
        </p:nvCxnSpPr>
        <p:spPr>
          <a:xfrm flipV="1">
            <a:off x="5951220" y="5231765"/>
            <a:ext cx="302260" cy="63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1"/>
          </p:cNvCxnSpPr>
          <p:nvPr/>
        </p:nvCxnSpPr>
        <p:spPr>
          <a:xfrm>
            <a:off x="8191500" y="3391535"/>
            <a:ext cx="389890" cy="18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304780" y="311594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Select confirm update</a:t>
            </a:r>
            <a:endParaRPr lang="en-GB" altLang="en-US" sz="1200"/>
          </a:p>
        </p:txBody>
      </p:sp>
      <p:cxnSp>
        <p:nvCxnSpPr>
          <p:cNvPr id="28" name="Straight Arrow Connector 27"/>
          <p:cNvCxnSpPr/>
          <p:nvPr/>
        </p:nvCxnSpPr>
        <p:spPr>
          <a:xfrm flipV="1">
            <a:off x="10139045" y="3406140"/>
            <a:ext cx="216535" cy="228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327005" y="483997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Mobile number update received successfully</a:t>
            </a:r>
            <a:endParaRPr lang="en-GB" altLang="en-US" sz="1200"/>
          </a:p>
        </p:txBody>
      </p:sp>
      <p:sp>
        <p:nvSpPr>
          <p:cNvPr id="30" name="Rectangle 29"/>
          <p:cNvSpPr/>
          <p:nvPr/>
        </p:nvSpPr>
        <p:spPr>
          <a:xfrm>
            <a:off x="8051800" y="4848225"/>
            <a:ext cx="171831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Users notified of mobile number update request received</a:t>
            </a:r>
            <a:endParaRPr lang="en-GB" altLang="en-US" sz="1200"/>
          </a:p>
        </p:txBody>
      </p:sp>
      <p:cxnSp>
        <p:nvCxnSpPr>
          <p:cNvPr id="31" name="Straight Arrow Connector 30"/>
          <p:cNvCxnSpPr>
            <a:stCxn id="27" idx="2"/>
            <a:endCxn id="10" idx="3"/>
          </p:cNvCxnSpPr>
          <p:nvPr/>
        </p:nvCxnSpPr>
        <p:spPr>
          <a:xfrm>
            <a:off x="11089640" y="3747770"/>
            <a:ext cx="8255" cy="329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30" idx="0"/>
          </p:cNvCxnSpPr>
          <p:nvPr/>
        </p:nvCxnSpPr>
        <p:spPr>
          <a:xfrm rot="10800000" flipV="1">
            <a:off x="8910955" y="4363085"/>
            <a:ext cx="1752600" cy="4845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9" idx="2"/>
            <a:endCxn id="13" idx="6"/>
          </p:cNvCxnSpPr>
          <p:nvPr/>
        </p:nvCxnSpPr>
        <p:spPr>
          <a:xfrm rot="5400000">
            <a:off x="10382250" y="5448300"/>
            <a:ext cx="706120" cy="7524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0" idx="2"/>
            <a:endCxn id="13" idx="2"/>
          </p:cNvCxnSpPr>
          <p:nvPr/>
        </p:nvCxnSpPr>
        <p:spPr>
          <a:xfrm rot="5400000" flipV="1">
            <a:off x="8963025" y="5427345"/>
            <a:ext cx="697865" cy="8020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253480" y="491553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Call center operator updates customers mobile number</a:t>
            </a:r>
            <a:endParaRPr lang="en-GB" altLang="en-US" sz="1200"/>
          </a:p>
        </p:txBody>
      </p:sp>
      <p:cxnSp>
        <p:nvCxnSpPr>
          <p:cNvPr id="38" name="Straight Arrow Connector 37"/>
          <p:cNvCxnSpPr/>
          <p:nvPr/>
        </p:nvCxnSpPr>
        <p:spPr>
          <a:xfrm>
            <a:off x="11067415" y="4680585"/>
            <a:ext cx="4445" cy="1733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7" idx="0"/>
          </p:cNvCxnSpPr>
          <p:nvPr/>
        </p:nvCxnSpPr>
        <p:spPr>
          <a:xfrm rot="16200000">
            <a:off x="8538845" y="2382520"/>
            <a:ext cx="1031875" cy="4033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770255"/>
          </a:xfrm>
        </p:spPr>
        <p:txBody>
          <a:bodyPr>
            <a:normAutofit/>
          </a:bodyPr>
          <a:p>
            <a:r>
              <a:rPr lang="en-GB" altLang="en-US" sz="2800" b="1">
                <a:solidFill>
                  <a:srgbClr val="00B050"/>
                </a:solidFill>
              </a:rPr>
              <a:t>Process descriptions</a:t>
            </a:r>
            <a:endParaRPr lang="en-GB" altLang="en-US" sz="2800" b="1">
              <a:solidFill>
                <a:srgbClr val="00B050"/>
              </a:solidFill>
            </a:endParaRPr>
          </a:p>
        </p:txBody>
      </p:sp>
      <p:sp>
        <p:nvSpPr>
          <p:cNvPr id="3" name="Content Placeholder 2"/>
          <p:cNvSpPr>
            <a:spLocks noGrp="1"/>
          </p:cNvSpPr>
          <p:nvPr>
            <p:ph idx="1"/>
          </p:nvPr>
        </p:nvSpPr>
        <p:spPr>
          <a:xfrm>
            <a:off x="838200" y="1085850"/>
            <a:ext cx="10515600" cy="5092065"/>
          </a:xfrm>
        </p:spPr>
        <p:txBody>
          <a:bodyPr>
            <a:normAutofit fontScale="90000" lnSpcReduction="20000"/>
          </a:bodyPr>
          <a:p>
            <a:pPr marL="0" indent="0">
              <a:buNone/>
            </a:pPr>
            <a:r>
              <a:rPr lang="en-GB" altLang="en-US" sz="1400" b="1">
                <a:solidFill>
                  <a:srgbClr val="00B050"/>
                </a:solidFill>
                <a:sym typeface="+mn-ea"/>
              </a:rPr>
              <a:t>Mobile number updates via Online Banking</a:t>
            </a:r>
            <a:endParaRPr lang="en-GB" altLang="en-US" sz="1400" b="1">
              <a:solidFill>
                <a:srgbClr val="00B050"/>
              </a:solidFill>
              <a:sym typeface="+mn-ea"/>
            </a:endParaRPr>
          </a:p>
          <a:p>
            <a:pPr marL="457200" indent="-457200"/>
            <a:r>
              <a:rPr lang="en-GB" altLang="en-US" sz="1400">
                <a:solidFill>
                  <a:schemeClr val="tx1"/>
                </a:solidFill>
                <a:sym typeface="+mn-ea"/>
              </a:rPr>
              <a:t>Customer authenticates and logs in to Online Banking</a:t>
            </a:r>
            <a:endParaRPr lang="en-GB" altLang="en-US" sz="1400">
              <a:solidFill>
                <a:schemeClr val="tx1"/>
              </a:solidFill>
              <a:sym typeface="+mn-ea"/>
            </a:endParaRPr>
          </a:p>
          <a:p>
            <a:pPr marL="457200" indent="-457200"/>
            <a:r>
              <a:rPr lang="en-GB" altLang="en-US" sz="1400">
                <a:solidFill>
                  <a:schemeClr val="tx1"/>
                </a:solidFill>
                <a:sym typeface="+mn-ea"/>
              </a:rPr>
              <a:t>Online Banking customer selects to update mobile number</a:t>
            </a:r>
            <a:endParaRPr lang="en-GB" altLang="en-US" sz="1400">
              <a:solidFill>
                <a:schemeClr val="tx1"/>
              </a:solidFill>
              <a:sym typeface="+mn-ea"/>
            </a:endParaRPr>
          </a:p>
          <a:p>
            <a:pPr marL="457200" indent="-457200"/>
            <a:r>
              <a:rPr lang="en-GB" altLang="en-US" sz="1400">
                <a:solidFill>
                  <a:schemeClr val="tx1"/>
                </a:solidFill>
                <a:sym typeface="+mn-ea"/>
              </a:rPr>
              <a:t>Online Banking customer enters old and new mobile number</a:t>
            </a:r>
            <a:endParaRPr lang="en-GB" altLang="en-US" sz="1400">
              <a:solidFill>
                <a:schemeClr val="tx1"/>
              </a:solidFill>
              <a:sym typeface="+mn-ea"/>
            </a:endParaRPr>
          </a:p>
          <a:p>
            <a:pPr marL="457200" indent="-457200"/>
            <a:r>
              <a:rPr lang="en-GB" altLang="en-US" sz="1400">
                <a:solidFill>
                  <a:schemeClr val="tx1"/>
                </a:solidFill>
                <a:sym typeface="+mn-ea"/>
              </a:rPr>
              <a:t>On screen message &amp; mobile text to customer confirming mobile number update request received successfully</a:t>
            </a:r>
            <a:endParaRPr lang="en-GB" altLang="en-US" sz="1400">
              <a:solidFill>
                <a:schemeClr val="tx1"/>
              </a:solidFill>
              <a:sym typeface="+mn-ea"/>
            </a:endParaRPr>
          </a:p>
          <a:p>
            <a:pPr marL="0" indent="0">
              <a:buNone/>
            </a:pPr>
            <a:endParaRPr lang="en-GB" altLang="en-US" sz="1400">
              <a:solidFill>
                <a:schemeClr val="tx1"/>
              </a:solidFill>
              <a:sym typeface="+mn-ea"/>
            </a:endParaRPr>
          </a:p>
          <a:p>
            <a:pPr marL="0" indent="0">
              <a:buNone/>
            </a:pPr>
            <a:r>
              <a:rPr lang="en-GB" altLang="en-US" sz="1400" b="1">
                <a:solidFill>
                  <a:srgbClr val="00B050"/>
                </a:solidFill>
                <a:sym typeface="+mn-ea"/>
              </a:rPr>
              <a:t>Mobile number updates via Mobile Banking</a:t>
            </a:r>
            <a:endParaRPr lang="en-GB" altLang="en-US" sz="1400" b="1">
              <a:solidFill>
                <a:srgbClr val="00B050"/>
              </a:solidFill>
              <a:sym typeface="+mn-ea"/>
            </a:endParaRPr>
          </a:p>
          <a:p>
            <a:pPr marL="457200" indent="-457200"/>
            <a:r>
              <a:rPr lang="en-GB" altLang="en-US" sz="1400">
                <a:solidFill>
                  <a:schemeClr val="tx1"/>
                </a:solidFill>
                <a:sym typeface="+mn-ea"/>
              </a:rPr>
              <a:t>Customer authenticates and logs in to Mobile Banking</a:t>
            </a:r>
            <a:endParaRPr lang="en-GB" altLang="en-US" sz="1400">
              <a:solidFill>
                <a:schemeClr val="tx1"/>
              </a:solidFill>
              <a:sym typeface="+mn-ea"/>
            </a:endParaRPr>
          </a:p>
          <a:p>
            <a:pPr marL="457200" indent="-457200"/>
            <a:r>
              <a:rPr lang="en-GB" altLang="en-US" sz="1400">
                <a:sym typeface="+mn-ea"/>
              </a:rPr>
              <a:t>Mobile Banking customer selects to update mobile number</a:t>
            </a:r>
            <a:endParaRPr lang="en-GB" altLang="en-US" sz="1400">
              <a:solidFill>
                <a:schemeClr val="tx1"/>
              </a:solidFill>
              <a:sym typeface="+mn-ea"/>
            </a:endParaRPr>
          </a:p>
          <a:p>
            <a:pPr marL="457200" indent="-457200"/>
            <a:r>
              <a:rPr lang="en-GB" altLang="en-US" sz="1400">
                <a:sym typeface="+mn-ea"/>
              </a:rPr>
              <a:t>Mobile Banking customer enters old and new mobile number</a:t>
            </a:r>
            <a:endParaRPr lang="en-GB" altLang="en-US" sz="1400">
              <a:solidFill>
                <a:schemeClr val="tx1"/>
              </a:solidFill>
              <a:sym typeface="+mn-ea"/>
            </a:endParaRPr>
          </a:p>
          <a:p>
            <a:pPr marL="457200" indent="-457200"/>
            <a:r>
              <a:rPr lang="en-GB" altLang="en-US" sz="1400">
                <a:sym typeface="+mn-ea"/>
              </a:rPr>
              <a:t>On screen message &amp; mobile text to customer confirming mobile number update request received successfully</a:t>
            </a:r>
            <a:endParaRPr lang="en-GB" altLang="en-US" sz="1400">
              <a:solidFill>
                <a:schemeClr val="tx1"/>
              </a:solidFill>
              <a:sym typeface="+mn-ea"/>
            </a:endParaRPr>
          </a:p>
          <a:p>
            <a:pPr marL="0" indent="0">
              <a:buNone/>
            </a:pPr>
            <a:endParaRPr lang="en-GB" altLang="en-US" sz="1400">
              <a:solidFill>
                <a:schemeClr val="tx1"/>
              </a:solidFill>
              <a:sym typeface="+mn-ea"/>
            </a:endParaRPr>
          </a:p>
          <a:p>
            <a:pPr marL="0" indent="0">
              <a:buNone/>
            </a:pPr>
            <a:r>
              <a:rPr lang="en-GB" altLang="en-US" sz="1400" b="1">
                <a:solidFill>
                  <a:srgbClr val="00B050"/>
                </a:solidFill>
                <a:sym typeface="+mn-ea"/>
              </a:rPr>
              <a:t>Mobile number updates by calling call center operations</a:t>
            </a:r>
            <a:endParaRPr lang="en-GB" altLang="en-US" sz="1400" b="1">
              <a:solidFill>
                <a:srgbClr val="00B050"/>
              </a:solidFill>
              <a:sym typeface="+mn-ea"/>
            </a:endParaRPr>
          </a:p>
          <a:p>
            <a:pPr marL="285750" indent="-285750"/>
            <a:r>
              <a:rPr lang="en-GB" altLang="en-US" sz="1400">
                <a:solidFill>
                  <a:schemeClr val="tx1"/>
                </a:solidFill>
                <a:sym typeface="+mn-ea"/>
              </a:rPr>
              <a:t>Customer calls call center operations </a:t>
            </a:r>
            <a:endParaRPr lang="en-GB" altLang="en-US" sz="1400">
              <a:solidFill>
                <a:schemeClr val="tx1"/>
              </a:solidFill>
              <a:sym typeface="+mn-ea"/>
            </a:endParaRPr>
          </a:p>
          <a:p>
            <a:pPr marL="285750" indent="-285750"/>
            <a:r>
              <a:rPr lang="en-GB" altLang="en-US" sz="1400">
                <a:solidFill>
                  <a:schemeClr val="tx1"/>
                </a:solidFill>
                <a:sym typeface="+mn-ea"/>
              </a:rPr>
              <a:t>Customer requests mobile number updates</a:t>
            </a:r>
            <a:endParaRPr lang="en-GB" altLang="en-US" sz="1400">
              <a:solidFill>
                <a:schemeClr val="tx1"/>
              </a:solidFill>
              <a:sym typeface="+mn-ea"/>
            </a:endParaRPr>
          </a:p>
          <a:p>
            <a:pPr marL="285750" indent="-285750"/>
            <a:r>
              <a:rPr lang="en-GB" altLang="en-US" sz="1400">
                <a:solidFill>
                  <a:schemeClr val="tx1"/>
                </a:solidFill>
                <a:sym typeface="+mn-ea"/>
              </a:rPr>
              <a:t>Call center operator authenticates the customers call</a:t>
            </a:r>
            <a:endParaRPr lang="en-GB" altLang="en-US" sz="1400">
              <a:solidFill>
                <a:schemeClr val="tx1"/>
              </a:solidFill>
              <a:sym typeface="+mn-ea"/>
            </a:endParaRPr>
          </a:p>
          <a:p>
            <a:pPr marL="285750" indent="-285750"/>
            <a:r>
              <a:rPr lang="en-GB" altLang="en-US" sz="1400">
                <a:solidFill>
                  <a:schemeClr val="tx1"/>
                </a:solidFill>
                <a:sym typeface="+mn-ea"/>
              </a:rPr>
              <a:t>Call center operator ccepts customers request to update mobile number</a:t>
            </a:r>
            <a:endParaRPr lang="en-GB" altLang="en-US" sz="1400">
              <a:solidFill>
                <a:schemeClr val="tx1"/>
              </a:solidFill>
              <a:sym typeface="+mn-ea"/>
            </a:endParaRPr>
          </a:p>
          <a:p>
            <a:pPr marL="285750" indent="-285750"/>
            <a:r>
              <a:rPr lang="en-GB" altLang="en-US" sz="1400">
                <a:solidFill>
                  <a:schemeClr val="tx1"/>
                </a:solidFill>
                <a:sym typeface="+mn-ea"/>
              </a:rPr>
              <a:t>Call center operator confirms mobile number update request logged successfully</a:t>
            </a:r>
            <a:endParaRPr lang="en-GB" altLang="en-US" sz="1400">
              <a:solidFill>
                <a:schemeClr val="tx1"/>
              </a:solidFill>
              <a:sym typeface="+mn-ea"/>
            </a:endParaRPr>
          </a:p>
          <a:p>
            <a:pPr marL="285750" indent="-285750"/>
            <a:r>
              <a:rPr lang="en-GB" altLang="en-US" sz="1400">
                <a:solidFill>
                  <a:schemeClr val="tx1"/>
                </a:solidFill>
                <a:sym typeface="+mn-ea"/>
              </a:rPr>
              <a:t>Customer receives a confirmation SMS of the mobile number update requested</a:t>
            </a:r>
            <a:endParaRPr lang="en-GB" altLang="en-US" sz="1400">
              <a:solidFill>
                <a:schemeClr val="tx1"/>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2359</Words>
  <Application>WPS Presentation</Application>
  <PresentationFormat>Widescreen</PresentationFormat>
  <Paragraphs>64</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Theme</vt:lpstr>
      <vt:lpstr>BPMN Process Flows</vt:lpstr>
      <vt:lpstr>BPMN Process Flows from a Business Change &amp; Transformation Programme</vt:lpstr>
      <vt:lpstr>BPMN Process Flows Process: Update Mobile Number</vt:lpstr>
      <vt:lpstr>Process descriptions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BPMN Process Flows</dc:title>
  <dc:creator/>
  <cp:lastModifiedBy>Raghavan</cp:lastModifiedBy>
  <cp:revision>7</cp:revision>
  <dcterms:created xsi:type="dcterms:W3CDTF">2018-05-20T14:27:00Z</dcterms:created>
  <dcterms:modified xsi:type="dcterms:W3CDTF">2018-05-25T11:32:36Z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