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58420"/>
            <a:ext cx="11729085" cy="521335"/>
          </a:xfrm>
        </p:spPr>
        <p:txBody>
          <a:bodyPr>
            <a:normAutofit/>
          </a:bodyPr>
          <a:p>
            <a:r>
              <a:rPr lang="en-GB" altLang="en-US" sz="2800" b="1">
                <a:solidFill>
                  <a:schemeClr val="accent5"/>
                </a:solidFill>
              </a:rPr>
              <a:t>Utilities - Water Billing System</a:t>
            </a:r>
            <a:endParaRPr lang="en-GB" altLang="en-US" sz="2800" b="1">
              <a:solidFill>
                <a:schemeClr val="accent5"/>
              </a:solidFill>
            </a:endParaRPr>
          </a:p>
        </p:txBody>
      </p:sp>
      <p:sp>
        <p:nvSpPr>
          <p:cNvPr id="3" name="Content Placeholder 2"/>
          <p:cNvSpPr>
            <a:spLocks noGrp="1"/>
          </p:cNvSpPr>
          <p:nvPr>
            <p:ph idx="1"/>
          </p:nvPr>
        </p:nvSpPr>
        <p:spPr>
          <a:xfrm>
            <a:off x="238760" y="607695"/>
            <a:ext cx="11846560" cy="5886450"/>
          </a:xfrm>
        </p:spPr>
        <p:txBody>
          <a:bodyPr>
            <a:noAutofit/>
          </a:bodyPr>
          <a:p>
            <a:pPr marL="285750" indent="-285750">
              <a:buFont typeface="Wingdings" charset="0"/>
              <a:buChar char="ü"/>
            </a:pPr>
            <a:r>
              <a:rPr lang="en-GB" altLang="en-US" sz="2000" b="1"/>
              <a:t>Solution was to build a water billing system.</a:t>
            </a:r>
            <a:endParaRPr lang="en-GB" altLang="en-US" sz="2000" b="1"/>
          </a:p>
          <a:p>
            <a:pPr marL="0" indent="0">
              <a:buFont typeface="Wingdings" charset="0"/>
              <a:buNone/>
            </a:pPr>
            <a:r>
              <a:rPr lang="en-GB" altLang="en-US" sz="2000"/>
              <a:t>As a Tenfold Reports developer generating reports on Water Billing System, the reports were generated by writing sql queries to interrogate databases. Tenfold Reporting tool was complex queries made simple by acting as a shield/wrapper on top of the physical database where in you can chose a database object and select relevant fields to work out logics. At times each of these database objects could be derived from a number of tables themselves. </a:t>
            </a:r>
            <a:endParaRPr lang="en-GB" altLang="en-US" sz="2000"/>
          </a:p>
          <a:p>
            <a:pPr marL="0" indent="0">
              <a:buFont typeface="Wingdings" charset="0"/>
              <a:buNone/>
            </a:pPr>
            <a:r>
              <a:rPr lang="en-GB" altLang="en-US" sz="2000"/>
              <a:t>As an example for change of tenancy module, the tenancy objects were to be derived from a number of tables which includes customer tables, address tables, and billing tables.</a:t>
            </a:r>
            <a:endParaRPr lang="en-GB" altLang="en-US" sz="2000"/>
          </a:p>
          <a:p>
            <a:pPr marL="0" indent="0">
              <a:buFont typeface="Wingdings" charset="0"/>
              <a:buNone/>
            </a:pPr>
            <a:r>
              <a:rPr lang="en-GB" altLang="en-US" sz="2000"/>
              <a:t>On this instance, Tenfold  would allow me to Chose TenancyObject and select the below in case of joint accounts:</a:t>
            </a:r>
            <a:endParaRPr lang="en-GB" altLang="en-US" sz="2000"/>
          </a:p>
          <a:p>
            <a:pPr marL="0" indent="0">
              <a:buFont typeface="Wingdings" charset="0"/>
              <a:buNone/>
            </a:pPr>
            <a:r>
              <a:rPr lang="en-GB" altLang="en-US" sz="2000"/>
              <a:t>TenancyObject.customername1</a:t>
            </a:r>
            <a:endParaRPr lang="en-GB" altLang="en-US" sz="2000"/>
          </a:p>
          <a:p>
            <a:pPr marL="0" indent="0">
              <a:buFont typeface="Wingdings" charset="0"/>
              <a:buNone/>
            </a:pPr>
            <a:r>
              <a:rPr lang="en-GB" altLang="en-US" sz="2000"/>
              <a:t>TenancyObject.customername2</a:t>
            </a:r>
            <a:endParaRPr lang="en-GB" altLang="en-US" sz="2000"/>
          </a:p>
          <a:p>
            <a:pPr marL="0" indent="0">
              <a:buFont typeface="Wingdings" charset="0"/>
              <a:buNone/>
            </a:pPr>
            <a:r>
              <a:rPr lang="en-GB" altLang="en-US" sz="2000"/>
              <a:t>TenancyObject.Addressline1</a:t>
            </a:r>
            <a:endParaRPr lang="en-GB" altLang="en-US" sz="2000"/>
          </a:p>
          <a:p>
            <a:pPr marL="0" indent="0">
              <a:buFont typeface="Wingdings" charset="0"/>
              <a:buNone/>
            </a:pPr>
            <a:r>
              <a:rPr lang="en-GB" altLang="en-US" sz="2000"/>
              <a:t>TenancyObject.Addressline2</a:t>
            </a:r>
            <a:endParaRPr lang="en-GB" altLang="en-US" sz="2000"/>
          </a:p>
          <a:p>
            <a:pPr marL="0" indent="0">
              <a:buFont typeface="Wingdings" charset="0"/>
              <a:buNone/>
            </a:pPr>
            <a:r>
              <a:rPr lang="en-GB" altLang="en-US" sz="2000"/>
              <a:t>TenancyObject.Postcode</a:t>
            </a:r>
            <a:endParaRPr lang="en-GB" altLang="en-US" sz="2000"/>
          </a:p>
          <a:p>
            <a:pPr marL="0" indent="0">
              <a:buFont typeface="Wingdings" charset="0"/>
              <a:buNone/>
            </a:pPr>
            <a:r>
              <a:rPr lang="en-GB" altLang="en-US" sz="2000"/>
              <a:t>TeancyObject.Billbalance</a:t>
            </a:r>
            <a:endParaRPr lang="en-GB" altLang="en-US" sz="2000"/>
          </a:p>
          <a:p>
            <a:pPr marL="0" indent="0">
              <a:buFont typeface="Wingdings" charset="0"/>
              <a:buNone/>
            </a:pPr>
            <a:r>
              <a:rPr lang="en-GB" altLang="en-US" sz="2000"/>
              <a:t>Each of the above field was derived from several different backend tables.</a:t>
            </a:r>
            <a:endParaRPr lang="en-GB" altLang="en-US" sz="2000"/>
          </a:p>
        </p:txBody>
      </p:sp>
      <p:sp>
        <p:nvSpPr>
          <p:cNvPr id="4" name="Footer Placeholder 3"/>
          <p:cNvSpPr>
            <a:spLocks noGrp="1"/>
          </p:cNvSpPr>
          <p:nvPr>
            <p:ph type="ftr" sz="quarter" idx="11"/>
          </p:nvPr>
        </p:nvSpPr>
        <p:spPr>
          <a:xfrm>
            <a:off x="250825" y="6507480"/>
            <a:ext cx="11769725" cy="260985"/>
          </a:xfrm>
        </p:spPr>
        <p:txBody>
          <a:bodyPr/>
          <a:p>
            <a:r>
              <a:rPr lang="en-US"/>
              <a:t>Work examples quoted are not an exact replica but extrapolated to adhere to non-disclosure agreements signed with the client although several years ago.</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a:bodyPr>
          <a:p>
            <a:r>
              <a:rPr lang="en-GB" altLang="en-US" sz="2800" b="1">
                <a:solidFill>
                  <a:srgbClr val="0070C0"/>
                </a:solidFill>
                <a:sym typeface="+mn-ea"/>
              </a:rPr>
              <a:t>Utilities Water Billing - </a:t>
            </a:r>
            <a:r>
              <a:rPr lang="en-GB" altLang="en-US" sz="2800" b="1">
                <a:solidFill>
                  <a:srgbClr val="0070C0"/>
                </a:solidFill>
              </a:rPr>
              <a:t>MI Reporting using Tenfold Application</a:t>
            </a:r>
            <a:endParaRPr lang="en-GB" altLang="en-US" sz="2800" b="1">
              <a:solidFill>
                <a:srgbClr val="0070C0"/>
              </a:solidFill>
            </a:endParaRPr>
          </a:p>
        </p:txBody>
      </p:sp>
      <p:sp>
        <p:nvSpPr>
          <p:cNvPr id="3" name="Content Placeholder 2"/>
          <p:cNvSpPr/>
          <p:nvPr>
            <p:ph idx="1"/>
          </p:nvPr>
        </p:nvSpPr>
        <p:spPr>
          <a:xfrm>
            <a:off x="184150" y="726440"/>
            <a:ext cx="11932285" cy="5454650"/>
          </a:xfrm>
        </p:spPr>
        <p:style>
          <a:lnRef idx="2">
            <a:schemeClr val="accent6"/>
          </a:lnRef>
          <a:fillRef idx="1">
            <a:schemeClr val="lt1"/>
          </a:fillRef>
          <a:effectRef idx="0">
            <a:schemeClr val="accent6"/>
          </a:effectRef>
          <a:fontRef idx="minor">
            <a:schemeClr val="dk1"/>
          </a:fontRef>
        </p:style>
        <p:txBody>
          <a:bodyPr/>
          <a:p>
            <a:pPr marL="0" indent="0">
              <a:buFont typeface="Wingdings" charset="0"/>
              <a:buNone/>
            </a:pPr>
            <a:r>
              <a:rPr lang="en-GB" altLang="en-US" sz="2000"/>
              <a:t>Below are some of the Management Information (MI) Reports I had generated for Water Billing Systems</a:t>
            </a:r>
            <a:endParaRPr lang="en-GB" altLang="en-US" sz="2000"/>
          </a:p>
          <a:p>
            <a:pPr marL="0" indent="0">
              <a:buFont typeface="Wingdings" charset="0"/>
              <a:buNone/>
            </a:pPr>
            <a:endParaRPr lang="en-GB" altLang="en-US" sz="2000"/>
          </a:p>
          <a:p>
            <a:pPr marL="342900" indent="-342900">
              <a:buFont typeface="Wingdings" charset="0"/>
              <a:buChar char="ü"/>
            </a:pPr>
            <a:r>
              <a:rPr lang="en-GB" altLang="en-US" sz="2000"/>
              <a:t>Number of measured Vs umeasured water billing customers.</a:t>
            </a:r>
            <a:endParaRPr lang="en-GB" altLang="en-US" sz="2000"/>
          </a:p>
          <a:p>
            <a:pPr marL="342900" indent="-342900">
              <a:buFont typeface="Wingdings" charset="0"/>
              <a:buChar char="ü"/>
            </a:pPr>
            <a:r>
              <a:rPr lang="en-GB" altLang="en-US" sz="2000"/>
              <a:t>Classification of Commercial Vs Personal customer types.</a:t>
            </a:r>
            <a:endParaRPr lang="en-GB" altLang="en-US" sz="2000"/>
          </a:p>
          <a:p>
            <a:pPr marL="342900" indent="-342900">
              <a:buFont typeface="Wingdings" charset="0"/>
              <a:buChar char="ü"/>
            </a:pPr>
            <a:r>
              <a:rPr lang="en-GB" altLang="en-US" sz="2000"/>
              <a:t>Changes to use of premise from personal to commercial and vice-versa.</a:t>
            </a:r>
            <a:endParaRPr lang="en-GB" altLang="en-US" sz="2000"/>
          </a:p>
          <a:p>
            <a:pPr marL="342900" indent="-342900">
              <a:buFont typeface="Wingdings" charset="0"/>
              <a:buChar char="ü"/>
            </a:pPr>
            <a:r>
              <a:rPr lang="en-GB" altLang="en-US" sz="2000"/>
              <a:t>Changes to customer's billing profile  from unmeasured to measured in the last billing cycle.</a:t>
            </a:r>
            <a:endParaRPr lang="en-GB" altLang="en-US" sz="2000"/>
          </a:p>
          <a:p>
            <a:pPr marL="342900" indent="-342900">
              <a:buFont typeface="Wingdings" charset="0"/>
              <a:buChar char="ü"/>
            </a:pPr>
            <a:r>
              <a:rPr lang="en-GB" altLang="en-US" sz="2000"/>
              <a:t>Changes to customer's billing profile from measured to unmeasured in the last billing cycle.</a:t>
            </a:r>
            <a:endParaRPr lang="en-GB" altLang="en-US" sz="2000"/>
          </a:p>
          <a:p>
            <a:pPr marL="342900" indent="-342900">
              <a:buFont typeface="Wingdings" charset="0"/>
              <a:buChar char="ü"/>
            </a:pPr>
            <a:r>
              <a:rPr lang="en-GB" altLang="en-US" sz="2000"/>
              <a:t>Classify customers based on rateable value of their premise.</a:t>
            </a:r>
            <a:endParaRPr lang="en-GB" altLang="en-US" sz="2000"/>
          </a:p>
          <a:p>
            <a:pPr marL="342900" indent="-342900">
              <a:buFont typeface="Wingdings" charset="0"/>
              <a:buChar char="ü"/>
            </a:pPr>
            <a:r>
              <a:rPr lang="en-GB" altLang="en-US" sz="2000"/>
              <a:t>Customers change of tenancy (COT) since the last billing cycle.</a:t>
            </a:r>
            <a:endParaRPr lang="en-GB" altLang="en-US" sz="2000"/>
          </a:p>
          <a:p>
            <a:pPr marL="342900" indent="-342900">
              <a:buFont typeface="Wingdings" charset="0"/>
              <a:buChar char="ü"/>
            </a:pPr>
            <a:endParaRPr lang="en-GB" altLang="en-US" sz="2000"/>
          </a:p>
          <a:p>
            <a:pPr marL="342900" indent="-342900">
              <a:buFont typeface="Wingdings" charset="0"/>
              <a:buChar char="ü"/>
            </a:pPr>
            <a:endParaRPr lang="en-GB" altLang="en-US" sz="2000"/>
          </a:p>
          <a:p>
            <a:pPr marL="342900" indent="-342900">
              <a:buFont typeface="Wingdings" charset="0"/>
              <a:buChar char="ü"/>
            </a:pPr>
            <a:endParaRPr lang="en-GB" altLang="en-US" sz="2000"/>
          </a:p>
        </p:txBody>
      </p:sp>
      <p:sp>
        <p:nvSpPr>
          <p:cNvPr id="4" name="Footer Placeholder 3"/>
          <p:cNvSpPr>
            <a:spLocks noGrp="1"/>
          </p:cNvSpPr>
          <p:nvPr>
            <p:ph type="ftr" sz="quarter" idx="11"/>
          </p:nvPr>
        </p:nvSpPr>
        <p:spPr>
          <a:xfrm>
            <a:off x="208915" y="6506845"/>
            <a:ext cx="11862435" cy="262255"/>
          </a:xfrm>
        </p:spPr>
        <p:txBody>
          <a:bodyPr/>
          <a:p>
            <a:r>
              <a:rPr lang="en-US"/>
              <a:t>Work examples quoted are not an exact replica but extrapolated to adhere to non-disclosure agreements signed with the client although several years ago.</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1994</Words>
  <Application>WPS Presentation</Application>
  <PresentationFormat>Widescreen</PresentationFormat>
  <Paragraphs>33</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SQL query writing skills to interrogate databases</vt:lpstr>
      <vt:lpstr>MI Reporting using Tenfold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Raghavan</dc:creator>
  <cp:lastModifiedBy>Raghavan</cp:lastModifiedBy>
  <cp:revision>8</cp:revision>
  <dcterms:created xsi:type="dcterms:W3CDTF">2018-07-09T08:35:00Z</dcterms:created>
  <dcterms:modified xsi:type="dcterms:W3CDTF">2018-07-30T09:02:39Z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