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7485" y="53975"/>
            <a:ext cx="11575415" cy="519430"/>
          </a:xfrm>
        </p:spPr>
        <p:txBody>
          <a:bodyPr>
            <a:normAutofit/>
          </a:bodyPr>
          <a:p>
            <a:r>
              <a:rPr lang="en-GB" altLang="en-US" sz="2800" b="1">
                <a:solidFill>
                  <a:srgbClr val="00B050"/>
                </a:solidFill>
              </a:rPr>
              <a:t>Anti Money Laundering (AML) &amp; Know Your Client (KYC)</a:t>
            </a:r>
            <a:endParaRPr lang="en-GB" altLang="en-US" sz="2800" b="1">
              <a:solidFill>
                <a:srgbClr val="00B050"/>
              </a:solidFill>
            </a:endParaRPr>
          </a:p>
        </p:txBody>
      </p:sp>
      <p:sp>
        <p:nvSpPr>
          <p:cNvPr id="3" name="Content Placeholder 2"/>
          <p:cNvSpPr>
            <a:spLocks noGrp="1"/>
          </p:cNvSpPr>
          <p:nvPr>
            <p:ph idx="1"/>
          </p:nvPr>
        </p:nvSpPr>
        <p:spPr>
          <a:xfrm>
            <a:off x="198120" y="695960"/>
            <a:ext cx="11677650" cy="5484495"/>
          </a:xfrm>
        </p:spPr>
        <p:txBody>
          <a:bodyPr>
            <a:normAutofit/>
          </a:bodyPr>
          <a:p>
            <a:pPr marL="0" indent="0">
              <a:lnSpc>
                <a:spcPct val="100000"/>
              </a:lnSpc>
              <a:buNone/>
            </a:pPr>
            <a:r>
              <a:rPr lang="en-GB" altLang="en-US" sz="2000"/>
              <a:t>Worked for a </a:t>
            </a:r>
            <a:r>
              <a:rPr lang="en-GB" altLang="en-US" sz="2000" b="1"/>
              <a:t>Wealth Management Client</a:t>
            </a:r>
            <a:r>
              <a:rPr lang="en-GB" altLang="en-US" sz="2000"/>
              <a:t> who performed Anti Money Landering and Know Your Client checks before onboarding a client. The money laundering checks were performed using Experian, Equifax, and World Check for clients outside of the United Kingdom.</a:t>
            </a:r>
            <a:endParaRPr lang="en-GB" altLang="en-US" sz="2000"/>
          </a:p>
          <a:p>
            <a:pPr marL="0" indent="0">
              <a:lnSpc>
                <a:spcPct val="100000"/>
              </a:lnSpc>
              <a:buNone/>
            </a:pPr>
            <a:endParaRPr lang="en-GB" altLang="en-US" sz="2000"/>
          </a:p>
          <a:p>
            <a:pPr marL="0" indent="0">
              <a:lnSpc>
                <a:spcPct val="100000"/>
              </a:lnSpc>
              <a:buNone/>
            </a:pPr>
            <a:r>
              <a:rPr lang="en-GB" altLang="en-US" sz="2000"/>
              <a:t>Worked for </a:t>
            </a:r>
            <a:r>
              <a:rPr lang="en-GB" altLang="en-US" sz="2000" b="1"/>
              <a:t>Personal Current Accounts of personal banking</a:t>
            </a:r>
            <a:r>
              <a:rPr lang="en-GB" altLang="en-US" sz="2000"/>
              <a:t> where new customers who signed up to personal current accounts were tested for their credit scores. Tha Bank used Experian, Equifax, Probe and Hunter to perform credit risk checks on the users profile to Know their Client. Based on credit scroes, the Bank made one of following decisions on users application:</a:t>
            </a:r>
            <a:endParaRPr lang="en-GB" altLang="en-US" sz="2000"/>
          </a:p>
          <a:p>
            <a:pPr marL="457200" indent="-457200">
              <a:lnSpc>
                <a:spcPct val="100000"/>
              </a:lnSpc>
              <a:buAutoNum type="arabicPeriod"/>
            </a:pPr>
            <a:r>
              <a:rPr lang="en-GB" altLang="en-US" sz="2000"/>
              <a:t>Opened Personal Current account successfully (or)</a:t>
            </a:r>
            <a:endParaRPr lang="en-GB" altLang="en-US" sz="2000"/>
          </a:p>
          <a:p>
            <a:pPr marL="457200" indent="-457200">
              <a:lnSpc>
                <a:spcPct val="100000"/>
              </a:lnSpc>
              <a:buAutoNum type="arabicPeriod"/>
            </a:pPr>
            <a:r>
              <a:rPr lang="en-GB" altLang="en-US" sz="2000"/>
              <a:t>Accepted in principle and further documentation required (or)</a:t>
            </a:r>
            <a:endParaRPr lang="en-GB" altLang="en-US" sz="2000"/>
          </a:p>
          <a:p>
            <a:pPr marL="457200" indent="-457200">
              <a:lnSpc>
                <a:spcPct val="100000"/>
              </a:lnSpc>
              <a:buAutoNum type="arabicPeriod"/>
            </a:pPr>
            <a:r>
              <a:rPr lang="en-GB" altLang="en-US" sz="2000"/>
              <a:t>Declined</a:t>
            </a:r>
            <a:endParaRPr lang="en-GB" altLang="en-US" sz="2000"/>
          </a:p>
        </p:txBody>
      </p:sp>
      <p:sp>
        <p:nvSpPr>
          <p:cNvPr id="4" name="Footer Placeholder 3"/>
          <p:cNvSpPr>
            <a:spLocks noGrp="1"/>
          </p:cNvSpPr>
          <p:nvPr>
            <p:ph type="ftr" sz="quarter" idx="11"/>
          </p:nvPr>
        </p:nvSpPr>
        <p:spPr>
          <a:xfrm>
            <a:off x="487680" y="6357620"/>
            <a:ext cx="11291570" cy="365125"/>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Words>
  <Application>WPS Presentation</Application>
  <PresentationFormat>Widescreen</PresentationFormat>
  <Paragraphs>11</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Credit Risk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Services</dc:title>
  <dc:creator/>
  <cp:lastModifiedBy>Raghavan</cp:lastModifiedBy>
  <cp:revision>23</cp:revision>
  <dcterms:created xsi:type="dcterms:W3CDTF">2018-06-07T13:06:00Z</dcterms:created>
  <dcterms:modified xsi:type="dcterms:W3CDTF">2018-07-30T15:18:52Z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