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98425"/>
            <a:ext cx="10515600" cy="743585"/>
          </a:xfrm>
        </p:spPr>
        <p:txBody>
          <a:bodyPr>
            <a:normAutofit/>
          </a:bodyPr>
          <a:p>
            <a:r>
              <a:rPr lang="en-GB" altLang="en-US" sz="3600" b="1">
                <a:solidFill>
                  <a:srgbClr val="00B050"/>
                </a:solidFill>
              </a:rPr>
              <a:t>Data Migration</a:t>
            </a:r>
            <a:endParaRPr lang="en-GB" altLang="en-US" sz="3600" b="1">
              <a:solidFill>
                <a:srgbClr val="00B050"/>
              </a:solidFill>
            </a:endParaRPr>
          </a:p>
        </p:txBody>
      </p:sp>
      <p:sp>
        <p:nvSpPr>
          <p:cNvPr id="3" name="Content Placeholder 2"/>
          <p:cNvSpPr>
            <a:spLocks noGrp="1"/>
          </p:cNvSpPr>
          <p:nvPr>
            <p:ph idx="1"/>
          </p:nvPr>
        </p:nvSpPr>
        <p:spPr>
          <a:xfrm>
            <a:off x="346710" y="903605"/>
            <a:ext cx="11529060" cy="5276215"/>
          </a:xfrm>
        </p:spPr>
        <p:txBody>
          <a:bodyPr>
            <a:normAutofit lnSpcReduction="20000"/>
          </a:bodyPr>
          <a:p>
            <a:pPr marL="0" indent="0">
              <a:lnSpc>
                <a:spcPct val="100000"/>
              </a:lnSpc>
              <a:buNone/>
            </a:pPr>
            <a:r>
              <a:rPr lang="en-GB" altLang="en-US" sz="2000"/>
              <a:t>Data Migration enables data from legacy systems to be migrated to a more integrated and global database. Erroneous data are filtered as dirty data to be cleansed &amp; migrated as per standards.</a:t>
            </a:r>
            <a:endParaRPr lang="en-GB" altLang="en-US" sz="2000"/>
          </a:p>
          <a:p>
            <a:pPr marL="0" indent="0">
              <a:lnSpc>
                <a:spcPct val="100000"/>
              </a:lnSpc>
              <a:buNone/>
            </a:pPr>
            <a:endParaRPr lang="en-GB" altLang="en-US" sz="2000"/>
          </a:p>
          <a:p>
            <a:pPr marL="0" indent="0">
              <a:lnSpc>
                <a:spcPct val="100000"/>
              </a:lnSpc>
              <a:buNone/>
            </a:pPr>
            <a:r>
              <a:rPr lang="en-GB" altLang="en-US" sz="2000"/>
              <a:t>Migrated mutual fund customers data from flat files and legacy platforms to global integrated database (GID) using Informatica. Data accuracy was achieved by formulating rules in the informatica mappings thereby filtering erroneous data in dirty data tables to cleanse and further migrate to GID as per standards.</a:t>
            </a:r>
            <a:endParaRPr lang="en-GB" altLang="en-US" sz="2000"/>
          </a:p>
          <a:p>
            <a:pPr marL="0" indent="0">
              <a:lnSpc>
                <a:spcPct val="100000"/>
              </a:lnSpc>
              <a:buNone/>
            </a:pPr>
            <a:endParaRPr lang="en-GB" altLang="en-US" sz="2000"/>
          </a:p>
          <a:p>
            <a:pPr marL="0" indent="0">
              <a:lnSpc>
                <a:spcPct val="100000"/>
              </a:lnSpc>
              <a:buNone/>
            </a:pPr>
            <a:endParaRPr lang="en-GB" altLang="en-US" sz="2000"/>
          </a:p>
          <a:p>
            <a:pPr marL="0" indent="0">
              <a:lnSpc>
                <a:spcPct val="100000"/>
              </a:lnSpc>
              <a:buNone/>
            </a:pPr>
            <a:endParaRPr lang="en-GB" altLang="en-US" sz="2000"/>
          </a:p>
        </p:txBody>
      </p:sp>
      <p:sp>
        <p:nvSpPr>
          <p:cNvPr id="4" name="Footer Placeholder 3"/>
          <p:cNvSpPr>
            <a:spLocks noGrp="1"/>
          </p:cNvSpPr>
          <p:nvPr>
            <p:ph type="ftr" sz="quarter" idx="11"/>
          </p:nvPr>
        </p:nvSpPr>
        <p:spPr>
          <a:xfrm>
            <a:off x="414655" y="6357620"/>
            <a:ext cx="11635105" cy="365125"/>
          </a:xfrm>
        </p:spPr>
        <p:txBody>
          <a:bodyPr/>
          <a:p>
            <a:r>
              <a:rPr lang="en-US"/>
              <a:t>Work examples quoted are not an exact replica but extrapolated to adhere to non-disclosure agreements signed with the client although several years ago.</a:t>
            </a:r>
            <a:endParaRPr lang="en-US"/>
          </a:p>
        </p:txBody>
      </p:sp>
      <p:sp>
        <p:nvSpPr>
          <p:cNvPr id="6" name="Rounded Rectangle 5"/>
          <p:cNvSpPr/>
          <p:nvPr/>
        </p:nvSpPr>
        <p:spPr>
          <a:xfrm>
            <a:off x="402590" y="2935605"/>
            <a:ext cx="1729740" cy="9144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a:t>Legacy Systems</a:t>
            </a:r>
            <a:endParaRPr lang="en-GB" altLang="en-US"/>
          </a:p>
        </p:txBody>
      </p:sp>
      <p:sp>
        <p:nvSpPr>
          <p:cNvPr id="7" name="Rounded Rectangle 6"/>
          <p:cNvSpPr/>
          <p:nvPr/>
        </p:nvSpPr>
        <p:spPr>
          <a:xfrm>
            <a:off x="411480" y="4800600"/>
            <a:ext cx="1729740" cy="9144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a:t>Flat files</a:t>
            </a:r>
            <a:endParaRPr lang="en-GB" altLang="en-US"/>
          </a:p>
        </p:txBody>
      </p:sp>
      <p:sp>
        <p:nvSpPr>
          <p:cNvPr id="8" name="Rounded Rectangle 7"/>
          <p:cNvSpPr/>
          <p:nvPr/>
        </p:nvSpPr>
        <p:spPr>
          <a:xfrm>
            <a:off x="2628265" y="2818765"/>
            <a:ext cx="6230620" cy="341439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10000"/>
              </a:lnSpc>
            </a:pPr>
            <a:endParaRPr lang="en-GB" altLang="en-US" b="1"/>
          </a:p>
          <a:p>
            <a:pPr algn="ctr">
              <a:lnSpc>
                <a:spcPct val="110000"/>
              </a:lnSpc>
            </a:pPr>
            <a:endParaRPr lang="en-GB" altLang="en-US" b="1"/>
          </a:p>
          <a:p>
            <a:pPr algn="ctr">
              <a:lnSpc>
                <a:spcPct val="110000"/>
              </a:lnSpc>
            </a:pPr>
            <a:endParaRPr lang="en-GB" altLang="en-US" b="1"/>
          </a:p>
          <a:p>
            <a:pPr algn="ctr">
              <a:lnSpc>
                <a:spcPct val="110000"/>
              </a:lnSpc>
            </a:pPr>
            <a:endParaRPr lang="en-GB" altLang="en-US" b="1"/>
          </a:p>
          <a:p>
            <a:pPr algn="ctr">
              <a:lnSpc>
                <a:spcPct val="110000"/>
              </a:lnSpc>
            </a:pPr>
            <a:endParaRPr lang="en-GB" altLang="en-US" b="1"/>
          </a:p>
          <a:p>
            <a:pPr algn="ctr">
              <a:lnSpc>
                <a:spcPct val="110000"/>
              </a:lnSpc>
            </a:pPr>
            <a:endParaRPr lang="en-GB" altLang="en-US" b="1"/>
          </a:p>
          <a:p>
            <a:pPr algn="ctr">
              <a:lnSpc>
                <a:spcPct val="110000"/>
              </a:lnSpc>
            </a:pPr>
            <a:endParaRPr lang="en-GB" altLang="en-US" b="1"/>
          </a:p>
          <a:p>
            <a:pPr algn="ctr">
              <a:lnSpc>
                <a:spcPct val="110000"/>
              </a:lnSpc>
            </a:pPr>
            <a:endParaRPr lang="en-GB" altLang="en-US" b="1"/>
          </a:p>
          <a:p>
            <a:pPr algn="ctr">
              <a:lnSpc>
                <a:spcPct val="110000"/>
              </a:lnSpc>
            </a:pPr>
            <a:endParaRPr lang="en-GB" altLang="en-US" b="1"/>
          </a:p>
          <a:p>
            <a:pPr algn="ctr">
              <a:lnSpc>
                <a:spcPct val="110000"/>
              </a:lnSpc>
            </a:pPr>
            <a:r>
              <a:rPr lang="en-GB" altLang="en-US" b="1"/>
              <a:t>Informatica Power Center 5.1 Data Warehousing</a:t>
            </a:r>
            <a:endParaRPr lang="en-GB" altLang="en-US" b="1"/>
          </a:p>
        </p:txBody>
      </p:sp>
      <p:sp>
        <p:nvSpPr>
          <p:cNvPr id="9" name="Flowchart: Magnetic Disk 8"/>
          <p:cNvSpPr/>
          <p:nvPr/>
        </p:nvSpPr>
        <p:spPr>
          <a:xfrm>
            <a:off x="9776460" y="2768600"/>
            <a:ext cx="2152015" cy="3371215"/>
          </a:xfrm>
          <a:prstGeom prst="flowChartMagneticDisk">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b="1"/>
              <a:t>Global Integrated Database (GID)</a:t>
            </a:r>
            <a:endParaRPr lang="en-GB" altLang="en-US" b="1"/>
          </a:p>
          <a:p>
            <a:pPr algn="ctr"/>
            <a:r>
              <a:rPr lang="en-GB" altLang="en-US" b="1"/>
              <a:t>Oracle Systems</a:t>
            </a:r>
            <a:endParaRPr lang="en-GB" altLang="en-US" b="1"/>
          </a:p>
        </p:txBody>
      </p:sp>
      <p:cxnSp>
        <p:nvCxnSpPr>
          <p:cNvPr id="10" name="Straight Arrow Connector 9"/>
          <p:cNvCxnSpPr>
            <a:stCxn id="6" idx="3"/>
          </p:cNvCxnSpPr>
          <p:nvPr/>
        </p:nvCxnSpPr>
        <p:spPr>
          <a:xfrm>
            <a:off x="2132330" y="3392805"/>
            <a:ext cx="687070" cy="13335"/>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11" name="Straight Arrow Connector 10"/>
          <p:cNvCxnSpPr>
            <a:stCxn id="7" idx="3"/>
          </p:cNvCxnSpPr>
          <p:nvPr/>
        </p:nvCxnSpPr>
        <p:spPr>
          <a:xfrm flipV="1">
            <a:off x="2141220" y="5256530"/>
            <a:ext cx="723265" cy="1270"/>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sp>
        <p:nvSpPr>
          <p:cNvPr id="12" name="Rectangle 11"/>
          <p:cNvSpPr/>
          <p:nvPr/>
        </p:nvSpPr>
        <p:spPr>
          <a:xfrm>
            <a:off x="2851150" y="3228340"/>
            <a:ext cx="1824355" cy="22694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Informatica Mapping to populate staging tables &amp; filter erroneous data to dirty data tables</a:t>
            </a:r>
            <a:endParaRPr lang="en-GB" altLang="en-US"/>
          </a:p>
        </p:txBody>
      </p:sp>
      <p:sp>
        <p:nvSpPr>
          <p:cNvPr id="13" name="Flowchart: Magnetic Disk 12"/>
          <p:cNvSpPr/>
          <p:nvPr/>
        </p:nvSpPr>
        <p:spPr>
          <a:xfrm>
            <a:off x="5162550" y="4572000"/>
            <a:ext cx="1122680" cy="1163955"/>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Staging tables</a:t>
            </a:r>
            <a:endParaRPr lang="en-GB" altLang="en-US"/>
          </a:p>
        </p:txBody>
      </p:sp>
      <p:sp>
        <p:nvSpPr>
          <p:cNvPr id="14" name="Rectangle 13"/>
          <p:cNvSpPr/>
          <p:nvPr/>
        </p:nvSpPr>
        <p:spPr>
          <a:xfrm>
            <a:off x="6530340" y="2922905"/>
            <a:ext cx="2018030" cy="109283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Fix erroneous data and migrate data to GID</a:t>
            </a:r>
            <a:endParaRPr lang="en-GB" altLang="en-US"/>
          </a:p>
        </p:txBody>
      </p:sp>
      <p:sp>
        <p:nvSpPr>
          <p:cNvPr id="15" name="Flowchart: Magnetic Disk 14"/>
          <p:cNvSpPr/>
          <p:nvPr/>
        </p:nvSpPr>
        <p:spPr>
          <a:xfrm>
            <a:off x="5065395" y="2908935"/>
            <a:ext cx="1122680" cy="1179195"/>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Dirty data tables</a:t>
            </a:r>
            <a:endParaRPr lang="en-GB" altLang="en-US"/>
          </a:p>
        </p:txBody>
      </p:sp>
      <p:sp>
        <p:nvSpPr>
          <p:cNvPr id="16" name="Rectangle 15"/>
          <p:cNvSpPr/>
          <p:nvPr/>
        </p:nvSpPr>
        <p:spPr>
          <a:xfrm>
            <a:off x="6598920" y="4559300"/>
            <a:ext cx="2002790" cy="11664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Informatica mapping to populate data from staging to GID</a:t>
            </a:r>
            <a:endParaRPr lang="en-GB" altLang="en-US"/>
          </a:p>
        </p:txBody>
      </p:sp>
      <p:cxnSp>
        <p:nvCxnSpPr>
          <p:cNvPr id="17" name="Straight Arrow Connector 16"/>
          <p:cNvCxnSpPr>
            <a:stCxn id="12" idx="3"/>
            <a:endCxn id="15" idx="2"/>
          </p:cNvCxnSpPr>
          <p:nvPr/>
        </p:nvCxnSpPr>
        <p:spPr>
          <a:xfrm flipV="1">
            <a:off x="4675505" y="3498850"/>
            <a:ext cx="389890" cy="864235"/>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18" name="Straight Arrow Connector 17"/>
          <p:cNvCxnSpPr>
            <a:endCxn id="13" idx="2"/>
          </p:cNvCxnSpPr>
          <p:nvPr/>
        </p:nvCxnSpPr>
        <p:spPr>
          <a:xfrm>
            <a:off x="4699635" y="4361180"/>
            <a:ext cx="462915" cy="793115"/>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19" name="Straight Arrow Connector 18"/>
          <p:cNvCxnSpPr>
            <a:stCxn id="15" idx="4"/>
            <a:endCxn id="14" idx="1"/>
          </p:cNvCxnSpPr>
          <p:nvPr/>
        </p:nvCxnSpPr>
        <p:spPr>
          <a:xfrm flipV="1">
            <a:off x="6188075" y="3469640"/>
            <a:ext cx="342265" cy="29210"/>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20" name="Straight Arrow Connector 19"/>
          <p:cNvCxnSpPr>
            <a:stCxn id="13" idx="4"/>
            <a:endCxn id="16" idx="1"/>
          </p:cNvCxnSpPr>
          <p:nvPr/>
        </p:nvCxnSpPr>
        <p:spPr>
          <a:xfrm flipV="1">
            <a:off x="6285230" y="5142865"/>
            <a:ext cx="313690" cy="11430"/>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21" name="Straight Arrow Connector 20"/>
          <p:cNvCxnSpPr>
            <a:stCxn id="14" idx="3"/>
          </p:cNvCxnSpPr>
          <p:nvPr/>
        </p:nvCxnSpPr>
        <p:spPr>
          <a:xfrm>
            <a:off x="8548370" y="3469640"/>
            <a:ext cx="1210310" cy="26035"/>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22" name="Straight Arrow Connector 21"/>
          <p:cNvCxnSpPr>
            <a:stCxn id="16" idx="3"/>
          </p:cNvCxnSpPr>
          <p:nvPr/>
        </p:nvCxnSpPr>
        <p:spPr>
          <a:xfrm>
            <a:off x="8601710" y="5142865"/>
            <a:ext cx="1156970" cy="9525"/>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1005</Words>
  <Application>WPS Presentation</Application>
  <PresentationFormat>Widescreen</PresentationFormat>
  <Paragraphs>38</Paragraphs>
  <Slides>1</Slides>
  <Notes>0</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Office Theme</vt:lpstr>
      <vt:lpstr>Data Migration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Management Services</dc:title>
  <dc:creator/>
  <cp:lastModifiedBy>Raghavan</cp:lastModifiedBy>
  <cp:revision>22</cp:revision>
  <dcterms:created xsi:type="dcterms:W3CDTF">2018-06-07T13:06:00Z</dcterms:created>
  <dcterms:modified xsi:type="dcterms:W3CDTF">2018-07-09T15:03:05Z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1033-10.1.0.5614</vt:lpwstr>
  </property>
</Properties>
</file>