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98425"/>
            <a:ext cx="10515600" cy="743585"/>
          </a:xfrm>
        </p:spPr>
        <p:txBody>
          <a:bodyPr>
            <a:normAutofit/>
          </a:bodyPr>
          <a:p>
            <a:r>
              <a:rPr lang="en-GB" altLang="en-US" sz="3600" b="1">
                <a:solidFill>
                  <a:srgbClr val="00B050"/>
                </a:solidFill>
              </a:rPr>
              <a:t>Content Management System (CMS)</a:t>
            </a:r>
            <a:endParaRPr lang="en-GB" altLang="en-US" sz="3600" b="1">
              <a:solidFill>
                <a:srgbClr val="00B050"/>
              </a:solidFill>
            </a:endParaRPr>
          </a:p>
        </p:txBody>
      </p:sp>
      <p:sp>
        <p:nvSpPr>
          <p:cNvPr id="3" name="Content Placeholder 2"/>
          <p:cNvSpPr>
            <a:spLocks noGrp="1"/>
          </p:cNvSpPr>
          <p:nvPr>
            <p:ph idx="1"/>
          </p:nvPr>
        </p:nvSpPr>
        <p:spPr>
          <a:xfrm>
            <a:off x="838200" y="902335"/>
            <a:ext cx="10515600" cy="5276215"/>
          </a:xfrm>
        </p:spPr>
        <p:txBody>
          <a:bodyPr>
            <a:normAutofit lnSpcReduction="10000"/>
          </a:bodyPr>
          <a:p>
            <a:pPr marL="0" indent="0">
              <a:lnSpc>
                <a:spcPct val="100000"/>
              </a:lnSpc>
              <a:buNone/>
            </a:pPr>
            <a:r>
              <a:rPr lang="en-GB" altLang="en-US" sz="2000"/>
              <a:t>Content Management System enables authoring, publishing, editing and deleting of content on to customer facing websites.</a:t>
            </a:r>
            <a:endParaRPr lang="en-GB" altLang="en-US" sz="2000"/>
          </a:p>
          <a:p>
            <a:pPr marL="0" indent="0">
              <a:lnSpc>
                <a:spcPct val="100000"/>
              </a:lnSpc>
              <a:buNone/>
            </a:pPr>
            <a:endParaRPr lang="en-GB" altLang="en-US" sz="2000"/>
          </a:p>
          <a:p>
            <a:pPr marL="0" indent="0">
              <a:lnSpc>
                <a:spcPct val="100000"/>
              </a:lnSpc>
              <a:buNone/>
            </a:pPr>
            <a:r>
              <a:rPr lang="en-GB" altLang="en-US" sz="2000" b="1">
                <a:solidFill>
                  <a:srgbClr val="00B050"/>
                </a:solidFill>
              </a:rPr>
              <a:t>Clients worked for:</a:t>
            </a:r>
            <a:r>
              <a:rPr lang="en-GB" altLang="en-US" sz="2000"/>
              <a:t> UK Government Cabinet Office, British Petroleum, Barclaycard</a:t>
            </a:r>
            <a:endParaRPr lang="en-GB" altLang="en-US" sz="2000"/>
          </a:p>
          <a:p>
            <a:pPr marL="0" indent="0">
              <a:lnSpc>
                <a:spcPct val="100000"/>
              </a:lnSpc>
              <a:buNone/>
            </a:pPr>
            <a:endParaRPr lang="en-GB" altLang="en-US" sz="2000"/>
          </a:p>
          <a:p>
            <a:pPr marL="0" indent="0">
              <a:lnSpc>
                <a:spcPct val="100000"/>
              </a:lnSpc>
              <a:buNone/>
            </a:pPr>
            <a:r>
              <a:rPr lang="en-GB" altLang="en-US" sz="2000"/>
              <a:t>Cabient Office had built in-house CMS from scratch using Java to publish content on to the UK Government websites for making the information available to public.</a:t>
            </a:r>
            <a:endParaRPr lang="en-GB" altLang="en-US" sz="2000"/>
          </a:p>
          <a:p>
            <a:pPr marL="0" indent="0">
              <a:lnSpc>
                <a:spcPct val="100000"/>
              </a:lnSpc>
              <a:buNone/>
            </a:pPr>
            <a:endParaRPr lang="en-GB" altLang="en-US" sz="2000"/>
          </a:p>
          <a:p>
            <a:pPr marL="0" indent="0">
              <a:lnSpc>
                <a:spcPct val="100000"/>
              </a:lnSpc>
              <a:buNone/>
            </a:pPr>
            <a:r>
              <a:rPr lang="en-GB" altLang="en-US" sz="2000"/>
              <a:t>British Petroleum had built CMS using Interwoven Teamsite integrating content from 100+ BP sites.</a:t>
            </a:r>
            <a:endParaRPr lang="en-GB" altLang="en-US" sz="2000"/>
          </a:p>
          <a:p>
            <a:pPr marL="0" indent="0">
              <a:lnSpc>
                <a:spcPct val="100000"/>
              </a:lnSpc>
              <a:buNone/>
            </a:pPr>
            <a:endParaRPr lang="en-GB" altLang="en-US" sz="2000"/>
          </a:p>
          <a:p>
            <a:pPr marL="0" indent="0">
              <a:lnSpc>
                <a:spcPct val="100000"/>
              </a:lnSpc>
              <a:buNone/>
            </a:pPr>
            <a:r>
              <a:rPr lang="en-GB" altLang="en-US" sz="2000"/>
              <a:t>Barclaycard had built CMS to enable Barclaycard Loyalty Management team to add, edit and delete retailer offers. Digital offers are presented to Barclaycard customers as an incentive for making contactless payments using Barclaycard Mobile App.</a:t>
            </a:r>
            <a:endParaRPr lang="en-GB" altLang="en-US" sz="2000"/>
          </a:p>
          <a:p>
            <a:pPr marL="0" indent="0">
              <a:lnSpc>
                <a:spcPct val="100000"/>
              </a:lnSpc>
              <a:buNone/>
            </a:pPr>
            <a:endParaRPr lang="en-GB" altLang="en-US" sz="2000"/>
          </a:p>
          <a:p>
            <a:pPr marL="0" indent="0">
              <a:lnSpc>
                <a:spcPct val="100000"/>
              </a:lnSpc>
              <a:buNone/>
            </a:pPr>
            <a:endParaRPr lang="en-GB" altLang="en-US" sz="2000"/>
          </a:p>
          <a:p>
            <a:pPr marL="0" indent="0">
              <a:lnSpc>
                <a:spcPct val="100000"/>
              </a:lnSpc>
              <a:buNone/>
            </a:pPr>
            <a:endParaRPr lang="en-GB" altLang="en-US" sz="2000"/>
          </a:p>
          <a:p>
            <a:pPr marL="0" indent="0">
              <a:lnSpc>
                <a:spcPct val="100000"/>
              </a:lnSpc>
              <a:buNone/>
            </a:pPr>
            <a:endParaRPr lang="en-GB" altLang="en-US" sz="2000"/>
          </a:p>
          <a:p>
            <a:pPr marL="0" indent="0">
              <a:lnSpc>
                <a:spcPct val="100000"/>
              </a:lnSpc>
              <a:buNone/>
            </a:pPr>
            <a:endParaRPr lang="en-GB" altLang="en-US"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733</Words>
  <Application>WPS Presentation</Application>
  <PresentationFormat>Widescreen</PresentationFormat>
  <Paragraphs>17</Paragraphs>
  <Slides>1</Slides>
  <Notes>0</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Office Theme</vt:lpstr>
      <vt:lpstr>Card Vault &amp; Digital Wallet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Management Services</dc:title>
  <dc:creator/>
  <cp:lastModifiedBy>Raghavan</cp:lastModifiedBy>
  <cp:revision>18</cp:revision>
  <dcterms:created xsi:type="dcterms:W3CDTF">2018-06-07T13:06:00Z</dcterms:created>
  <dcterms:modified xsi:type="dcterms:W3CDTF">2018-06-30T19:59:50Z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1033-10.1.0.5614</vt:lpwstr>
  </property>
</Properties>
</file>