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8425"/>
            <a:ext cx="10515600" cy="743585"/>
          </a:xfrm>
        </p:spPr>
        <p:txBody>
          <a:bodyPr>
            <a:normAutofit/>
          </a:bodyPr>
          <a:p>
            <a:r>
              <a:rPr lang="en-GB" altLang="en-US" sz="3600" b="1">
                <a:solidFill>
                  <a:srgbClr val="00B050"/>
                </a:solidFill>
              </a:rPr>
              <a:t>Data Migration</a:t>
            </a:r>
            <a:endParaRPr lang="en-GB" altLang="en-US" sz="3600" b="1">
              <a:solidFill>
                <a:srgbClr val="00B050"/>
              </a:solidFill>
            </a:endParaRPr>
          </a:p>
        </p:txBody>
      </p:sp>
      <p:sp>
        <p:nvSpPr>
          <p:cNvPr id="3" name="Content Placeholder 2"/>
          <p:cNvSpPr>
            <a:spLocks noGrp="1"/>
          </p:cNvSpPr>
          <p:nvPr>
            <p:ph idx="1"/>
          </p:nvPr>
        </p:nvSpPr>
        <p:spPr>
          <a:xfrm>
            <a:off x="838200" y="902335"/>
            <a:ext cx="10515600" cy="5276215"/>
          </a:xfrm>
        </p:spPr>
        <p:txBody>
          <a:bodyPr>
            <a:normAutofit lnSpcReduction="20000"/>
          </a:bodyPr>
          <a:p>
            <a:pPr marL="0" indent="0">
              <a:lnSpc>
                <a:spcPct val="100000"/>
              </a:lnSpc>
              <a:buNone/>
            </a:pPr>
            <a:r>
              <a:rPr lang="en-GB" altLang="en-US" sz="2000"/>
              <a:t>Data Migration enables data from legacy systems to be migrated to a more integrated and global database. Erroneous data are filtered as dirty data to be cleansed &amp; migrated as per standards.</a:t>
            </a:r>
            <a:endParaRPr lang="en-GB" altLang="en-US" sz="2000"/>
          </a:p>
          <a:p>
            <a:pPr marL="0" indent="0">
              <a:lnSpc>
                <a:spcPct val="100000"/>
              </a:lnSpc>
              <a:buNone/>
            </a:pPr>
            <a:endParaRPr lang="en-GB" altLang="en-US" sz="2000"/>
          </a:p>
          <a:p>
            <a:pPr marL="0" indent="0">
              <a:lnSpc>
                <a:spcPct val="100000"/>
              </a:lnSpc>
              <a:buNone/>
            </a:pPr>
            <a:r>
              <a:rPr lang="en-GB" altLang="en-US" sz="2000" b="1">
                <a:solidFill>
                  <a:srgbClr val="00B050"/>
                </a:solidFill>
              </a:rPr>
              <a:t>Clients worked for:</a:t>
            </a:r>
            <a:r>
              <a:rPr lang="en-GB" altLang="en-US" sz="2000"/>
              <a:t> Franklin Templeton</a:t>
            </a:r>
            <a:endParaRPr lang="en-GB" altLang="en-US" sz="2000"/>
          </a:p>
          <a:p>
            <a:pPr marL="0" indent="0">
              <a:lnSpc>
                <a:spcPct val="100000"/>
              </a:lnSpc>
              <a:buNone/>
            </a:pPr>
            <a:endParaRPr lang="en-GB" altLang="en-US" sz="2000"/>
          </a:p>
          <a:p>
            <a:pPr marL="0" indent="0">
              <a:lnSpc>
                <a:spcPct val="100000"/>
              </a:lnSpc>
              <a:buNone/>
            </a:pPr>
            <a:r>
              <a:rPr lang="en-GB" altLang="en-US" sz="2000"/>
              <a:t>Franklin Templeton migrated customers mutual fund processing data from flat files and legacy platforms to global integrated database (GID) using Informatica. Data accuracy was achieved by formulating rules in the informatica mappings thereby filtering erroneous data in dirty data tables to cleanse and further migrate to GID as per standards.</a:t>
            </a:r>
            <a:endParaRPr lang="en-GB" altLang="en-US" sz="2000"/>
          </a:p>
          <a:p>
            <a:pPr marL="0" indent="0">
              <a:lnSpc>
                <a:spcPct val="100000"/>
              </a:lnSpc>
              <a:buNone/>
            </a:pPr>
            <a:endParaRPr lang="en-GB" altLang="en-US" sz="2000"/>
          </a:p>
          <a:p>
            <a:pPr marL="0" indent="0">
              <a:lnSpc>
                <a:spcPct val="100000"/>
              </a:lnSpc>
              <a:buNone/>
            </a:pPr>
            <a:endParaRPr lang="en-GB" altLang="en-US" sz="2000"/>
          </a:p>
          <a:p>
            <a:pPr marL="0" indent="0">
              <a:lnSpc>
                <a:spcPct val="100000"/>
              </a:lnSpc>
              <a:buNone/>
            </a:pPr>
            <a:endParaRPr lang="en-GB"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585</Words>
  <Application>WPS Presentation</Application>
  <PresentationFormat>Widescreen</PresentationFormat>
  <Paragraphs>11</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Card Vault &amp; Digital Wallet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 Services</dc:title>
  <dc:creator/>
  <cp:lastModifiedBy>Raghavan</cp:lastModifiedBy>
  <cp:revision>19</cp:revision>
  <dcterms:created xsi:type="dcterms:W3CDTF">2018-06-07T13:06:00Z</dcterms:created>
  <dcterms:modified xsi:type="dcterms:W3CDTF">2018-06-30T20:07:33Z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