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eb17eb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eb17eb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eb17eb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eb17eb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1eb17eb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1eb17eb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1eb17eb1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1eb17eb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jspmvc.herokuapp.com/citybikes/CitybikesHome" TargetMode="External"/><Relationship Id="rId4" Type="http://schemas.openxmlformats.org/officeDocument/2006/relationships/hyperlink" Target="http://api.citybik.es/v2/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7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9900FF"/>
                </a:solidFill>
              </a:rPr>
              <a:t>Citybikes API deployed on Heroku cloud</a:t>
            </a:r>
            <a:endParaRPr b="1" sz="1800">
              <a:solidFill>
                <a:srgbClr val="9900FF"/>
              </a:solidFill>
            </a:endParaRPr>
          </a:p>
          <a:p>
            <a:pPr indent="0" lvl="0" marL="0" rtl="0" algn="ctr">
              <a:spcBef>
                <a:spcPts val="0"/>
              </a:spcBef>
              <a:spcAft>
                <a:spcPts val="0"/>
              </a:spcAft>
              <a:buNone/>
            </a:pPr>
            <a:r>
              <a:t/>
            </a:r>
            <a:endParaRPr sz="1800"/>
          </a:p>
          <a:p>
            <a:pPr indent="0" lvl="0" marL="0" rtl="0" algn="ctr">
              <a:spcBef>
                <a:spcPts val="0"/>
              </a:spcBef>
              <a:spcAft>
                <a:spcPts val="0"/>
              </a:spcAft>
              <a:buNone/>
            </a:pPr>
            <a:r>
              <a:rPr lang="en" sz="1800" u="sng">
                <a:solidFill>
                  <a:schemeClr val="hlink"/>
                </a:solidFill>
                <a:hlinkClick r:id="rId3"/>
              </a:rPr>
              <a:t>https://jspmvc.herokuapp.com/citybikes/CitybikesHome</a:t>
            </a:r>
            <a:endParaRPr sz="1800"/>
          </a:p>
        </p:txBody>
      </p:sp>
      <p:sp>
        <p:nvSpPr>
          <p:cNvPr id="55" name="Google Shape;55;p13"/>
          <p:cNvSpPr txBox="1"/>
          <p:nvPr>
            <p:ph idx="1" type="subTitle"/>
          </p:nvPr>
        </p:nvSpPr>
        <p:spPr>
          <a:xfrm>
            <a:off x="311700" y="2230925"/>
            <a:ext cx="8520600" cy="19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above JSP page link displays the list of all citybike networks across the world. Purpose of these slides are to elaborate on the Citybikes API implemented with the help of:</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Spring Model View Controller</a:t>
            </a:r>
            <a:endParaRPr sz="1400"/>
          </a:p>
          <a:p>
            <a:pPr indent="0" lvl="0" marL="0" rtl="0" algn="l">
              <a:spcBef>
                <a:spcPts val="0"/>
              </a:spcBef>
              <a:spcAft>
                <a:spcPts val="0"/>
              </a:spcAft>
              <a:buNone/>
            </a:pPr>
            <a:r>
              <a:rPr lang="en" sz="1400"/>
              <a:t>Rest Controller</a:t>
            </a:r>
            <a:endParaRPr sz="1400"/>
          </a:p>
          <a:p>
            <a:pPr indent="0" lvl="0" marL="0" rtl="0" algn="l">
              <a:spcBef>
                <a:spcPts val="0"/>
              </a:spcBef>
              <a:spcAft>
                <a:spcPts val="0"/>
              </a:spcAft>
              <a:buNone/>
            </a:pPr>
            <a:r>
              <a:rPr lang="en" sz="1400"/>
              <a:t>RESTful Endpoint: </a:t>
            </a:r>
            <a:r>
              <a:rPr lang="en" sz="1400" u="sng">
                <a:solidFill>
                  <a:schemeClr val="hlink"/>
                </a:solidFill>
                <a:hlinkClick r:id="rId4"/>
              </a:rPr>
              <a:t>http://api.citybik.es/v2/networks</a:t>
            </a:r>
            <a:endParaRPr sz="1400"/>
          </a:p>
          <a:p>
            <a:pPr indent="0" lvl="0" marL="0" rtl="0" algn="l">
              <a:spcBef>
                <a:spcPts val="0"/>
              </a:spcBef>
              <a:spcAft>
                <a:spcPts val="0"/>
              </a:spcAft>
              <a:buNone/>
            </a:pPr>
            <a:r>
              <a:rPr lang="en" sz="1400"/>
              <a:t>Gherkin Features File</a:t>
            </a:r>
            <a:endParaRPr sz="1400"/>
          </a:p>
          <a:p>
            <a:pPr indent="0" lvl="0" marL="0" rtl="0" algn="l">
              <a:spcBef>
                <a:spcPts val="0"/>
              </a:spcBef>
              <a:spcAft>
                <a:spcPts val="0"/>
              </a:spcAft>
              <a:buNone/>
            </a:pPr>
            <a:r>
              <a:rPr lang="en" sz="1400"/>
              <a:t>Cucumber JUnits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FF"/>
                </a:solidFill>
              </a:rPr>
              <a:t>Citybikes API was implemented with the help of the following 15 files.</a:t>
            </a:r>
            <a:endParaRPr b="1" sz="1600">
              <a:solidFill>
                <a:srgbClr val="FF00FF"/>
              </a:solidFill>
            </a:endParaRPr>
          </a:p>
          <a:p>
            <a:pPr indent="0" lvl="0" marL="0" rtl="0" algn="l">
              <a:spcBef>
                <a:spcPts val="1600"/>
              </a:spcBef>
              <a:spcAft>
                <a:spcPts val="0"/>
              </a:spcAft>
              <a:buNone/>
            </a:pPr>
            <a:r>
              <a:rPr b="1" lang="en" sz="1200">
                <a:solidFill>
                  <a:srgbClr val="9900FF"/>
                </a:solidFill>
              </a:rPr>
              <a:t>src/main/java/citybikesapis/Controller (2 files)</a:t>
            </a:r>
            <a:endParaRPr b="1" sz="1200">
              <a:solidFill>
                <a:srgbClr val="9900FF"/>
              </a:solidFill>
            </a:endParaRPr>
          </a:p>
          <a:p>
            <a:pPr indent="-304800" lvl="0" marL="457200" rtl="0" algn="l">
              <a:spcBef>
                <a:spcPts val="1600"/>
              </a:spcBef>
              <a:spcAft>
                <a:spcPts val="0"/>
              </a:spcAft>
              <a:buSzPts val="1200"/>
              <a:buChar char="●"/>
            </a:pPr>
            <a:r>
              <a:rPr lang="en" sz="1200"/>
              <a:t>CitybikesController.java: Spring MVC controller class to invoke Rest Controller and render JSP</a:t>
            </a:r>
            <a:endParaRPr sz="1200"/>
          </a:p>
          <a:p>
            <a:pPr indent="-304800" lvl="0" marL="457200" rtl="0" algn="l">
              <a:spcBef>
                <a:spcPts val="0"/>
              </a:spcBef>
              <a:spcAft>
                <a:spcPts val="0"/>
              </a:spcAft>
              <a:buSzPts val="1200"/>
              <a:buChar char="●"/>
            </a:pPr>
            <a:r>
              <a:rPr lang="en" sz="1200"/>
              <a:t>CitybikesRestController.java: RestController to consume the endpoint with help of JSon &amp; DataMapper</a:t>
            </a:r>
            <a:endParaRPr sz="1200"/>
          </a:p>
          <a:p>
            <a:pPr indent="0" lvl="0" marL="0" rtl="0" algn="l">
              <a:spcBef>
                <a:spcPts val="1600"/>
              </a:spcBef>
              <a:spcAft>
                <a:spcPts val="0"/>
              </a:spcAft>
              <a:buNone/>
            </a:pPr>
            <a:r>
              <a:rPr b="1" lang="en" sz="1200">
                <a:solidFill>
                  <a:srgbClr val="9900FF"/>
                </a:solidFill>
              </a:rPr>
              <a:t>src/main/java/citybikesapis/Model (5 files)</a:t>
            </a:r>
            <a:endParaRPr b="1" sz="1200">
              <a:solidFill>
                <a:srgbClr val="9900FF"/>
              </a:solidFill>
            </a:endParaRPr>
          </a:p>
          <a:p>
            <a:pPr indent="-304800" lvl="0" marL="457200" rtl="0" algn="l">
              <a:spcBef>
                <a:spcPts val="1600"/>
              </a:spcBef>
              <a:spcAft>
                <a:spcPts val="0"/>
              </a:spcAft>
              <a:buSzPts val="1200"/>
              <a:buChar char="●"/>
            </a:pPr>
            <a:r>
              <a:rPr lang="en" sz="1200"/>
              <a:t>4 model/ entity classes with getter and setter methods to consume the JSON endpoint.</a:t>
            </a:r>
            <a:endParaRPr sz="1200"/>
          </a:p>
          <a:p>
            <a:pPr indent="-304800" lvl="1" marL="914400" rtl="0" algn="l">
              <a:spcBef>
                <a:spcPts val="0"/>
              </a:spcBef>
              <a:spcAft>
                <a:spcPts val="0"/>
              </a:spcAft>
              <a:buSzPts val="1200"/>
              <a:buChar char="○"/>
            </a:pPr>
            <a:r>
              <a:rPr lang="en" sz="1200"/>
              <a:t>License.java</a:t>
            </a:r>
            <a:endParaRPr sz="1200"/>
          </a:p>
          <a:p>
            <a:pPr indent="-304800" lvl="1" marL="914400" rtl="0" algn="l">
              <a:spcBef>
                <a:spcPts val="0"/>
              </a:spcBef>
              <a:spcAft>
                <a:spcPts val="0"/>
              </a:spcAft>
              <a:buSzPts val="1200"/>
              <a:buChar char="○"/>
            </a:pPr>
            <a:r>
              <a:rPr lang="en" sz="1200"/>
              <a:t>Location.java</a:t>
            </a:r>
            <a:endParaRPr sz="1200"/>
          </a:p>
          <a:p>
            <a:pPr indent="-304800" lvl="1" marL="914400" rtl="0" algn="l">
              <a:spcBef>
                <a:spcPts val="0"/>
              </a:spcBef>
              <a:spcAft>
                <a:spcPts val="0"/>
              </a:spcAft>
              <a:buSzPts val="1200"/>
              <a:buChar char="○"/>
            </a:pPr>
            <a:r>
              <a:rPr lang="en" sz="1200"/>
              <a:t>Network.java</a:t>
            </a:r>
            <a:endParaRPr sz="1200"/>
          </a:p>
          <a:p>
            <a:pPr indent="-304800" lvl="1" marL="914400" rtl="0" algn="l">
              <a:spcBef>
                <a:spcPts val="0"/>
              </a:spcBef>
              <a:spcAft>
                <a:spcPts val="0"/>
              </a:spcAft>
              <a:buSzPts val="1200"/>
              <a:buChar char="○"/>
            </a:pPr>
            <a:r>
              <a:rPr lang="en" sz="1200"/>
              <a:t>Root.java</a:t>
            </a:r>
            <a:endParaRPr sz="1200"/>
          </a:p>
          <a:p>
            <a:pPr indent="-304800" lvl="0" marL="457200" rtl="0" algn="l">
              <a:spcBef>
                <a:spcPts val="0"/>
              </a:spcBef>
              <a:spcAft>
                <a:spcPts val="0"/>
              </a:spcAft>
              <a:buSzPts val="1200"/>
              <a:buChar char="●"/>
            </a:pPr>
            <a:r>
              <a:rPr lang="en" sz="1200"/>
              <a:t>Citybikeshome.java to return the list of all networks for being rendered on the JSP page</a:t>
            </a:r>
            <a:endParaRPr sz="1200"/>
          </a:p>
          <a:p>
            <a:pPr indent="0" lvl="0" marL="0" rtl="0" algn="l">
              <a:spcBef>
                <a:spcPts val="1600"/>
              </a:spcBef>
              <a:spcAft>
                <a:spcPts val="0"/>
              </a:spcAft>
              <a:buNone/>
            </a:pPr>
            <a:r>
              <a:rPr b="1" lang="en" sz="1200">
                <a:solidFill>
                  <a:srgbClr val="00FF00"/>
                </a:solidFill>
              </a:rPr>
              <a:t>BDD features file (2 files):</a:t>
            </a:r>
            <a:r>
              <a:rPr lang="en" sz="1200"/>
              <a:t> citybikes.feature and Frankfurt.feature</a:t>
            </a:r>
            <a:endParaRPr sz="1200"/>
          </a:p>
          <a:p>
            <a:pPr indent="0" lvl="0" marL="0" rtl="0" algn="l">
              <a:spcBef>
                <a:spcPts val="1600"/>
              </a:spcBef>
              <a:spcAft>
                <a:spcPts val="0"/>
              </a:spcAft>
              <a:buNone/>
            </a:pPr>
            <a:r>
              <a:rPr b="1" lang="en" sz="1200">
                <a:solidFill>
                  <a:srgbClr val="980000"/>
                </a:solidFill>
              </a:rPr>
              <a:t>src/main/test/citybikesapitest (3 files):</a:t>
            </a:r>
            <a:r>
              <a:rPr b="1" lang="en" sz="1200"/>
              <a:t> </a:t>
            </a:r>
            <a:r>
              <a:rPr lang="en" sz="1200"/>
              <a:t>Cucumber Test runner runTest.java and CitybikesTest.java and CitybikesFrankfurtTest.java</a:t>
            </a:r>
            <a:endParaRPr sz="1200"/>
          </a:p>
          <a:p>
            <a:pPr indent="0" lvl="0" marL="0" rtl="0" algn="l">
              <a:spcBef>
                <a:spcPts val="1600"/>
              </a:spcBef>
              <a:spcAft>
                <a:spcPts val="0"/>
              </a:spcAft>
              <a:buNone/>
            </a:pPr>
            <a:r>
              <a:rPr b="1" lang="en" sz="1200">
                <a:solidFill>
                  <a:srgbClr val="0000FF"/>
                </a:solidFill>
              </a:rPr>
              <a:t>Webcontent/WEB-INF/jsp (1 file):</a:t>
            </a:r>
            <a:r>
              <a:rPr lang="en" sz="1200"/>
              <a:t> CitybikesHome.jsp to render the list of all the citybike networks across the world.</a:t>
            </a:r>
            <a:endParaRPr sz="1200"/>
          </a:p>
          <a:p>
            <a:pPr indent="0" lvl="0" marL="0" rtl="0" algn="l">
              <a:spcBef>
                <a:spcPts val="1600"/>
              </a:spcBef>
              <a:spcAft>
                <a:spcPts val="0"/>
              </a:spcAft>
              <a:buNone/>
            </a:pPr>
            <a:r>
              <a:rPr b="1" lang="en" sz="1200">
                <a:solidFill>
                  <a:srgbClr val="FF00FF"/>
                </a:solidFill>
              </a:rPr>
              <a:t>POM.xml (1 file):</a:t>
            </a:r>
            <a:r>
              <a:rPr lang="en" sz="1200"/>
              <a:t> Build file to build the project with the help of maven and depoy on to Heroku cloud with the help of Heroku Maven plugin.</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136325" y="86750"/>
            <a:ext cx="8898900" cy="48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FF00"/>
                </a:solidFill>
              </a:rPr>
              <a:t>A slide to display successful build</a:t>
            </a:r>
            <a:endParaRPr>
              <a:solidFill>
                <a:srgbClr val="00FF00"/>
              </a:solidFill>
            </a:endParaRPr>
          </a:p>
        </p:txBody>
      </p:sp>
      <p:sp>
        <p:nvSpPr>
          <p:cNvPr id="66" name="Google Shape;66;p15"/>
          <p:cNvSpPr txBox="1"/>
          <p:nvPr>
            <p:ph idx="1" type="body"/>
          </p:nvPr>
        </p:nvSpPr>
        <p:spPr>
          <a:xfrm>
            <a:off x="0" y="0"/>
            <a:ext cx="9021300" cy="501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00FF00"/>
              </a:solidFill>
            </a:endParaRPr>
          </a:p>
        </p:txBody>
      </p:sp>
      <p:pic>
        <p:nvPicPr>
          <p:cNvPr id="67" name="Google Shape;67;p15"/>
          <p:cNvPicPr preferRelativeResize="0"/>
          <p:nvPr/>
        </p:nvPicPr>
        <p:blipFill>
          <a:blip r:embed="rId3">
            <a:alphaModFix/>
          </a:blip>
          <a:stretch>
            <a:fillRect/>
          </a:stretch>
        </p:blipFill>
        <p:spPr>
          <a:xfrm>
            <a:off x="0" y="669274"/>
            <a:ext cx="9144001" cy="447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136325" y="86750"/>
            <a:ext cx="8898900" cy="48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Gherkin BDD features files</a:t>
            </a:r>
            <a:endParaRPr>
              <a:solidFill>
                <a:srgbClr val="9900FF"/>
              </a:solidFill>
            </a:endParaRPr>
          </a:p>
          <a:p>
            <a:pPr indent="0" lvl="0" marL="0" rtl="0" algn="l">
              <a:spcBef>
                <a:spcPts val="1600"/>
              </a:spcBef>
              <a:spcAft>
                <a:spcPts val="0"/>
              </a:spcAft>
              <a:buNone/>
            </a:pPr>
            <a:r>
              <a:rPr lang="en" sz="1400">
                <a:solidFill>
                  <a:srgbClr val="9900FF"/>
                </a:solidFill>
              </a:rPr>
              <a:t>c</a:t>
            </a:r>
            <a:r>
              <a:rPr lang="en" sz="1400">
                <a:solidFill>
                  <a:srgbClr val="9900FF"/>
                </a:solidFill>
              </a:rPr>
              <a:t>itybikes.feature</a:t>
            </a:r>
            <a:endParaRPr sz="1400">
              <a:solidFill>
                <a:srgbClr val="9900FF"/>
              </a:solidFill>
            </a:endParaRPr>
          </a:p>
          <a:p>
            <a:pPr indent="0" lvl="0" marL="0" rtl="0" algn="l">
              <a:spcBef>
                <a:spcPts val="1600"/>
              </a:spcBef>
              <a:spcAft>
                <a:spcPts val="0"/>
              </a:spcAft>
              <a:buClr>
                <a:schemeClr val="dk1"/>
              </a:buClr>
              <a:buSzPts val="1100"/>
              <a:buFont typeface="Arial"/>
              <a:buNone/>
            </a:pPr>
            <a:r>
              <a:rPr lang="en" sz="1200">
                <a:solidFill>
                  <a:srgbClr val="9900FF"/>
                </a:solidFill>
              </a:rPr>
              <a:t>Scenario: 1)As a biker I want to know the location of citybikes across the globe</a:t>
            </a:r>
            <a:endParaRPr sz="1200">
              <a:solidFill>
                <a:srgbClr val="9900FF"/>
              </a:solidFill>
            </a:endParaRPr>
          </a:p>
          <a:p>
            <a:pPr indent="0" lvl="0" marL="0" rtl="0" algn="l">
              <a:spcBef>
                <a:spcPts val="1600"/>
              </a:spcBef>
              <a:spcAft>
                <a:spcPts val="0"/>
              </a:spcAft>
              <a:buClr>
                <a:schemeClr val="dk1"/>
              </a:buClr>
              <a:buSzPts val="1100"/>
              <a:buFont typeface="Arial"/>
              <a:buNone/>
            </a:pPr>
            <a:r>
              <a:rPr lang="en" sz="1200">
                <a:solidFill>
                  <a:srgbClr val="9900FF"/>
                </a:solidFill>
              </a:rPr>
              <a:t>	Given I want to know the location of citybikes across the world</a:t>
            </a:r>
            <a:endParaRPr sz="1200">
              <a:solidFill>
                <a:srgbClr val="9900FF"/>
              </a:solidFill>
            </a:endParaRPr>
          </a:p>
          <a:p>
            <a:pPr indent="0" lvl="0" marL="0" rtl="0" algn="l">
              <a:spcBef>
                <a:spcPts val="1600"/>
              </a:spcBef>
              <a:spcAft>
                <a:spcPts val="0"/>
              </a:spcAft>
              <a:buClr>
                <a:schemeClr val="dk1"/>
              </a:buClr>
              <a:buSzPts val="1100"/>
              <a:buFont typeface="Arial"/>
              <a:buNone/>
            </a:pPr>
            <a:r>
              <a:rPr lang="en" sz="1200">
                <a:solidFill>
                  <a:srgbClr val="9900FF"/>
                </a:solidFill>
              </a:rPr>
              <a:t>	When I login to the citybikes application</a:t>
            </a:r>
            <a:endParaRPr sz="1200">
              <a:solidFill>
                <a:srgbClr val="9900FF"/>
              </a:solidFill>
            </a:endParaRPr>
          </a:p>
          <a:p>
            <a:pPr indent="0" lvl="0" marL="0" rtl="0" algn="l">
              <a:spcBef>
                <a:spcPts val="1600"/>
              </a:spcBef>
              <a:spcAft>
                <a:spcPts val="0"/>
              </a:spcAft>
              <a:buClr>
                <a:schemeClr val="dk1"/>
              </a:buClr>
              <a:buSzPts val="1100"/>
              <a:buFont typeface="Arial"/>
              <a:buNone/>
            </a:pPr>
            <a:r>
              <a:rPr lang="en" sz="1200">
                <a:solidFill>
                  <a:srgbClr val="9900FF"/>
                </a:solidFill>
              </a:rPr>
              <a:t>	Then The location of citybikes across the world is displayed to me</a:t>
            </a:r>
            <a:endParaRPr sz="1200">
              <a:solidFill>
                <a:srgbClr val="9900FF"/>
              </a:solidFill>
            </a:endParaRPr>
          </a:p>
          <a:p>
            <a:pPr indent="0" lvl="0" marL="0" rtl="0" algn="l">
              <a:spcBef>
                <a:spcPts val="1600"/>
              </a:spcBef>
              <a:spcAft>
                <a:spcPts val="0"/>
              </a:spcAft>
              <a:buNone/>
            </a:pPr>
            <a:r>
              <a:rPr lang="en" sz="1200">
                <a:solidFill>
                  <a:srgbClr val="6AA84F"/>
                </a:solidFill>
              </a:rPr>
              <a:t>Frankfurt.feature</a:t>
            </a:r>
            <a:endParaRPr sz="1200">
              <a:solidFill>
                <a:srgbClr val="6AA84F"/>
              </a:solidFill>
            </a:endParaRPr>
          </a:p>
          <a:p>
            <a:pPr indent="0" lvl="0" marL="0" rtl="0" algn="l">
              <a:spcBef>
                <a:spcPts val="1600"/>
              </a:spcBef>
              <a:spcAft>
                <a:spcPts val="0"/>
              </a:spcAft>
              <a:buNone/>
            </a:pPr>
            <a:r>
              <a:rPr lang="en" sz="1200">
                <a:solidFill>
                  <a:srgbClr val="6AA84F"/>
                </a:solidFill>
              </a:rPr>
              <a:t>Scenario: 2)As a user I want to verify that the city Frankfurt is in Germany and return their corresponded latitude and longitude</a:t>
            </a:r>
            <a:endParaRPr sz="1200">
              <a:solidFill>
                <a:srgbClr val="6AA84F"/>
              </a:solidFill>
            </a:endParaRPr>
          </a:p>
          <a:p>
            <a:pPr indent="0" lvl="0" marL="0" rtl="0" algn="l">
              <a:spcBef>
                <a:spcPts val="1600"/>
              </a:spcBef>
              <a:spcAft>
                <a:spcPts val="0"/>
              </a:spcAft>
              <a:buNone/>
            </a:pPr>
            <a:r>
              <a:rPr lang="en" sz="1200">
                <a:solidFill>
                  <a:srgbClr val="6AA84F"/>
                </a:solidFill>
              </a:rPr>
              <a:t>	Given I'm a Biker </a:t>
            </a:r>
            <a:endParaRPr sz="1200">
              <a:solidFill>
                <a:srgbClr val="6AA84F"/>
              </a:solidFill>
            </a:endParaRPr>
          </a:p>
          <a:p>
            <a:pPr indent="0" lvl="0" marL="0" rtl="0" algn="l">
              <a:spcBef>
                <a:spcPts val="1600"/>
              </a:spcBef>
              <a:spcAft>
                <a:spcPts val="0"/>
              </a:spcAft>
              <a:buNone/>
            </a:pPr>
            <a:r>
              <a:rPr lang="en" sz="1200">
                <a:solidFill>
                  <a:srgbClr val="6AA84F"/>
                </a:solidFill>
              </a:rPr>
              <a:t>	When I login into the Citybikes application to verify that the city Frankfurt is in Germany</a:t>
            </a:r>
            <a:endParaRPr sz="1200">
              <a:solidFill>
                <a:srgbClr val="6AA84F"/>
              </a:solidFill>
            </a:endParaRPr>
          </a:p>
          <a:p>
            <a:pPr indent="0" lvl="0" marL="0" rtl="0" algn="l">
              <a:spcBef>
                <a:spcPts val="1600"/>
              </a:spcBef>
              <a:spcAft>
                <a:spcPts val="0"/>
              </a:spcAft>
              <a:buNone/>
            </a:pPr>
            <a:r>
              <a:rPr lang="en" sz="1200">
                <a:solidFill>
                  <a:srgbClr val="6AA84F"/>
                </a:solidFill>
              </a:rPr>
              <a:t>	Then I'm displayed that the city of Frankfurt is in Germany alongside the corresponding latitude and longitude</a:t>
            </a:r>
            <a:endParaRPr sz="1200">
              <a:solidFill>
                <a:srgbClr val="6AA84F"/>
              </a:solidFill>
            </a:endParaRPr>
          </a:p>
          <a:p>
            <a:pPr indent="0" lvl="0" marL="0" rtl="0" algn="l">
              <a:spcBef>
                <a:spcPts val="1600"/>
              </a:spcBef>
              <a:spcAft>
                <a:spcPts val="0"/>
              </a:spcAft>
              <a:buNone/>
            </a:pPr>
            <a:r>
              <a:t/>
            </a:r>
            <a:endParaRPr>
              <a:solidFill>
                <a:srgbClr val="9900FF"/>
              </a:solidFill>
            </a:endParaRPr>
          </a:p>
          <a:p>
            <a:pPr indent="0" lvl="0" marL="0" rtl="0" algn="l">
              <a:spcBef>
                <a:spcPts val="1600"/>
              </a:spcBef>
              <a:spcAft>
                <a:spcPts val="0"/>
              </a:spcAft>
              <a:buClr>
                <a:schemeClr val="dk1"/>
              </a:buClr>
              <a:buSzPts val="1100"/>
              <a:buFont typeface="Arial"/>
              <a:buNone/>
            </a:pPr>
            <a:r>
              <a:t/>
            </a:r>
            <a:endParaRPr>
              <a:solidFill>
                <a:srgbClr val="9900FF"/>
              </a:solidFill>
            </a:endParaRPr>
          </a:p>
          <a:p>
            <a:pPr indent="0" lvl="0" marL="0" rtl="0" algn="l">
              <a:spcBef>
                <a:spcPts val="1600"/>
              </a:spcBef>
              <a:spcAft>
                <a:spcPts val="1600"/>
              </a:spcAft>
              <a:buNone/>
            </a:pPr>
            <a:r>
              <a:t/>
            </a:r>
            <a:endParaRPr>
              <a:solidFill>
                <a:srgbClr val="99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0" y="0"/>
            <a:ext cx="9035100" cy="49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Cucumber JUnit </a:t>
            </a:r>
            <a:endParaRPr>
              <a:solidFill>
                <a:srgbClr val="9900FF"/>
              </a:solidFill>
            </a:endParaRPr>
          </a:p>
          <a:p>
            <a:pPr indent="0" lvl="0" marL="0" rtl="0" algn="l">
              <a:spcBef>
                <a:spcPts val="1600"/>
              </a:spcBef>
              <a:spcAft>
                <a:spcPts val="1600"/>
              </a:spcAft>
              <a:buNone/>
            </a:pPr>
            <a:r>
              <a:t/>
            </a:r>
            <a:endParaRPr>
              <a:solidFill>
                <a:srgbClr val="9900FF"/>
              </a:solidFill>
            </a:endParaRPr>
          </a:p>
        </p:txBody>
      </p:sp>
      <p:pic>
        <p:nvPicPr>
          <p:cNvPr id="78" name="Google Shape;78;p17"/>
          <p:cNvPicPr preferRelativeResize="0"/>
          <p:nvPr/>
        </p:nvPicPr>
        <p:blipFill>
          <a:blip r:embed="rId3">
            <a:alphaModFix/>
          </a:blip>
          <a:stretch>
            <a:fillRect/>
          </a:stretch>
        </p:blipFill>
        <p:spPr>
          <a:xfrm>
            <a:off x="0" y="532950"/>
            <a:ext cx="9144001" cy="460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