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69" r:id="rId4"/>
    <p:sldId id="268" r:id="rId5"/>
    <p:sldId id="270"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9144000" cy="1791335"/>
          </a:xfrm>
        </p:spPr>
        <p:txBody>
          <a:bodyPr>
            <a:normAutofit fontScale="90000"/>
          </a:bodyPr>
          <a:lstStyle/>
          <a:p>
            <a:r>
              <a:rPr lang="en-GB" altLang="en-US" b="1" dirty="0">
                <a:solidFill>
                  <a:srgbClr val="00B050"/>
                </a:solidFill>
              </a:rPr>
              <a:t>Operational Design Best Practices</a:t>
            </a:r>
            <a:endParaRPr lang="en-GB" altLang="en-US" b="1" dirty="0">
              <a:solidFill>
                <a:srgbClr val="00B050"/>
              </a:solidFill>
            </a:endParaRPr>
          </a:p>
        </p:txBody>
      </p:sp>
      <p:sp>
        <p:nvSpPr>
          <p:cNvPr id="3" name="Subtitle 2"/>
          <p:cNvSpPr>
            <a:spLocks noGrp="1"/>
          </p:cNvSpPr>
          <p:nvPr>
            <p:ph type="subTitle" idx="1"/>
          </p:nvPr>
        </p:nvSpPr>
        <p:spPr>
          <a:xfrm>
            <a:off x="764540" y="3644900"/>
            <a:ext cx="9919970" cy="1405255"/>
          </a:xfrm>
        </p:spPr>
        <p:txBody>
          <a:bodyPr>
            <a:normAutofit/>
          </a:bodyPr>
          <a:lstStyle/>
          <a:p>
            <a:pPr lvl="0" algn="ctr"/>
            <a:r>
              <a:rPr lang="en-GB" altLang="en-US" sz="2800" b="1"/>
              <a:t>Scope of this presentation:</a:t>
            </a:r>
            <a:r>
              <a:rPr lang="en-GB" altLang="en-US" sz="2800"/>
              <a:t> This presentation aims at elaborating the Operational Design best practices gathered from various real-life projects I had worked on.</a:t>
            </a:r>
            <a:endParaRPr lang="en-GB"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9010"/>
          </a:xfrm>
        </p:spPr>
        <p:txBody>
          <a:bodyPr>
            <a:normAutofit/>
          </a:bodyPr>
          <a:p>
            <a:r>
              <a:rPr lang="en-GB" altLang="en-US" sz="2800" b="1">
                <a:solidFill>
                  <a:srgbClr val="00B050"/>
                </a:solidFill>
              </a:rPr>
              <a:t>1. Simplify business processes</a:t>
            </a:r>
            <a:endParaRPr lang="en-GB" altLang="en-US" sz="2800" b="1">
              <a:solidFill>
                <a:srgbClr val="00B050"/>
              </a:solidFill>
            </a:endParaRPr>
          </a:p>
        </p:txBody>
      </p:sp>
      <p:sp>
        <p:nvSpPr>
          <p:cNvPr id="3" name="Content Placeholder 2"/>
          <p:cNvSpPr>
            <a:spLocks noGrp="1"/>
          </p:cNvSpPr>
          <p:nvPr>
            <p:ph sz="half" idx="1"/>
          </p:nvPr>
        </p:nvSpPr>
        <p:spPr>
          <a:xfrm>
            <a:off x="924560" y="1598295"/>
            <a:ext cx="5873115" cy="4351655"/>
          </a:xfrm>
        </p:spPr>
        <p:txBody>
          <a:bodyPr/>
          <a:p>
            <a:pPr marL="0" indent="0">
              <a:buNone/>
            </a:pPr>
            <a:r>
              <a:rPr lang="en-GB" altLang="en-US"/>
              <a:t>People process and technology to be taken in to account together to simplify business processes thereby saving cost and time to the organization.</a:t>
            </a:r>
            <a:endParaRPr lang="en-GB" altLang="en-US"/>
          </a:p>
        </p:txBody>
      </p:sp>
      <p:pic>
        <p:nvPicPr>
          <p:cNvPr id="4" name="Content Placeholder 3"/>
          <p:cNvPicPr>
            <a:picLocks noChangeAspect="1"/>
          </p:cNvPicPr>
          <p:nvPr>
            <p:ph sz="half" idx="2"/>
          </p:nvPr>
        </p:nvPicPr>
        <p:blipFill>
          <a:blip r:embed="rId1"/>
          <a:stretch>
            <a:fillRect/>
          </a:stretch>
        </p:blipFill>
        <p:spPr>
          <a:xfrm>
            <a:off x="6734810" y="1134745"/>
            <a:ext cx="509333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75640"/>
          </a:xfrm>
        </p:spPr>
        <p:txBody>
          <a:bodyPr/>
          <a:p>
            <a:r>
              <a:rPr lang="en-GB" altLang="en-US" sz="2800" b="1">
                <a:solidFill>
                  <a:srgbClr val="00B050"/>
                </a:solidFill>
              </a:rPr>
              <a:t>2. BPMN notation adds clarity &amp; simplifies things</a:t>
            </a:r>
            <a:endParaRPr lang="en-GB" altLang="en-US" sz="2800" b="1">
              <a:solidFill>
                <a:srgbClr val="00B050"/>
              </a:solidFill>
            </a:endParaRPr>
          </a:p>
        </p:txBody>
      </p:sp>
      <p:sp>
        <p:nvSpPr>
          <p:cNvPr id="3" name="Content Placeholder 2"/>
          <p:cNvSpPr/>
          <p:nvPr>
            <p:ph idx="1"/>
          </p:nvPr>
        </p:nvSpPr>
        <p:spPr>
          <a:xfrm>
            <a:off x="868045" y="972185"/>
            <a:ext cx="10515600" cy="5086985"/>
          </a:xfrm>
        </p:spPr>
        <p:txBody>
          <a:bodyPr>
            <a:normAutofit/>
          </a:bodyPr>
          <a:p>
            <a:pPr marL="0" indent="0">
              <a:buNone/>
            </a:pPr>
            <a:r>
              <a:rPr lang="en-GB" altLang="en-US">
                <a:sym typeface="+mn-ea"/>
              </a:rPr>
              <a:t>BPMN notation adds clarity to business process flows that are aimed to derive how an organization funtions today and how it shall after the business change initiative transforms to new way of working.</a:t>
            </a:r>
            <a:endParaRPr lang="en-GB" altLang="en-US">
              <a:sym typeface="+mn-ea"/>
            </a:endParaRPr>
          </a:p>
          <a:p>
            <a:pPr marL="0" indent="0">
              <a:buNone/>
            </a:pPr>
            <a:endParaRPr lang="en-GB" altLang="en-US"/>
          </a:p>
          <a:p>
            <a:pPr marL="0" indent="0">
              <a:buNone/>
            </a:pPr>
            <a:r>
              <a:rPr lang="en-GB" altLang="en-US"/>
              <a:t>This would also mean simplified business processes.</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2960" y="276225"/>
            <a:ext cx="10515600" cy="774700"/>
          </a:xfrm>
        </p:spPr>
        <p:txBody>
          <a:bodyPr>
            <a:normAutofit/>
          </a:bodyPr>
          <a:p>
            <a:r>
              <a:rPr lang="en-GB" altLang="en-US" sz="2800" b="1">
                <a:solidFill>
                  <a:srgbClr val="00B050"/>
                </a:solidFill>
              </a:rPr>
              <a:t>3.  Strategic Operating Model followed by Target Operating Model</a:t>
            </a:r>
            <a:endParaRPr lang="en-GB" altLang="en-US" sz="2800" b="1">
              <a:solidFill>
                <a:srgbClr val="00B050"/>
              </a:solidFill>
            </a:endParaRPr>
          </a:p>
        </p:txBody>
      </p:sp>
      <p:sp>
        <p:nvSpPr>
          <p:cNvPr id="3" name="Content Placeholder 2"/>
          <p:cNvSpPr>
            <a:spLocks noGrp="1"/>
          </p:cNvSpPr>
          <p:nvPr>
            <p:ph idx="1"/>
          </p:nvPr>
        </p:nvSpPr>
        <p:spPr>
          <a:xfrm>
            <a:off x="838200" y="1154430"/>
            <a:ext cx="10515600" cy="5023485"/>
          </a:xfrm>
        </p:spPr>
        <p:txBody>
          <a:bodyPr/>
          <a:p>
            <a:pPr marL="0" indent="0">
              <a:buNone/>
            </a:pPr>
            <a:r>
              <a:rPr lang="en-GB" altLang="en-US"/>
              <a:t>Strategic Operating Model followed by Target Operating Model helps organization to adapt strategically to change before fully transforming the day to day functioning towards Target Operating Model.</a:t>
            </a:r>
            <a:endParaRPr lang="en-GB" altLang="en-US"/>
          </a:p>
          <a:p>
            <a:pPr marL="0" indent="0">
              <a:buNone/>
            </a:pPr>
            <a:endParaRPr lang="en-GB" altLang="en-US"/>
          </a:p>
          <a:p>
            <a:pPr marL="0" indent="0">
              <a:buNone/>
            </a:pPr>
            <a:r>
              <a:rPr lang="en-GB" altLang="en-US"/>
              <a:t>This helps a phased approach to business change and transformation initiatives.</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75640"/>
          </a:xfrm>
        </p:spPr>
        <p:txBody>
          <a:bodyPr/>
          <a:p>
            <a:r>
              <a:rPr lang="en-GB" altLang="en-US" sz="2800" b="1">
                <a:solidFill>
                  <a:srgbClr val="00B050"/>
                </a:solidFill>
              </a:rPr>
              <a:t>4. Detailed Operational design for effective business transformation</a:t>
            </a:r>
            <a:endParaRPr lang="en-GB" altLang="en-US" sz="2800" b="1">
              <a:solidFill>
                <a:srgbClr val="00B050"/>
              </a:solidFill>
            </a:endParaRPr>
          </a:p>
        </p:txBody>
      </p:sp>
      <p:sp>
        <p:nvSpPr>
          <p:cNvPr id="3" name="Content Placeholder 2"/>
          <p:cNvSpPr/>
          <p:nvPr>
            <p:ph idx="1"/>
          </p:nvPr>
        </p:nvSpPr>
        <p:spPr>
          <a:xfrm>
            <a:off x="868045" y="972185"/>
            <a:ext cx="10515600" cy="5086985"/>
          </a:xfrm>
        </p:spPr>
        <p:txBody>
          <a:bodyPr>
            <a:normAutofit/>
          </a:bodyPr>
          <a:p>
            <a:pPr marL="0" indent="0">
              <a:buNone/>
            </a:pPr>
            <a:r>
              <a:rPr lang="en-GB" altLang="en-US"/>
              <a:t>Detailed operational design helps businesses to effectively transform themselves to the new way of working after business change.</a:t>
            </a:r>
            <a:endParaRPr lang="en-GB" altLang="en-US"/>
          </a:p>
          <a:p>
            <a:pPr marL="0" indent="0">
              <a:buNone/>
            </a:pPr>
            <a:endParaRPr lang="en-GB" altLang="en-US"/>
          </a:p>
          <a:p>
            <a:pPr marL="0" indent="0">
              <a:buNone/>
            </a:pPr>
            <a:r>
              <a:rPr lang="en-GB" altLang="en-US"/>
              <a:t>Detail operational design usually contains detailed specifics of:</a:t>
            </a:r>
            <a:endParaRPr lang="en-GB" altLang="en-US"/>
          </a:p>
          <a:p>
            <a:pPr marL="457200" indent="-457200"/>
            <a:r>
              <a:rPr lang="en-GB" altLang="en-US"/>
              <a:t>Process Flows annotated with BPMN notations</a:t>
            </a:r>
            <a:endParaRPr lang="en-GB" altLang="en-US"/>
          </a:p>
          <a:p>
            <a:pPr marL="457200" indent="-457200"/>
            <a:r>
              <a:rPr lang="en-GB" altLang="en-US"/>
              <a:t>Process descriptions elaborating changes to how the organization works today</a:t>
            </a:r>
            <a:endParaRPr lang="en-GB" altLang="en-US"/>
          </a:p>
          <a:p>
            <a:pPr marL="457200" indent="-457200"/>
            <a:r>
              <a:rPr lang="en-GB" altLang="en-US"/>
              <a:t>Roles &amp; Responsibilities</a:t>
            </a:r>
            <a:endParaRPr lang="en-GB" altLang="en-US"/>
          </a:p>
          <a:p>
            <a:pPr marL="457200" indent="-457200"/>
            <a:r>
              <a:rPr lang="en-GB" altLang="en-US"/>
              <a:t>Service Level Agreements (SLA)</a:t>
            </a:r>
            <a:endParaRPr lang="en-GB" altLang="en-US"/>
          </a:p>
          <a:p>
            <a:pPr marL="457200" indent="-457200"/>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9555"/>
            <a:ext cx="10515600" cy="675640"/>
          </a:xfrm>
        </p:spPr>
        <p:txBody>
          <a:bodyPr/>
          <a:p>
            <a:r>
              <a:rPr lang="en-GB" altLang="en-US" sz="2800" b="1">
                <a:solidFill>
                  <a:srgbClr val="00B050"/>
                </a:solidFill>
              </a:rPr>
              <a:t>5.  Operational Risk Assessment (ORA)</a:t>
            </a:r>
            <a:endParaRPr lang="en-GB" altLang="en-US" sz="2800" b="1">
              <a:solidFill>
                <a:srgbClr val="00B050"/>
              </a:solidFill>
            </a:endParaRPr>
          </a:p>
        </p:txBody>
      </p:sp>
      <p:sp>
        <p:nvSpPr>
          <p:cNvPr id="3" name="Content Placeholder 2"/>
          <p:cNvSpPr/>
          <p:nvPr>
            <p:ph idx="1"/>
          </p:nvPr>
        </p:nvSpPr>
        <p:spPr>
          <a:xfrm>
            <a:off x="868045" y="972185"/>
            <a:ext cx="10515600" cy="5086985"/>
          </a:xfrm>
        </p:spPr>
        <p:txBody>
          <a:bodyPr>
            <a:normAutofit/>
          </a:bodyPr>
          <a:p>
            <a:pPr marL="0" indent="0">
              <a:buNone/>
            </a:pPr>
            <a:r>
              <a:rPr lang="en-GB" altLang="en-US"/>
              <a:t>Operational Risk Assessments (ORA) helps mitigate risks that could potentially block business change and transformation initiatives.</a:t>
            </a:r>
            <a:endParaRPr lang="en-GB" altLang="en-US"/>
          </a:p>
          <a:p>
            <a:pPr marL="0" indent="0">
              <a:buNone/>
            </a:pPr>
            <a:endParaRPr lang="en-GB" altLang="en-US"/>
          </a:p>
          <a:p>
            <a:pPr marL="0" indent="0">
              <a:buNone/>
            </a:pPr>
            <a:r>
              <a:rPr lang="en-GB" altLang="en-US"/>
              <a:t>Saves time and cost to the organization.</a:t>
            </a:r>
            <a:endParaRPr lang="en-GB" altLang="en-US"/>
          </a:p>
          <a:p>
            <a:pPr marL="0" indent="0">
              <a:buNone/>
            </a:pPr>
            <a:endParaRPr lang="en-GB" altLang="en-US"/>
          </a:p>
          <a:p>
            <a:pPr marL="0" indent="0">
              <a:buNone/>
            </a:pPr>
            <a:endParaRPr lang="en-GB" altLang="en-US"/>
          </a:p>
          <a:p>
            <a:pPr marL="0" indent="0">
              <a:buNone/>
            </a:pPr>
            <a:endParaRPr lang="en-GB" altLang="en-US"/>
          </a:p>
          <a:p>
            <a:pPr marL="0" indent="0">
              <a:buNone/>
            </a:pP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Words>
  <Application>WPS Presentation</Application>
  <PresentationFormat>Widescreen</PresentationFormat>
  <Paragraphs>41</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Theme</vt:lpstr>
      <vt:lpstr>Business Analysis &amp; Business Design best practices</vt:lpstr>
      <vt:lpstr>9.  People, Process &amp; Technology together during Operational Design</vt:lpstr>
      <vt:lpstr>1. BPMN notation adding clarity to Process Flows</vt:lpstr>
      <vt:lpstr>8.  Strategic Operating Model followed by Target Operating Model</vt:lpstr>
      <vt:lpstr>3. Fully clarified assumptions </vt:lpstr>
      <vt:lpstr>4.  User/customer centred business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Design</dc:title>
  <dc:creator/>
  <cp:lastModifiedBy>Raghavan</cp:lastModifiedBy>
  <cp:revision>64</cp:revision>
  <dcterms:created xsi:type="dcterms:W3CDTF">2018-05-18T11:22:00Z</dcterms:created>
  <dcterms:modified xsi:type="dcterms:W3CDTF">2018-06-04T16:04:49Z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