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RaghavanKasthuri/User-Experience-UX-/blob/master/Interactive%20Design/Screens%20designed%20live%20on%20Student%20Finance%20England.pptx" TargetMode="External"/><Relationship Id="rId4" Type="http://schemas.openxmlformats.org/officeDocument/2006/relationships/hyperlink" Target="https://github.com/RaghavanKasthuri/User-Experience-UX-/blob/master/UX%20Research/UX%20Case%20Study.doc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913860"/>
            <a:ext cx="9144000" cy="864264"/>
          </a:xfrm>
          <a:prstGeom prst="rect">
            <a:avLst/>
          </a:prstGeom>
          <a:no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2800"/>
              <a:buFont typeface="Arial"/>
              <a:buNone/>
            </a:pPr>
            <a:r>
              <a:rPr lang="en-GB" sz="2800">
                <a:solidFill>
                  <a:srgbClr val="00B050"/>
                </a:solidFill>
                <a:latin typeface="Arial"/>
                <a:ea typeface="Arial"/>
                <a:cs typeface="Arial"/>
                <a:sym typeface="Arial"/>
              </a:rPr>
              <a:t>User Research Methods</a:t>
            </a:r>
            <a:endParaRPr/>
          </a:p>
        </p:txBody>
      </p:sp>
      <p:sp>
        <p:nvSpPr>
          <p:cNvPr id="85" name="Google Shape;85;p13"/>
          <p:cNvSpPr txBox="1"/>
          <p:nvPr>
            <p:ph idx="1" type="subTitle"/>
          </p:nvPr>
        </p:nvSpPr>
        <p:spPr>
          <a:xfrm>
            <a:off x="1524000" y="2966474"/>
            <a:ext cx="9144000" cy="3526800"/>
          </a:xfrm>
          <a:prstGeom prst="rect">
            <a:avLst/>
          </a:prstGeom>
          <a:noFill/>
          <a:ln cap="flat" cmpd="sng" w="952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GB" sz="1600">
                <a:latin typeface="Arial"/>
                <a:ea typeface="Arial"/>
                <a:cs typeface="Arial"/>
                <a:sym typeface="Arial"/>
              </a:rPr>
              <a:t>Purpose of this presentation is to expand up on the Research Methods and real world project work where these Research methods were applied and whether or not the desired outcome was achieved in favour of the concerned organization.</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These slides also aim at expanding up on any lessons learnt and industry best practices too.</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P.S: Not all of the research was during discovery phase. Research during discovery/pre-discovery were at:</a:t>
            </a:r>
            <a:endParaRPr/>
          </a:p>
          <a:p>
            <a:pPr indent="-285750" lvl="0" marL="285750" rtl="0" algn="l">
              <a:lnSpc>
                <a:spcPct val="90000"/>
              </a:lnSpc>
              <a:spcBef>
                <a:spcPts val="1000"/>
              </a:spcBef>
              <a:spcAft>
                <a:spcPts val="0"/>
              </a:spcAft>
              <a:buClr>
                <a:schemeClr val="dk1"/>
              </a:buClr>
              <a:buSzPts val="1600"/>
              <a:buFont typeface="Arial"/>
              <a:buChar char="-"/>
            </a:pPr>
            <a:r>
              <a:rPr lang="en-GB" sz="1600">
                <a:latin typeface="Arial"/>
                <a:ea typeface="Arial"/>
                <a:cs typeface="Arial"/>
                <a:sym typeface="Arial"/>
              </a:rPr>
              <a:t>Students Loan Company</a:t>
            </a:r>
            <a:endParaRPr/>
          </a:p>
          <a:p>
            <a:pPr indent="-285750" lvl="0" marL="285750" rtl="0" algn="l">
              <a:lnSpc>
                <a:spcPct val="90000"/>
              </a:lnSpc>
              <a:spcBef>
                <a:spcPts val="1000"/>
              </a:spcBef>
              <a:spcAft>
                <a:spcPts val="0"/>
              </a:spcAft>
              <a:buClr>
                <a:schemeClr val="dk1"/>
              </a:buClr>
              <a:buSzPts val="1600"/>
              <a:buFont typeface="Arial"/>
              <a:buChar char="-"/>
            </a:pPr>
            <a:r>
              <a:rPr lang="en-GB" sz="1600">
                <a:latin typeface="Arial"/>
                <a:ea typeface="Arial"/>
                <a:cs typeface="Arial"/>
                <a:sym typeface="Arial"/>
              </a:rPr>
              <a:t>Tesco Bank / Plc &amp;</a:t>
            </a:r>
            <a:endParaRPr sz="1600">
              <a:latin typeface="Arial"/>
              <a:ea typeface="Arial"/>
              <a:cs typeface="Arial"/>
              <a:sym typeface="Arial"/>
            </a:endParaRPr>
          </a:p>
          <a:p>
            <a:pPr indent="-285750" lvl="0" marL="285750" rtl="0" algn="l">
              <a:lnSpc>
                <a:spcPct val="90000"/>
              </a:lnSpc>
              <a:spcBef>
                <a:spcPts val="1000"/>
              </a:spcBef>
              <a:spcAft>
                <a:spcPts val="0"/>
              </a:spcAft>
              <a:buSzPts val="1600"/>
              <a:buFont typeface="Arial"/>
              <a:buChar char="-"/>
            </a:pPr>
            <a:r>
              <a:rPr lang="en-GB" sz="1600">
                <a:latin typeface="Arial"/>
                <a:ea typeface="Arial"/>
                <a:cs typeface="Arial"/>
                <a:sym typeface="Arial"/>
              </a:rPr>
              <a:t>Ministry of Defence</a:t>
            </a:r>
            <a:endParaRPr sz="1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idx="1" type="body"/>
          </p:nvPr>
        </p:nvSpPr>
        <p:spPr>
          <a:xfrm>
            <a:off x="838200" y="680484"/>
            <a:ext cx="10515600" cy="5496479"/>
          </a:xfrm>
          <a:prstGeom prst="rect">
            <a:avLst/>
          </a:prstGeom>
          <a:noFill/>
          <a:ln cap="flat" cmpd="sng" w="9525">
            <a:solidFill>
              <a:srgbClr val="6AA84F"/>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1. Proof Of Concepts (POCs)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POCs to identify a concept and prove if this concept shall work in favour of the organizations goals and suggest alternatives.</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1) October 2013: POC aimed at whether single sign-on between </a:t>
            </a:r>
            <a:r>
              <a:rPr lang="en-GB" sz="1600">
                <a:solidFill>
                  <a:srgbClr val="00B050"/>
                </a:solidFill>
                <a:latin typeface="Arial"/>
                <a:ea typeface="Arial"/>
                <a:cs typeface="Arial"/>
                <a:sym typeface="Arial"/>
              </a:rPr>
              <a:t>Tesco Plc and Tesco Bank </a:t>
            </a:r>
            <a:r>
              <a:rPr lang="en-GB" sz="1600">
                <a:latin typeface="Arial"/>
                <a:ea typeface="Arial"/>
                <a:cs typeface="Arial"/>
                <a:sym typeface="Arial"/>
              </a:rPr>
              <a:t>is feasible and if so, can we go for an in-house development or procure off the shelf single sign-on product</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Tesco decided to procure CA Arcot an off the shelf Single Sign On product due to the complexity and risk associated with the security and privacy aspects</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idx="1" type="body"/>
          </p:nvPr>
        </p:nvSpPr>
        <p:spPr>
          <a:xfrm>
            <a:off x="838200" y="680484"/>
            <a:ext cx="10515600" cy="5496479"/>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2. Lab based usability tests &amp; F2F interviews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Lab based usability tests for evidence based qualitative user research with participant users.</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1) October 2018: Lab based usability test at office for students, London next to Chancery Lane tube station for </a:t>
            </a:r>
            <a:r>
              <a:rPr lang="en-GB" sz="1600">
                <a:solidFill>
                  <a:srgbClr val="00B050"/>
                </a:solidFill>
                <a:latin typeface="Arial"/>
                <a:ea typeface="Arial"/>
                <a:cs typeface="Arial"/>
                <a:sym typeface="Arial"/>
              </a:rPr>
              <a:t>Students Loan Company.</a:t>
            </a:r>
            <a:r>
              <a:rPr lang="en-GB" sz="1600">
                <a:latin typeface="Arial"/>
                <a:ea typeface="Arial"/>
                <a:cs typeface="Arial"/>
                <a:sym typeface="Arial"/>
              </a:rPr>
              <a:t> Researched over 2 days with over 10 participant users from groups: Full time students, Returning students, Part time and potential students looking to apply for student loan.</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Outcome was that the newly designed screens went live reducing paper forms. Screen shot of live pages in GOV UK website: </a:t>
            </a:r>
            <a:r>
              <a:rPr lang="en-GB" sz="1200" u="sng">
                <a:solidFill>
                  <a:schemeClr val="hlink"/>
                </a:solidFill>
                <a:latin typeface="Arial"/>
                <a:ea typeface="Arial"/>
                <a:cs typeface="Arial"/>
                <a:sym typeface="Arial"/>
                <a:hlinkClick r:id="rId3"/>
              </a:rPr>
              <a:t>https://github.com/RaghavanKasthuri/User-Experience-UX-/blob/master/Interactive%20Design/Screens%20designed%20live%20on%20Student%20Finance%20England.pptx</a:t>
            </a:r>
            <a:endParaRPr sz="12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2) December 2018: Lab based usability test during discovery in iterations while at </a:t>
            </a:r>
            <a:r>
              <a:rPr lang="en-GB" sz="1600">
                <a:solidFill>
                  <a:srgbClr val="00B050"/>
                </a:solidFill>
                <a:latin typeface="Arial"/>
                <a:ea typeface="Arial"/>
                <a:cs typeface="Arial"/>
                <a:sym typeface="Arial"/>
              </a:rPr>
              <a:t>Students Loan Company. </a:t>
            </a:r>
            <a:r>
              <a:rPr lang="en-GB" sz="1600">
                <a:latin typeface="Arial"/>
                <a:ea typeface="Arial"/>
                <a:cs typeface="Arial"/>
                <a:sym typeface="Arial"/>
              </a:rPr>
              <a:t>This was to have the childcare grant in a centralized place for student parents to login and approve payment requests from child care providers to reduce fraud. Research case study: </a:t>
            </a:r>
            <a:r>
              <a:rPr lang="en-GB" sz="1200" u="sng">
                <a:solidFill>
                  <a:schemeClr val="hlink"/>
                </a:solidFill>
                <a:latin typeface="Arial"/>
                <a:ea typeface="Arial"/>
                <a:cs typeface="Arial"/>
                <a:sym typeface="Arial"/>
                <a:hlinkClick r:id="rId4"/>
              </a:rPr>
              <a:t>https://github.com/RaghavanKasthuri/User-Experience-UX-/blob/master/UX%20Research/UX%20Case%20Study.docx</a:t>
            </a:r>
            <a:endParaRPr sz="12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Outcome from 1</a:t>
            </a:r>
            <a:r>
              <a:rPr baseline="30000" lang="en-GB" sz="1600">
                <a:latin typeface="Arial"/>
                <a:ea typeface="Arial"/>
                <a:cs typeface="Arial"/>
                <a:sym typeface="Arial"/>
              </a:rPr>
              <a:t>st</a:t>
            </a:r>
            <a:r>
              <a:rPr lang="en-GB" sz="1600">
                <a:latin typeface="Arial"/>
                <a:ea typeface="Arial"/>
                <a:cs typeface="Arial"/>
                <a:sym typeface="Arial"/>
              </a:rPr>
              <a:t> 2 iterations was: Users preferred a solution with screens that worked out all the calculations and present it for them to approve or decline than asking them to enter free form amounts and other text fields.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Users also didn’t understand too much information on screen and felt it to be a cognitive overload.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idx="1" type="body"/>
          </p:nvPr>
        </p:nvSpPr>
        <p:spPr>
          <a:xfrm>
            <a:off x="838200" y="680484"/>
            <a:ext cx="10515600" cy="5496479"/>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3. Questionnaires and quantitative surveys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Responses from Quantitative surveys and questionnaires to perform detailed analysis answering questions of the organization that resulted in the approach of questionnaires. </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1) September 2011: </a:t>
            </a:r>
            <a:r>
              <a:rPr lang="en-GB" sz="1600">
                <a:solidFill>
                  <a:srgbClr val="00B050"/>
                </a:solidFill>
                <a:latin typeface="Arial"/>
                <a:ea typeface="Arial"/>
                <a:cs typeface="Arial"/>
                <a:sym typeface="Arial"/>
              </a:rPr>
              <a:t>Tesco Bank’s dilemma </a:t>
            </a:r>
            <a:r>
              <a:rPr lang="en-GB" sz="1600">
                <a:latin typeface="Arial"/>
                <a:ea typeface="Arial"/>
                <a:cs typeface="Arial"/>
                <a:sym typeface="Arial"/>
              </a:rPr>
              <a:t>of whether to build the Money Manager solution in-house or procure from a 3</a:t>
            </a:r>
            <a:r>
              <a:rPr baseline="30000" lang="en-GB" sz="1600">
                <a:latin typeface="Arial"/>
                <a:ea typeface="Arial"/>
                <a:cs typeface="Arial"/>
                <a:sym typeface="Arial"/>
              </a:rPr>
              <a:t>rd</a:t>
            </a:r>
            <a:r>
              <a:rPr lang="en-GB" sz="1600">
                <a:latin typeface="Arial"/>
                <a:ea typeface="Arial"/>
                <a:cs typeface="Arial"/>
                <a:sym typeface="Arial"/>
              </a:rPr>
              <a:t> party. This resulted in a business / technical / security questionnaire out to 3</a:t>
            </a:r>
            <a:r>
              <a:rPr baseline="30000" lang="en-GB" sz="1600">
                <a:latin typeface="Arial"/>
                <a:ea typeface="Arial"/>
                <a:cs typeface="Arial"/>
                <a:sym typeface="Arial"/>
              </a:rPr>
              <a:t>rd</a:t>
            </a:r>
            <a:r>
              <a:rPr lang="en-GB" sz="1600">
                <a:latin typeface="Arial"/>
                <a:ea typeface="Arial"/>
                <a:cs typeface="Arial"/>
                <a:sym typeface="Arial"/>
              </a:rPr>
              <a:t> parties.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Outcome was detailed analysis of whether it’s best to build and maintain this solution in-house or if procured, is it easy to maintain or if we need to buy a cover for a number of years or if we need the 3</a:t>
            </a:r>
            <a:r>
              <a:rPr baseline="30000" lang="en-GB" sz="1600">
                <a:latin typeface="Arial"/>
                <a:ea typeface="Arial"/>
                <a:cs typeface="Arial"/>
                <a:sym typeface="Arial"/>
              </a:rPr>
              <a:t>rd</a:t>
            </a:r>
            <a:r>
              <a:rPr lang="en-GB" sz="1600">
                <a:latin typeface="Arial"/>
                <a:ea typeface="Arial"/>
                <a:cs typeface="Arial"/>
                <a:sym typeface="Arial"/>
              </a:rPr>
              <a:t> party to maintain the solution after go-live. </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Discussions also were along the lines of whether the 3</a:t>
            </a:r>
            <a:r>
              <a:rPr baseline="30000" lang="en-GB" sz="1600">
                <a:latin typeface="Arial"/>
                <a:ea typeface="Arial"/>
                <a:cs typeface="Arial"/>
                <a:sym typeface="Arial"/>
              </a:rPr>
              <a:t>rd</a:t>
            </a:r>
            <a:r>
              <a:rPr lang="en-GB" sz="1600">
                <a:latin typeface="Arial"/>
                <a:ea typeface="Arial"/>
                <a:cs typeface="Arial"/>
                <a:sym typeface="Arial"/>
              </a:rPr>
              <a:t> party shall be able to comply with the Bank’s security and privacy legislations and in case of any breach who shall be responsible.</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2) August 2019: </a:t>
            </a:r>
            <a:r>
              <a:rPr lang="en-GB" sz="1600">
                <a:solidFill>
                  <a:srgbClr val="00B050"/>
                </a:solidFill>
                <a:latin typeface="Arial"/>
                <a:ea typeface="Arial"/>
                <a:cs typeface="Arial"/>
                <a:sym typeface="Arial"/>
              </a:rPr>
              <a:t>Ministry of Defence’s quantitative survey</a:t>
            </a:r>
            <a:r>
              <a:rPr lang="en-GB" sz="1600">
                <a:latin typeface="Arial"/>
                <a:ea typeface="Arial"/>
                <a:cs typeface="Arial"/>
                <a:sym typeface="Arial"/>
              </a:rPr>
              <a:t> to understand veteran users background and a </a:t>
            </a:r>
            <a:r>
              <a:rPr lang="en-GB" sz="1600">
                <a:latin typeface="Arial"/>
                <a:ea typeface="Arial"/>
                <a:cs typeface="Arial"/>
                <a:sym typeface="Arial"/>
              </a:rPr>
              <a:t>questionnaire</a:t>
            </a:r>
            <a:r>
              <a:rPr lang="en-GB" sz="1600">
                <a:latin typeface="Arial"/>
                <a:ea typeface="Arial"/>
                <a:cs typeface="Arial"/>
                <a:sym typeface="Arial"/>
              </a:rPr>
              <a:t> aimed to learn more about the veteran users in context of digital inclusion and assisted digital. This was as well updated on public government blogs to carry out this research in a very public manner.</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idx="1" type="body"/>
          </p:nvPr>
        </p:nvSpPr>
        <p:spPr>
          <a:xfrm>
            <a:off x="838200" y="680484"/>
            <a:ext cx="10515600" cy="5496479"/>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4. Focus Groups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Focus groups to share ideas with representation from various services to avoid duplicating efforts enabling shared services across the company.</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1) November 2013: Focus Group to assess the idea of whether </a:t>
            </a:r>
            <a:r>
              <a:rPr lang="en-GB" sz="1600">
                <a:solidFill>
                  <a:srgbClr val="00B050"/>
                </a:solidFill>
                <a:latin typeface="Arial"/>
                <a:ea typeface="Arial"/>
                <a:cs typeface="Arial"/>
                <a:sym typeface="Arial"/>
              </a:rPr>
              <a:t>Monitise</a:t>
            </a:r>
            <a:r>
              <a:rPr lang="en-GB" sz="1600">
                <a:latin typeface="Arial"/>
                <a:ea typeface="Arial"/>
                <a:cs typeface="Arial"/>
                <a:sym typeface="Arial"/>
              </a:rPr>
              <a:t> United States Mobile Messaging Engine could be customized to the needs of the customers across Monitise UK and Europe.</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The team from states visited Monitise offices just off Bank Station in Central London to extrapolate ideas.</a:t>
            </a:r>
            <a:endParaRPr/>
          </a:p>
          <a:p>
            <a:pPr indent="0" lvl="0" marL="0" rtl="0" algn="l">
              <a:lnSpc>
                <a:spcPct val="90000"/>
              </a:lnSpc>
              <a:spcBef>
                <a:spcPts val="1000"/>
              </a:spcBef>
              <a:spcAft>
                <a:spcPts val="0"/>
              </a:spcAft>
              <a:buClr>
                <a:schemeClr val="dk1"/>
              </a:buClr>
              <a:buSzPts val="1400"/>
              <a:buNone/>
            </a:pPr>
            <a:r>
              <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idx="1" type="body"/>
          </p:nvPr>
        </p:nvSpPr>
        <p:spPr>
          <a:xfrm>
            <a:off x="838200" y="680484"/>
            <a:ext cx="10515600" cy="5496479"/>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5. Analyse data from various existing sources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Existing data in confluence, intranet, a different service within the same organization gathered and analysed to assess favourable outcomes to assist research work.</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1) October 2013: To derive new set of requirements for the new version of the </a:t>
            </a:r>
            <a:r>
              <a:rPr lang="en-GB" sz="1600">
                <a:solidFill>
                  <a:srgbClr val="00B050"/>
                </a:solidFill>
                <a:latin typeface="Arial"/>
                <a:ea typeface="Arial"/>
                <a:cs typeface="Arial"/>
                <a:sym typeface="Arial"/>
              </a:rPr>
              <a:t>Montise Enterprise platform</a:t>
            </a:r>
            <a:r>
              <a:rPr lang="en-GB" sz="1600">
                <a:latin typeface="Arial"/>
                <a:ea typeface="Arial"/>
                <a:cs typeface="Arial"/>
                <a:sym typeface="Arial"/>
              </a:rPr>
              <a:t>. This was based on the existing generic platform of mobile products and the potential new clients requirements and as well existing clients requirements for customizations.</a:t>
            </a:r>
            <a:endParaRPr/>
          </a:p>
          <a:p>
            <a:pPr indent="0" lvl="0" marL="0" rtl="0" algn="l">
              <a:lnSpc>
                <a:spcPct val="90000"/>
              </a:lnSpc>
              <a:spcBef>
                <a:spcPts val="1000"/>
              </a:spcBef>
              <a:spcAft>
                <a:spcPts val="0"/>
              </a:spcAft>
              <a:buClr>
                <a:schemeClr val="dk1"/>
              </a:buClr>
              <a:buSzPts val="1400"/>
              <a:buNone/>
            </a:pPr>
            <a:r>
              <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idx="1" type="body"/>
          </p:nvPr>
        </p:nvSpPr>
        <p:spPr>
          <a:xfrm>
            <a:off x="838200" y="680484"/>
            <a:ext cx="10515600" cy="5496479"/>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50"/>
              </a:buClr>
              <a:buSzPts val="1800"/>
              <a:buNone/>
            </a:pPr>
            <a:r>
              <a:rPr lang="en-GB" sz="1800">
                <a:solidFill>
                  <a:srgbClr val="00B050"/>
                </a:solidFill>
                <a:latin typeface="Arial"/>
                <a:ea typeface="Arial"/>
                <a:cs typeface="Arial"/>
                <a:sym typeface="Arial"/>
              </a:rPr>
              <a:t>6. Management Information / Stats</a:t>
            </a:r>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Constructive criticisms fed in to Management Information that shall form part of the new phase of project and as well perform numerical data analysis for quantitative research. </a:t>
            </a:r>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rPr lang="en-GB" sz="1600">
                <a:latin typeface="Arial"/>
                <a:ea typeface="Arial"/>
                <a:cs typeface="Arial"/>
                <a:sym typeface="Arial"/>
              </a:rPr>
              <a:t>Real-life projects:</a:t>
            </a:r>
            <a:endParaRPr/>
          </a:p>
          <a:p>
            <a:pPr indent="-342900" lvl="0" marL="342900" rtl="0" algn="l">
              <a:lnSpc>
                <a:spcPct val="90000"/>
              </a:lnSpc>
              <a:spcBef>
                <a:spcPts val="1000"/>
              </a:spcBef>
              <a:spcAft>
                <a:spcPts val="0"/>
              </a:spcAft>
              <a:buClr>
                <a:schemeClr val="dk1"/>
              </a:buClr>
              <a:buSzPts val="1600"/>
              <a:buAutoNum type="arabicParenR"/>
            </a:pPr>
            <a:r>
              <a:rPr lang="en-GB" sz="1600">
                <a:latin typeface="Arial"/>
                <a:ea typeface="Arial"/>
                <a:cs typeface="Arial"/>
                <a:sym typeface="Arial"/>
              </a:rPr>
              <a:t>December 2018: </a:t>
            </a:r>
            <a:r>
              <a:rPr lang="en-GB" sz="1600">
                <a:latin typeface="Arial"/>
                <a:ea typeface="Arial"/>
                <a:cs typeface="Arial"/>
                <a:sym typeface="Arial"/>
              </a:rPr>
              <a:t>Metrics produced by Google Analytics was shared across all UX Researchers and UX designers at </a:t>
            </a:r>
            <a:r>
              <a:rPr lang="en-GB" sz="1600">
                <a:solidFill>
                  <a:srgbClr val="00B050"/>
                </a:solidFill>
                <a:latin typeface="Arial"/>
                <a:ea typeface="Arial"/>
                <a:cs typeface="Arial"/>
                <a:sym typeface="Arial"/>
              </a:rPr>
              <a:t>Students Loan </a:t>
            </a:r>
            <a:r>
              <a:rPr lang="en-GB" sz="1600">
                <a:latin typeface="Arial"/>
                <a:ea typeface="Arial"/>
                <a:cs typeface="Arial"/>
                <a:sym typeface="Arial"/>
              </a:rPr>
              <a:t>to ensure this is taken in to account while researching and designing.</a:t>
            </a:r>
            <a:endParaRPr/>
          </a:p>
          <a:p>
            <a:pPr indent="-342900" lvl="0" marL="342900" rtl="0" algn="l">
              <a:lnSpc>
                <a:spcPct val="90000"/>
              </a:lnSpc>
              <a:spcBef>
                <a:spcPts val="1000"/>
              </a:spcBef>
              <a:spcAft>
                <a:spcPts val="0"/>
              </a:spcAft>
              <a:buClr>
                <a:schemeClr val="dk1"/>
              </a:buClr>
              <a:buSzPts val="1600"/>
              <a:buAutoNum type="arabicParenR"/>
            </a:pPr>
            <a:r>
              <a:rPr lang="en-GB" sz="1600">
                <a:latin typeface="Arial"/>
                <a:ea typeface="Arial"/>
                <a:cs typeface="Arial"/>
                <a:sym typeface="Arial"/>
              </a:rPr>
              <a:t>February 2010: </a:t>
            </a:r>
            <a:r>
              <a:rPr lang="en-GB" sz="1600">
                <a:latin typeface="Arial"/>
                <a:ea typeface="Arial"/>
                <a:cs typeface="Arial"/>
                <a:sym typeface="Arial"/>
              </a:rPr>
              <a:t>Performance metrics at </a:t>
            </a:r>
            <a:r>
              <a:rPr lang="en-GB" sz="1600">
                <a:solidFill>
                  <a:srgbClr val="00B050"/>
                </a:solidFill>
                <a:latin typeface="Arial"/>
                <a:ea typeface="Arial"/>
                <a:cs typeface="Arial"/>
                <a:sym typeface="Arial"/>
              </a:rPr>
              <a:t>Sky</a:t>
            </a:r>
            <a:r>
              <a:rPr lang="en-GB" sz="1600">
                <a:latin typeface="Arial"/>
                <a:ea typeface="Arial"/>
                <a:cs typeface="Arial"/>
                <a:sym typeface="Arial"/>
              </a:rPr>
              <a:t> helped focus on the right modules to test for specific data.</a:t>
            </a:r>
            <a:endParaRPr sz="1600">
              <a:latin typeface="Arial"/>
              <a:ea typeface="Arial"/>
              <a:cs typeface="Arial"/>
              <a:sym typeface="Arial"/>
            </a:endParaRPr>
          </a:p>
          <a:p>
            <a:pPr indent="-342900" lvl="0" marL="342900" rtl="0" algn="l">
              <a:lnSpc>
                <a:spcPct val="90000"/>
              </a:lnSpc>
              <a:spcBef>
                <a:spcPts val="1000"/>
              </a:spcBef>
              <a:spcAft>
                <a:spcPts val="0"/>
              </a:spcAft>
              <a:buSzPts val="1600"/>
              <a:buFont typeface="Arial"/>
              <a:buAutoNum type="arabicParenR"/>
            </a:pPr>
            <a:r>
              <a:rPr lang="en-GB" sz="1600">
                <a:latin typeface="Arial"/>
                <a:ea typeface="Arial"/>
                <a:cs typeface="Arial"/>
                <a:sym typeface="Arial"/>
              </a:rPr>
              <a:t>August 2019: Metrics from Operations team to relate to the number of veteran claims during User Research while at </a:t>
            </a:r>
            <a:r>
              <a:rPr lang="en-GB" sz="1600">
                <a:solidFill>
                  <a:srgbClr val="00B050"/>
                </a:solidFill>
                <a:latin typeface="Arial"/>
                <a:ea typeface="Arial"/>
                <a:cs typeface="Arial"/>
                <a:sym typeface="Arial"/>
              </a:rPr>
              <a:t>Veterans UK, Ministry of Defence</a:t>
            </a:r>
            <a:endParaRPr sz="1600">
              <a:solidFill>
                <a:srgbClr val="00B050"/>
              </a:solidFill>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solidFill>
                <a:srgbClr val="00B05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