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910" y="1123315"/>
            <a:ext cx="11171555" cy="2105025"/>
          </a:xfrm>
        </p:spPr>
        <p:txBody>
          <a:bodyPr>
            <a:normAutofit/>
          </a:bodyPr>
          <a:p>
            <a:br>
              <a:rPr lang="en-GB" altLang="en-US" sz="4000" b="1">
                <a:solidFill>
                  <a:srgbClr val="00B050"/>
                </a:solidFill>
              </a:rPr>
            </a:br>
            <a:r>
              <a:rPr lang="en-GB" altLang="en-US" sz="4000" b="1">
                <a:solidFill>
                  <a:srgbClr val="00B050"/>
                </a:solidFill>
              </a:rPr>
              <a:t>Specification By Examples (SBE's) for </a:t>
            </a:r>
            <a:br>
              <a:rPr lang="en-GB" altLang="en-US" sz="4000" b="1">
                <a:solidFill>
                  <a:srgbClr val="00B050"/>
                </a:solidFill>
              </a:rPr>
            </a:br>
            <a:r>
              <a:rPr lang="en-GB" altLang="en-US" sz="4000" b="1">
                <a:solidFill>
                  <a:srgbClr val="00B050"/>
                </a:solidFill>
              </a:rPr>
              <a:t>Person to Person (P2P) Mobile payments</a:t>
            </a:r>
            <a:endParaRPr lang="en-GB" altLang="en-US" sz="4000" b="1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635" y="3603625"/>
            <a:ext cx="9949180" cy="1655445"/>
          </a:xfrm>
        </p:spPr>
        <p:txBody>
          <a:bodyPr/>
          <a:p>
            <a:pPr algn="l"/>
            <a:r>
              <a:rPr lang="en-GB" altLang="en-US" b="1"/>
              <a:t>Scope of this presentation</a:t>
            </a:r>
            <a:r>
              <a:rPr lang="en-GB" altLang="en-US"/>
              <a:t> is to elaborate a couple of multiple-step P2P scenarios presenting a flavour of Specification By Examples derived collaboratively between Business Analyst, Developer, Tester, and Architect.</a:t>
            </a:r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225" y="6357620"/>
            <a:ext cx="11722735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5010"/>
          </a:xfrm>
        </p:spPr>
        <p:txBody>
          <a:bodyPr>
            <a:normAutofit fontScale="90000"/>
          </a:bodyPr>
          <a:p>
            <a:r>
              <a:rPr lang="en-GB" altLang="en-US" b="1">
                <a:solidFill>
                  <a:srgbClr val="00B050"/>
                </a:solidFill>
              </a:rPr>
              <a:t>Scenario 1: Share a lunch bill with a friend </a:t>
            </a:r>
            <a:endParaRPr lang="en-GB" altLang="en-US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220"/>
            <a:ext cx="10515600" cy="5052695"/>
          </a:xfrm>
        </p:spPr>
        <p:txBody>
          <a:bodyPr/>
          <a:p>
            <a:pPr marL="0" indent="0">
              <a:buNone/>
            </a:pPr>
            <a:r>
              <a:rPr lang="en-GB" altLang="en-US" sz="1800">
                <a:solidFill>
                  <a:schemeClr val="accent5"/>
                </a:solidFill>
              </a:rPr>
              <a:t>GIVEN 	I'm a mobile phone user</a:t>
            </a:r>
            <a:endParaRPr lang="en-GB" altLang="en-US" sz="18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chemeClr val="accent5"/>
                </a:solidFill>
              </a:rPr>
              <a:t>	AND I want to send money to my friend to share the lunch bill</a:t>
            </a:r>
            <a:endParaRPr lang="en-GB" altLang="en-US" sz="18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FF0000"/>
                </a:solidFill>
              </a:rPr>
              <a:t>WHEN	I search for my friends contact by name</a:t>
            </a:r>
            <a:endParaRPr lang="en-GB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00B050"/>
                </a:solidFill>
              </a:rPr>
              <a:t>THEN	I'm presented with my friends name and contact details to select and pay from</a:t>
            </a:r>
            <a:endParaRPr lang="en-GB" altLang="en-US" sz="180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altLang="en-US" sz="1800">
              <a:solidFill>
                <a:schemeClr val="accent5"/>
              </a:solidFill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chemeClr val="accent5"/>
                </a:solidFill>
                <a:sym typeface="+mn-ea"/>
              </a:rPr>
              <a:t>GIVEN 	I'm presented with my friends name and contact details to select and pay from</a:t>
            </a:r>
            <a:endParaRPr lang="en-GB" altLang="en-US" sz="18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FF0000"/>
                </a:solidFill>
                <a:sym typeface="+mn-ea"/>
              </a:rPr>
              <a:t>WHEN	I select the friends contact to pay to</a:t>
            </a:r>
            <a:endParaRPr lang="en-GB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00B050"/>
                </a:solidFill>
                <a:sym typeface="+mn-ea"/>
              </a:rPr>
              <a:t>THEN	I'm presented to enter the amount to pay in 2 decimal places</a:t>
            </a: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GB" altLang="en-US" sz="1800">
              <a:solidFill>
                <a:schemeClr val="accent5"/>
              </a:solidFill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chemeClr val="accent5"/>
                </a:solidFill>
                <a:sym typeface="+mn-ea"/>
              </a:rPr>
              <a:t>GIVEN 	I'm presented to enter the amount to pay in 2 decimal places</a:t>
            </a:r>
            <a:endParaRPr lang="en-GB" altLang="en-US" sz="18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FF0000"/>
                </a:solidFill>
                <a:sym typeface="+mn-ea"/>
              </a:rPr>
              <a:t>WHEN	I enter the amount in 2 decimal places and confirm </a:t>
            </a:r>
            <a:endParaRPr lang="en-GB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00B050"/>
                </a:solidFill>
                <a:sym typeface="+mn-ea"/>
              </a:rPr>
              <a:t>THEN	I'm presented with a message that the money is sent to recepient pending his approval</a:t>
            </a: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00B050"/>
                </a:solidFill>
                <a:sym typeface="+mn-ea"/>
              </a:rPr>
              <a:t>	AND a SMS text is sent to recepient's mobile to approve the money received</a:t>
            </a: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GB" altLang="en-US" sz="180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7320" y="6357620"/>
            <a:ext cx="11874500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5010"/>
          </a:xfrm>
        </p:spPr>
        <p:txBody>
          <a:bodyPr>
            <a:normAutofit fontScale="90000"/>
          </a:bodyPr>
          <a:p>
            <a:r>
              <a:rPr lang="en-GB" altLang="en-US" b="1">
                <a:solidFill>
                  <a:srgbClr val="00B050"/>
                </a:solidFill>
              </a:rPr>
              <a:t>Scenario 2: Request money from a friend</a:t>
            </a:r>
            <a:endParaRPr lang="en-GB" altLang="en-US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855"/>
            <a:ext cx="10515600" cy="544512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GB" altLang="en-US" sz="1800">
                <a:solidFill>
                  <a:schemeClr val="accent5"/>
                </a:solidFill>
              </a:rPr>
              <a:t>GIVEN 	I'm a mobile phone user</a:t>
            </a:r>
            <a:endParaRPr lang="en-GB" altLang="en-US" sz="18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chemeClr val="accent5"/>
                </a:solidFill>
              </a:rPr>
              <a:t>	AND I want to request mony from a friend</a:t>
            </a:r>
            <a:endParaRPr lang="en-GB" altLang="en-US" sz="18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FF0000"/>
                </a:solidFill>
              </a:rPr>
              <a:t>WHEN	I search for my friends contact by name</a:t>
            </a:r>
            <a:endParaRPr lang="en-GB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00B050"/>
                </a:solidFill>
              </a:rPr>
              <a:t>THEN	I'm presented with my friends name and contact details to select and  request money</a:t>
            </a:r>
            <a:endParaRPr lang="en-GB" altLang="en-US" sz="180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altLang="en-US" sz="1800">
              <a:solidFill>
                <a:schemeClr val="accent5"/>
              </a:solidFill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chemeClr val="accent5"/>
                </a:solidFill>
                <a:sym typeface="+mn-ea"/>
              </a:rPr>
              <a:t>GIVEN 	I'm presented with my friends name and contact details to select and request money</a:t>
            </a:r>
            <a:endParaRPr lang="en-GB" altLang="en-US" sz="18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FF0000"/>
                </a:solidFill>
                <a:sym typeface="+mn-ea"/>
              </a:rPr>
              <a:t>WHEN	I select the friends contact to request money from </a:t>
            </a:r>
            <a:endParaRPr lang="en-GB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00B050"/>
                </a:solidFill>
                <a:sym typeface="+mn-ea"/>
              </a:rPr>
              <a:t>THEN	I'm presented to enter the amount I want to request in 2 decimal places</a:t>
            </a: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GB" altLang="en-US" sz="1800">
              <a:solidFill>
                <a:schemeClr val="accent5"/>
              </a:solidFill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chemeClr val="accent5"/>
                </a:solidFill>
                <a:sym typeface="+mn-ea"/>
              </a:rPr>
              <a:t>GIVEN 	I'm presented to enter the amount to request in 2 decimal places</a:t>
            </a:r>
            <a:endParaRPr lang="en-GB" altLang="en-US" sz="18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FF0000"/>
                </a:solidFill>
                <a:sym typeface="+mn-ea"/>
              </a:rPr>
              <a:t>WHEN	I enter the amount in 2 decimal places and confirm </a:t>
            </a:r>
            <a:endParaRPr lang="en-GB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00B050"/>
                </a:solidFill>
                <a:sym typeface="+mn-ea"/>
              </a:rPr>
              <a:t>THEN	the friend from who I'm requesting money receives a request notification</a:t>
            </a: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chemeClr val="accent5"/>
                </a:solidFill>
                <a:sym typeface="+mn-ea"/>
              </a:rPr>
              <a:t>GIVEN 	the friend from who I'm requesting money receives a request notification </a:t>
            </a:r>
            <a:endParaRPr lang="en-GB" altLang="en-US" sz="18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FF0000"/>
                </a:solidFill>
                <a:sym typeface="+mn-ea"/>
              </a:rPr>
              <a:t>WHEN	the friend approves the payment</a:t>
            </a:r>
            <a:endParaRPr lang="en-GB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altLang="en-US" sz="1800">
                <a:solidFill>
                  <a:srgbClr val="00B050"/>
                </a:solidFill>
                <a:sym typeface="+mn-ea"/>
              </a:rPr>
              <a:t>THEN	I'm immediately notified of approved payment from my friend</a:t>
            </a: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GB" altLang="en-US" sz="1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GB" altLang="en-US" sz="180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610" y="6357620"/>
            <a:ext cx="11910060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2340</Words>
  <Application>WPS Presentation</Application>
  <PresentationFormat>Widescreen</PresentationFormat>
  <Paragraphs>52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 Specification By Examples (SBE's) for  Person to Person (P2P) Mobile payments</vt:lpstr>
      <vt:lpstr>Scenario 1: Share a lunch bill with a friend </vt:lpstr>
      <vt:lpstr>Scenario 2: Request money from a friend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Raghavan</dc:creator>
  <cp:lastModifiedBy>Raghavan</cp:lastModifiedBy>
  <cp:revision>17</cp:revision>
  <dcterms:created xsi:type="dcterms:W3CDTF">2018-06-06T21:55:00Z</dcterms:created>
  <dcterms:modified xsi:type="dcterms:W3CDTF">2018-07-07T20:08:39Z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