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63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3950"/>
            <a:ext cx="9144000" cy="1791335"/>
          </a:xfrm>
        </p:spPr>
        <p:txBody>
          <a:bodyPr>
            <a:normAutofit/>
          </a:bodyPr>
          <a:lstStyle/>
          <a:p>
            <a:r>
              <a:rPr lang="en-GB" altLang="en-US" sz="4800" b="1" dirty="0">
                <a:solidFill>
                  <a:srgbClr val="00B050"/>
                </a:solidFill>
                <a:latin typeface="Arial" charset="0"/>
              </a:rPr>
              <a:t>Mobile Checkout User Experience (UX) design</a:t>
            </a:r>
            <a:endParaRPr lang="en-GB" altLang="en-US" sz="4800" b="1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030" y="3336290"/>
            <a:ext cx="10995660" cy="2792095"/>
          </a:xfrm>
        </p:spPr>
        <p:txBody>
          <a:bodyPr>
            <a:normAutofit/>
          </a:bodyPr>
          <a:lstStyle/>
          <a:p>
            <a:pPr lvl="0" algn="l">
              <a:buFont typeface="Arial" charset="0"/>
            </a:pPr>
            <a:r>
              <a:rPr lang="en-GB" altLang="en-US" sz="1800" b="1">
                <a:solidFill>
                  <a:srgbClr val="00B050"/>
                </a:solidFill>
                <a:latin typeface="Arial" charset="0"/>
              </a:rPr>
              <a:t>Design problem to solve:</a:t>
            </a:r>
            <a:endParaRPr lang="en-GB" altLang="en-US" sz="1800" b="1">
              <a:solidFill>
                <a:srgbClr val="00B050"/>
              </a:solidFill>
              <a:latin typeface="Arial" charset="0"/>
            </a:endParaRPr>
          </a:p>
          <a:p>
            <a:pPr lvl="0" algn="l">
              <a:buFont typeface="Arial" charset="0"/>
            </a:pPr>
            <a:r>
              <a:rPr lang="en-GB" altLang="en-US" sz="1800">
                <a:latin typeface="Arial" charset="0"/>
              </a:rPr>
              <a:t>Samantha, a 34 year-old mother, is in an airport waiting to board a flight to Colorado for vacation. She has some time to kill before her flight, so she does some impulse shopping online and buys a dress at a leading fashion website. This is her first time purchasing anything on the site. Since she’s going on vacation for a week, she wants the product to be delivered after she arrives back home.</a:t>
            </a:r>
            <a:endParaRPr lang="en-GB" altLang="en-US" sz="1800">
              <a:latin typeface="Arial" charset="0"/>
            </a:endParaRPr>
          </a:p>
          <a:p>
            <a:pPr lvl="0" algn="l">
              <a:buFont typeface="Arial" charset="0"/>
            </a:pPr>
            <a:endParaRPr lang="en-GB" altLang="en-US" sz="1800">
              <a:latin typeface="Arial" charset="0"/>
            </a:endParaRPr>
          </a:p>
          <a:p>
            <a:pPr lvl="0" algn="l">
              <a:buFont typeface="Arial" charset="0"/>
            </a:pPr>
            <a:r>
              <a:rPr lang="en-GB" altLang="en-US" sz="1800">
                <a:latin typeface="Arial" charset="0"/>
              </a:rPr>
              <a:t>Samantha has initiated the checkout process after viewing the dress in her cart. She needs to fill out the checkout form, which contains billing/shipping and payment info. Once she provides that information, the site will enable her to review the information before submitting the transaction.</a:t>
            </a:r>
            <a:endParaRPr lang="en-GB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755015"/>
          </a:xfrm>
        </p:spPr>
        <p:txBody>
          <a:bodyPr/>
          <a:p>
            <a:r>
              <a:rPr lang="en-GB" altLang="en-US" sz="3200" b="1">
                <a:solidFill>
                  <a:srgbClr val="00B050"/>
                </a:solidFill>
                <a:latin typeface="Arial" charset="0"/>
              </a:rPr>
              <a:t>Scope of this presentation</a:t>
            </a:r>
            <a:endParaRPr lang="en-GB" altLang="en-US" sz="3200" b="1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1065530"/>
            <a:ext cx="10515600" cy="51123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 sz="2400">
                <a:solidFill>
                  <a:schemeClr val="tx1"/>
                </a:solidFill>
                <a:latin typeface="Arial" charset="0"/>
              </a:rPr>
              <a:t>This presentation aims at a high level design that includes:</a:t>
            </a:r>
            <a:endParaRPr lang="en-GB" altLang="en-US" sz="2400">
              <a:solidFill>
                <a:schemeClr val="tx1"/>
              </a:solidFill>
              <a:latin typeface="Arial" charset="0"/>
            </a:endParaRPr>
          </a:p>
          <a:p>
            <a:pPr marL="0" indent="0">
              <a:buNone/>
            </a:pPr>
            <a:endParaRPr lang="en-GB" altLang="en-US" sz="2400">
              <a:solidFill>
                <a:schemeClr val="tx1"/>
              </a:solidFill>
              <a:latin typeface="Arial" charset="0"/>
            </a:endParaRPr>
          </a:p>
          <a:p>
            <a:pPr marL="342900" indent="-342900"/>
            <a:r>
              <a:rPr lang="en-GB" altLang="en-US" sz="2400">
                <a:solidFill>
                  <a:schemeClr val="tx1"/>
                </a:solidFill>
                <a:latin typeface="Arial" charset="0"/>
              </a:rPr>
              <a:t>User Experience (UX) Sitemap</a:t>
            </a:r>
            <a:endParaRPr lang="en-GB" altLang="en-US" sz="2400">
              <a:solidFill>
                <a:schemeClr val="tx1"/>
              </a:solidFill>
              <a:latin typeface="Arial" charset="0"/>
            </a:endParaRPr>
          </a:p>
          <a:p>
            <a:pPr marL="342900" indent="-342900"/>
            <a:r>
              <a:rPr lang="en-GB" altLang="en-US" sz="2400">
                <a:solidFill>
                  <a:schemeClr val="tx1"/>
                </a:solidFill>
                <a:latin typeface="Arial" charset="0"/>
              </a:rPr>
              <a:t>Screen mock-ups / Wireframes</a:t>
            </a:r>
            <a:endParaRPr lang="en-GB" altLang="en-US" sz="2400">
              <a:solidFill>
                <a:schemeClr val="tx1"/>
              </a:solidFill>
              <a:latin typeface="Arial" charset="0"/>
            </a:endParaRPr>
          </a:p>
          <a:p>
            <a:pPr marL="342900" indent="-342900"/>
            <a:r>
              <a:rPr lang="en-GB" altLang="en-US" sz="2400">
                <a:solidFill>
                  <a:schemeClr val="tx1"/>
                </a:solidFill>
                <a:latin typeface="Arial" charset="0"/>
              </a:rPr>
              <a:t>Screen &amp; field validations</a:t>
            </a:r>
            <a:endParaRPr lang="en-GB" altLang="en-US" sz="24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709295"/>
          </a:xfrm>
        </p:spPr>
        <p:txBody>
          <a:bodyPr/>
          <a:p>
            <a:r>
              <a:rPr lang="en-GB" altLang="en-US" sz="3200" b="1">
                <a:solidFill>
                  <a:srgbClr val="00B050"/>
                </a:solidFill>
                <a:latin typeface="Arial" charset="0"/>
              </a:rPr>
              <a:t>Design proposals</a:t>
            </a:r>
            <a:endParaRPr lang="en-GB" altLang="en-US" sz="3200" b="1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955040"/>
            <a:ext cx="10515600" cy="522224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GB" altLang="en-US" sz="2400">
                <a:solidFill>
                  <a:schemeClr val="tx1"/>
                </a:solidFill>
                <a:latin typeface="Arial" charset="0"/>
              </a:rPr>
              <a:t>A wizard checkout would mean a better user experience instead of user having to scroll down the page to complete personal details, shipping address, credit card details and billing address.</a:t>
            </a:r>
            <a:endParaRPr lang="en-GB" altLang="en-US" sz="2400">
              <a:solidFill>
                <a:schemeClr val="tx1"/>
              </a:solidFill>
              <a:latin typeface="Arial" charset="0"/>
            </a:endParaRPr>
          </a:p>
          <a:p>
            <a:pPr marL="0" indent="0">
              <a:buNone/>
            </a:pPr>
            <a:endParaRPr lang="en-GB" altLang="en-US" sz="2400">
              <a:solidFill>
                <a:schemeClr val="tx1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GB" altLang="en-US" sz="2400">
                <a:solidFill>
                  <a:schemeClr val="tx1"/>
                </a:solidFill>
                <a:latin typeface="Arial" charset="0"/>
              </a:rPr>
              <a:t>Especially in a mobile phone user, there is lesser space but we need the user to complete the same amount of information as that of an online web user. </a:t>
            </a:r>
            <a:endParaRPr lang="en-GB" altLang="en-US" sz="2400">
              <a:solidFill>
                <a:schemeClr val="tx1"/>
              </a:solidFill>
              <a:latin typeface="Arial" charset="0"/>
            </a:endParaRPr>
          </a:p>
          <a:p>
            <a:pPr marL="0" indent="0">
              <a:buNone/>
            </a:pPr>
            <a:endParaRPr lang="en-GB" altLang="en-US" sz="2400">
              <a:solidFill>
                <a:schemeClr val="tx1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GB" altLang="en-US" sz="2400">
                <a:solidFill>
                  <a:schemeClr val="tx1"/>
                </a:solidFill>
                <a:latin typeface="Arial" charset="0"/>
              </a:rPr>
              <a:t>Hence, a wizard checkout would mean:</a:t>
            </a:r>
            <a:endParaRPr lang="en-GB" altLang="en-US" sz="2400">
              <a:solidFill>
                <a:schemeClr val="tx1"/>
              </a:solidFill>
              <a:latin typeface="Arial" charset="0"/>
            </a:endParaRPr>
          </a:p>
          <a:p>
            <a:pPr marL="342900" indent="-342900"/>
            <a:r>
              <a:rPr lang="en-GB" altLang="en-US" sz="2400">
                <a:solidFill>
                  <a:schemeClr val="tx1"/>
                </a:solidFill>
                <a:latin typeface="Arial" charset="0"/>
              </a:rPr>
              <a:t>The controller class can hold the information in the session, and</a:t>
            </a:r>
            <a:endParaRPr lang="en-GB" altLang="en-US" sz="2400">
              <a:solidFill>
                <a:schemeClr val="tx1"/>
              </a:solidFill>
              <a:latin typeface="Arial" charset="0"/>
            </a:endParaRPr>
          </a:p>
          <a:p>
            <a:pPr marL="342900" indent="-342900"/>
            <a:r>
              <a:rPr lang="en-GB" altLang="en-US" sz="2400">
                <a:solidFill>
                  <a:schemeClr val="tx1"/>
                </a:solidFill>
                <a:latin typeface="Arial" charset="0"/>
              </a:rPr>
              <a:t>Present a chance for the user to review all the specifics before submitting the session.</a:t>
            </a:r>
            <a:endParaRPr lang="en-GB" altLang="en-US" sz="24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195580"/>
            <a:ext cx="11063605" cy="724535"/>
          </a:xfrm>
        </p:spPr>
        <p:txBody>
          <a:bodyPr/>
          <a:p>
            <a:r>
              <a:rPr lang="en-GB" altLang="en-US" sz="3200" b="1">
                <a:solidFill>
                  <a:srgbClr val="00B050"/>
                </a:solidFill>
                <a:latin typeface="Arial" charset="0"/>
              </a:rPr>
              <a:t>User Experience (UX) Sitemap</a:t>
            </a:r>
            <a:endParaRPr lang="en-GB" altLang="en-US" sz="3200" b="1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1003935"/>
            <a:ext cx="11076940" cy="5626100"/>
          </a:xfrm>
        </p:spPr>
        <p:txBody>
          <a:bodyPr/>
          <a:p>
            <a:pPr marL="0" indent="0">
              <a:buNone/>
            </a:pPr>
            <a:endParaRPr lang="en-GB" altLang="en-US"/>
          </a:p>
        </p:txBody>
      </p:sp>
      <p:sp>
        <p:nvSpPr>
          <p:cNvPr id="4" name="Flowchart: Process 3"/>
          <p:cNvSpPr/>
          <p:nvPr/>
        </p:nvSpPr>
        <p:spPr>
          <a:xfrm>
            <a:off x="2374265" y="1762760"/>
            <a:ext cx="2404745" cy="96266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Home Page of leading fashion site</a:t>
            </a:r>
            <a:endParaRPr lang="en-GB" altLang="en-US"/>
          </a:p>
        </p:txBody>
      </p:sp>
      <p:sp>
        <p:nvSpPr>
          <p:cNvPr id="5" name="Flowchart: Process 4"/>
          <p:cNvSpPr/>
          <p:nvPr/>
        </p:nvSpPr>
        <p:spPr>
          <a:xfrm>
            <a:off x="5511165" y="1785620"/>
            <a:ext cx="2772410" cy="90233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Online shopping products page</a:t>
            </a:r>
            <a:endParaRPr lang="en-GB" altLang="en-US"/>
          </a:p>
        </p:txBody>
      </p:sp>
      <p:sp>
        <p:nvSpPr>
          <p:cNvPr id="6" name="Flowchart: Process 5"/>
          <p:cNvSpPr/>
          <p:nvPr/>
        </p:nvSpPr>
        <p:spPr>
          <a:xfrm>
            <a:off x="9182100" y="3084195"/>
            <a:ext cx="2579370" cy="80962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Wizard Checkout - Enter personal details</a:t>
            </a:r>
            <a:endParaRPr lang="en-GB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79010" y="2252980"/>
            <a:ext cx="73215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9176385" y="1744980"/>
            <a:ext cx="2583180" cy="90233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Shopping Cart</a:t>
            </a:r>
            <a:endParaRPr lang="en-GB" altLang="en-US"/>
          </a:p>
        </p:txBody>
      </p:sp>
      <p:cxnSp>
        <p:nvCxnSpPr>
          <p:cNvPr id="9" name="Straight Arrow Connector 8"/>
          <p:cNvCxnSpPr>
            <a:stCxn id="8" idx="2"/>
            <a:endCxn id="6" idx="0"/>
          </p:cNvCxnSpPr>
          <p:nvPr/>
        </p:nvCxnSpPr>
        <p:spPr>
          <a:xfrm>
            <a:off x="10467975" y="2647315"/>
            <a:ext cx="3810" cy="436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2369820" y="5522595"/>
            <a:ext cx="2603500" cy="82423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Review details &amp; Submit page</a:t>
            </a:r>
            <a:endParaRPr lang="en-GB" altLang="en-US"/>
          </a:p>
        </p:txBody>
      </p:sp>
      <p:sp>
        <p:nvSpPr>
          <p:cNvPr id="18" name="Oval 17"/>
          <p:cNvSpPr/>
          <p:nvPr/>
        </p:nvSpPr>
        <p:spPr>
          <a:xfrm>
            <a:off x="995045" y="1813560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40560" y="2247900"/>
            <a:ext cx="468630" cy="1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50290" y="5485765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cxnSp>
        <p:nvCxnSpPr>
          <p:cNvPr id="21" name="Straight Arrow Connector 20"/>
          <p:cNvCxnSpPr>
            <a:stCxn id="14" idx="1"/>
            <a:endCxn id="20" idx="6"/>
          </p:cNvCxnSpPr>
          <p:nvPr/>
        </p:nvCxnSpPr>
        <p:spPr>
          <a:xfrm flipH="1">
            <a:off x="1964690" y="5934710"/>
            <a:ext cx="405130" cy="8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/>
          <p:cNvSpPr/>
          <p:nvPr/>
        </p:nvSpPr>
        <p:spPr>
          <a:xfrm>
            <a:off x="9136380" y="4260215"/>
            <a:ext cx="2579370" cy="80962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Wizard Checkout - Enter Shipping Address</a:t>
            </a:r>
            <a:endParaRPr lang="en-GB" altLang="en-US"/>
          </a:p>
        </p:txBody>
      </p:sp>
      <p:sp>
        <p:nvSpPr>
          <p:cNvPr id="10" name="Flowchart: Process 9"/>
          <p:cNvSpPr/>
          <p:nvPr/>
        </p:nvSpPr>
        <p:spPr>
          <a:xfrm>
            <a:off x="9169400" y="5469255"/>
            <a:ext cx="2579370" cy="80962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Wizard Checkout - Enter Card details</a:t>
            </a:r>
            <a:endParaRPr lang="en-GB" altLang="en-US"/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>
            <a:off x="10457815" y="3893820"/>
            <a:ext cx="13970" cy="398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412730" y="5086985"/>
            <a:ext cx="13970" cy="398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5692140" y="5518150"/>
            <a:ext cx="2579370" cy="80962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Wizard Checkout - Enter Billing Address</a:t>
            </a:r>
            <a:endParaRPr lang="en-GB" altLang="en-US"/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8271510" y="5913120"/>
            <a:ext cx="88392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1"/>
          </p:cNvCxnSpPr>
          <p:nvPr/>
        </p:nvCxnSpPr>
        <p:spPr>
          <a:xfrm flipV="1">
            <a:off x="8291195" y="2196465"/>
            <a:ext cx="885190" cy="18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1"/>
          </p:cNvCxnSpPr>
          <p:nvPr/>
        </p:nvCxnSpPr>
        <p:spPr>
          <a:xfrm flipH="1" flipV="1">
            <a:off x="4998085" y="5908675"/>
            <a:ext cx="694055" cy="14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61595"/>
            <a:ext cx="10515600" cy="700405"/>
          </a:xfrm>
        </p:spPr>
        <p:txBody>
          <a:bodyPr>
            <a:normAutofit/>
          </a:bodyPr>
          <a:p>
            <a:r>
              <a:rPr lang="en-GB" altLang="en-US" sz="3200" b="1">
                <a:solidFill>
                  <a:srgbClr val="00B050"/>
                </a:solidFill>
                <a:latin typeface="Arial" charset="0"/>
              </a:rPr>
              <a:t>Wizard Checkout Screen Mockups</a:t>
            </a:r>
            <a:endParaRPr lang="en-GB" altLang="en-US" sz="3200" b="1">
              <a:solidFill>
                <a:srgbClr val="00B050"/>
              </a:solidFill>
              <a:latin typeface="Arial" charset="0"/>
            </a:endParaRPr>
          </a:p>
        </p:txBody>
      </p:sp>
      <p:pic>
        <p:nvPicPr>
          <p:cNvPr id="6" name="Content Placeholder 5" descr="Mobile Checko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035" y="1156335"/>
            <a:ext cx="11940540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365"/>
            <a:ext cx="10515600" cy="595630"/>
          </a:xfrm>
        </p:spPr>
        <p:txBody>
          <a:bodyPr>
            <a:normAutofit/>
          </a:bodyPr>
          <a:p>
            <a:r>
              <a:rPr lang="en-GB" altLang="en-US" sz="3200" b="1">
                <a:solidFill>
                  <a:srgbClr val="00B050"/>
                </a:solidFill>
                <a:latin typeface="Arial" charset="0"/>
              </a:rPr>
              <a:t>Wireframes</a:t>
            </a:r>
            <a:endParaRPr lang="en-GB" altLang="en-US" sz="3200" b="1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841375" y="817245"/>
            <a:ext cx="10869295" cy="53619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GB" altLang="en-US" sz="2000" b="1">
                <a:solidFill>
                  <a:srgbClr val="00B050"/>
                </a:solidFill>
                <a:latin typeface="Arial" charset="0"/>
              </a:rPr>
              <a:t>Screen Name: Wizard Checkout - Enter Personal Details</a:t>
            </a:r>
            <a:endParaRPr lang="en-GB" altLang="en-US" sz="2000" b="1">
              <a:solidFill>
                <a:srgbClr val="00B05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GB" altLang="en-US" sz="2000" b="1">
                <a:solidFill>
                  <a:srgbClr val="00B050"/>
                </a:solidFill>
                <a:latin typeface="Arial" charset="0"/>
              </a:rPr>
              <a:t>Field validations:</a:t>
            </a:r>
            <a:endParaRPr lang="en-GB" altLang="en-US" sz="2000" b="1">
              <a:solidFill>
                <a:srgbClr val="00B050"/>
              </a:solidFill>
              <a:latin typeface="Arial" charset="0"/>
            </a:endParaRPr>
          </a:p>
          <a:p>
            <a:pPr marL="0" indent="0">
              <a:buNone/>
            </a:pPr>
            <a:endParaRPr lang="en-GB" altLang="en-US" b="1">
              <a:latin typeface="Arial" charset="0"/>
            </a:endParaRPr>
          </a:p>
          <a:p>
            <a:pPr marL="0" indent="0">
              <a:buNone/>
            </a:pPr>
            <a:endParaRPr lang="en-GB" altLang="en-US">
              <a:latin typeface="Arial" charset="0"/>
            </a:endParaRPr>
          </a:p>
          <a:p>
            <a:pPr marL="0" indent="0">
              <a:buNone/>
            </a:pPr>
            <a:endParaRPr lang="en-GB" altLang="en-US" sz="2000">
              <a:latin typeface="Arial" charset="0"/>
            </a:endParaRPr>
          </a:p>
          <a:p>
            <a:pPr marL="0" indent="0">
              <a:buNone/>
            </a:pPr>
            <a:endParaRPr lang="en-GB" altLang="en-US" sz="2000">
              <a:solidFill>
                <a:srgbClr val="00B050"/>
              </a:solidFill>
              <a:latin typeface="Arial" charset="0"/>
            </a:endParaRPr>
          </a:p>
          <a:p>
            <a:pPr marL="0" indent="0">
              <a:buNone/>
            </a:pPr>
            <a:endParaRPr lang="en-GB" altLang="en-US" sz="2000">
              <a:solidFill>
                <a:srgbClr val="00B05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GB" altLang="en-US" sz="2000" b="1">
                <a:solidFill>
                  <a:srgbClr val="00B050"/>
                </a:solidFill>
                <a:latin typeface="Arial" charset="0"/>
              </a:rPr>
              <a:t>Screen validations:</a:t>
            </a:r>
            <a:endParaRPr lang="en-GB" altLang="en-US" sz="2000" b="1">
              <a:solidFill>
                <a:srgbClr val="00B050"/>
              </a:solidFill>
              <a:latin typeface="Arial" charset="0"/>
            </a:endParaRPr>
          </a:p>
          <a:p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Clicking on “Next” button navigates the checkout wizard to Enter Shipping Address.</a:t>
            </a:r>
            <a:endParaRPr lang="en-GB" altLang="en-US" sz="1600">
              <a:solidFill>
                <a:schemeClr val="tx1"/>
              </a:solidFill>
              <a:latin typeface="Arial" charset="0"/>
            </a:endParaRPr>
          </a:p>
          <a:p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Clicking on “Back” button navigates the checkout wizard to Shopping cart screen.</a:t>
            </a:r>
            <a:endParaRPr lang="en-GB" altLang="en-US" sz="1600">
              <a:solidFill>
                <a:schemeClr val="tx1"/>
              </a:solidFill>
              <a:latin typeface="Arial" charset="0"/>
            </a:endParaRPr>
          </a:p>
          <a:p>
            <a:r>
              <a:rPr lang="en-GB" altLang="en-US" sz="1600">
                <a:latin typeface="Arial" charset="0"/>
              </a:rPr>
              <a:t>An appropriate error message is displayed if any of the mandatory fields are not completed on screen.</a:t>
            </a:r>
            <a:endParaRPr lang="en-GB" altLang="en-US" sz="1600">
              <a:latin typeface="Arial" charset="0"/>
            </a:endParaRPr>
          </a:p>
          <a:p>
            <a:r>
              <a:rPr lang="en-GB" altLang="en-US" sz="1600">
                <a:latin typeface="Arial" charset="0"/>
              </a:rPr>
              <a:t>An entry in Title or First Name or Last Name that is non-character shall display an appropriate error message.</a:t>
            </a:r>
            <a:endParaRPr lang="en-GB" altLang="en-US" sz="1600">
              <a:latin typeface="Arial" charset="0"/>
            </a:endParaRPr>
          </a:p>
          <a:p>
            <a:r>
              <a:rPr lang="en-GB" altLang="en-US" sz="1600">
                <a:latin typeface="Arial" charset="0"/>
              </a:rPr>
              <a:t>An appropriate error message is displayed on screen time out elaborating what the user should do next.</a:t>
            </a:r>
            <a:endParaRPr lang="en-GB" altLang="en-US" sz="1600">
              <a:latin typeface="Arial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944245" y="1590675"/>
          <a:ext cx="10245090" cy="177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45"/>
                <a:gridCol w="2048510"/>
                <a:gridCol w="2049780"/>
                <a:gridCol w="2048510"/>
                <a:gridCol w="20491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Field Name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Field Type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Field Format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Mandatory?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Field Length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Title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Text box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Characters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Yes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4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First Name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Text box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Characters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Yes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100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Last Name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Text box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Characters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Yes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>
                          <a:latin typeface="Arial" charset="0"/>
                        </a:rPr>
                        <a:t>100</a:t>
                      </a:r>
                      <a:endParaRPr lang="en-GB">
                        <a:latin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2519</Words>
  <Application>WPS Presentation</Application>
  <PresentationFormat>Widescreen</PresentationFormat>
  <Paragraphs>105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Mobile Checkout User Experience (UX) design</vt:lpstr>
      <vt:lpstr>Scope of this presentation</vt:lpstr>
      <vt:lpstr>Design proposals</vt:lpstr>
      <vt:lpstr>UX Sitemap</vt:lpstr>
      <vt:lpstr>Wizard Checkout Screen Mockups</vt:lpstr>
      <vt:lpstr>Wireframe Screen / Field Validations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 Design</dc:title>
  <dc:creator/>
  <cp:lastModifiedBy>Raghavan</cp:lastModifiedBy>
  <cp:revision>32</cp:revision>
  <dcterms:created xsi:type="dcterms:W3CDTF">2018-05-18T11:22:00Z</dcterms:created>
  <dcterms:modified xsi:type="dcterms:W3CDTF">2018-06-05T21:37:43Z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