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3"/>
    <p:sldId id="259" r:id="rId4"/>
    <p:sldId id="260" r:id="rId5"/>
    <p:sldId id="257" r:id="rId6"/>
    <p:sldId id="25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3950"/>
            <a:ext cx="9144000" cy="1791335"/>
          </a:xfrm>
        </p:spPr>
        <p:txBody>
          <a:bodyPr>
            <a:normAutofit fontScale="90000"/>
          </a:bodyPr>
          <a:lstStyle/>
          <a:p>
            <a:r>
              <a:rPr lang="en-GB" altLang="en-US" b="1" dirty="0">
                <a:solidFill>
                  <a:srgbClr val="00B050"/>
                </a:solidFill>
              </a:rPr>
              <a:t>User Experience Design </a:t>
            </a:r>
            <a:br>
              <a:rPr lang="en-GB" altLang="en-US" b="1" dirty="0">
                <a:solidFill>
                  <a:srgbClr val="00B050"/>
                </a:solidFill>
              </a:rPr>
            </a:br>
            <a:r>
              <a:rPr lang="en-GB" altLang="en-US" b="1" dirty="0">
                <a:solidFill>
                  <a:srgbClr val="00B050"/>
                </a:solidFill>
              </a:rPr>
              <a:t>for a web solution</a:t>
            </a:r>
            <a:endParaRPr lang="en-GB" altLang="en-US" b="1" dirty="0">
              <a:solidFill>
                <a:srgbClr val="00B050"/>
              </a:solidFill>
            </a:endParaRPr>
          </a:p>
        </p:txBody>
      </p:sp>
      <p:sp>
        <p:nvSpPr>
          <p:cNvPr id="3" name="Subtitle 2"/>
          <p:cNvSpPr>
            <a:spLocks noGrp="1"/>
          </p:cNvSpPr>
          <p:nvPr>
            <p:ph type="subTitle" idx="1"/>
          </p:nvPr>
        </p:nvSpPr>
        <p:spPr>
          <a:xfrm>
            <a:off x="748030" y="3333750"/>
            <a:ext cx="9919970" cy="1924685"/>
          </a:xfrm>
        </p:spPr>
        <p:txBody>
          <a:bodyPr>
            <a:normAutofit lnSpcReduction="10000"/>
          </a:bodyPr>
          <a:lstStyle/>
          <a:p>
            <a:pPr lvl="0" algn="l"/>
            <a:r>
              <a:rPr lang="en-GB" altLang="en-US" sz="2000" b="1"/>
              <a:t>Contents:</a:t>
            </a:r>
            <a:endParaRPr lang="en-GB" altLang="en-US" sz="2000" b="1"/>
          </a:p>
          <a:p>
            <a:pPr marL="342900" lvl="0" indent="-342900" algn="l">
              <a:buFont typeface="Arial" charset="0"/>
              <a:buChar char="•"/>
            </a:pPr>
            <a:r>
              <a:rPr lang="en-GB" altLang="en-US" sz="2000">
                <a:sym typeface="+mn-ea"/>
              </a:rPr>
              <a:t>User Experience Site Map</a:t>
            </a:r>
            <a:endParaRPr lang="en-GB" altLang="en-US" sz="2000"/>
          </a:p>
          <a:p>
            <a:pPr marL="342900" lvl="0" indent="-342900" algn="l">
              <a:buFont typeface="Arial" charset="0"/>
              <a:buChar char="•"/>
            </a:pPr>
            <a:r>
              <a:rPr lang="en-GB" altLang="en-US" sz="2000"/>
              <a:t>Wireframe Screen Mock-Up</a:t>
            </a:r>
            <a:endParaRPr lang="en-GB" altLang="en-US" sz="2000"/>
          </a:p>
          <a:p>
            <a:pPr marL="342900" lvl="0" indent="-342900" algn="l">
              <a:buFont typeface="Arial" charset="0"/>
              <a:buChar char="•"/>
            </a:pPr>
            <a:r>
              <a:rPr lang="en-GB" altLang="en-US" sz="2000"/>
              <a:t>Wireframe Screen/Field Validations</a:t>
            </a:r>
            <a:endParaRPr lang="en-GB" altLang="en-US" sz="2000"/>
          </a:p>
          <a:p>
            <a:pPr marL="342900" lvl="0" indent="-342900" algn="l">
              <a:buFont typeface="Arial" charset="0"/>
              <a:buChar char="•"/>
            </a:pPr>
            <a:endParaRPr lang="en-GB" alt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084580"/>
          </a:xfrm>
        </p:spPr>
        <p:txBody>
          <a:bodyPr/>
          <a:p>
            <a:r>
              <a:rPr lang="en-GB" altLang="en-US" sz="3200">
                <a:solidFill>
                  <a:srgbClr val="00B050"/>
                </a:solidFill>
              </a:rPr>
              <a:t>UX design extract from a real-life web solution</a:t>
            </a:r>
            <a:endParaRPr lang="en-GB" altLang="en-US" sz="3200">
              <a:solidFill>
                <a:srgbClr val="00B050"/>
              </a:solidFill>
            </a:endParaRPr>
          </a:p>
        </p:txBody>
      </p:sp>
      <p:sp>
        <p:nvSpPr>
          <p:cNvPr id="3" name="Content Placeholder 2"/>
          <p:cNvSpPr/>
          <p:nvPr>
            <p:ph idx="1"/>
          </p:nvPr>
        </p:nvSpPr>
        <p:spPr>
          <a:xfrm>
            <a:off x="838200" y="1299210"/>
            <a:ext cx="10515600" cy="4878070"/>
          </a:xfrm>
        </p:spPr>
        <p:txBody>
          <a:bodyPr>
            <a:normAutofit fontScale="90000"/>
          </a:bodyPr>
          <a:p>
            <a:pPr marL="0" indent="0">
              <a:buNone/>
            </a:pPr>
            <a:r>
              <a:rPr lang="en-GB" altLang="en-US" sz="2000">
                <a:solidFill>
                  <a:srgbClr val="00B050"/>
                </a:solidFill>
              </a:rPr>
              <a:t>Basis for producing UX designs:</a:t>
            </a:r>
            <a:endParaRPr lang="en-GB" altLang="en-US" sz="2000">
              <a:solidFill>
                <a:srgbClr val="00B050"/>
              </a:solidFill>
            </a:endParaRPr>
          </a:p>
          <a:p>
            <a:pPr marL="0" indent="0">
              <a:buNone/>
            </a:pPr>
            <a:r>
              <a:rPr lang="en-GB" altLang="en-US" sz="2000"/>
              <a:t>UX requirements are derived from business requirements. The desired screen layout, look and feel is achieved by initially deriving the UX site map and then mocking up the screens and the associated screen/field validations as wireframes which would act as a blue print.</a:t>
            </a:r>
            <a:endParaRPr lang="en-GB" altLang="en-US" sz="2000"/>
          </a:p>
          <a:p>
            <a:pPr marL="0" indent="0">
              <a:buNone/>
            </a:pPr>
            <a:endParaRPr lang="en-GB" altLang="en-US" sz="2000"/>
          </a:p>
          <a:p>
            <a:pPr marL="0" indent="0">
              <a:buNone/>
            </a:pPr>
            <a:r>
              <a:rPr lang="en-GB" altLang="en-US" sz="2000">
                <a:solidFill>
                  <a:srgbClr val="00B050"/>
                </a:solidFill>
              </a:rPr>
              <a:t>A module from Web CRM solution to elaborate UX design:</a:t>
            </a:r>
            <a:endParaRPr lang="en-GB" altLang="en-US" sz="2000">
              <a:solidFill>
                <a:srgbClr val="00B050"/>
              </a:solidFill>
            </a:endParaRPr>
          </a:p>
          <a:p>
            <a:pPr marL="0" indent="0">
              <a:buNone/>
            </a:pPr>
            <a:r>
              <a:rPr lang="en-GB" altLang="en-US" sz="2000"/>
              <a:t>Enable call center advisors to locate customer account and advise of their outstanding balance</a:t>
            </a:r>
            <a:endParaRPr lang="en-GB" altLang="en-US" sz="2000">
              <a:solidFill>
                <a:srgbClr val="00B050"/>
              </a:solidFill>
            </a:endParaRPr>
          </a:p>
          <a:p>
            <a:pPr marL="0" indent="0">
              <a:buNone/>
            </a:pPr>
            <a:endParaRPr lang="en-GB" altLang="en-US" sz="2000">
              <a:solidFill>
                <a:srgbClr val="00B050"/>
              </a:solidFill>
            </a:endParaRPr>
          </a:p>
          <a:p>
            <a:pPr marL="0" indent="0">
              <a:buNone/>
            </a:pPr>
            <a:r>
              <a:rPr lang="en-GB" altLang="en-US" sz="2000">
                <a:solidFill>
                  <a:srgbClr val="00B050"/>
                </a:solidFill>
              </a:rPr>
              <a:t>Scope of this document:</a:t>
            </a:r>
            <a:endParaRPr lang="en-GB" altLang="en-US" sz="2000">
              <a:solidFill>
                <a:srgbClr val="00B050"/>
              </a:solidFill>
            </a:endParaRPr>
          </a:p>
          <a:p>
            <a:pPr marL="0" indent="0">
              <a:buNone/>
            </a:pPr>
            <a:r>
              <a:rPr lang="en-GB" altLang="en-US" sz="2000"/>
              <a:t>This document elaborates:</a:t>
            </a:r>
            <a:endParaRPr lang="en-GB" altLang="en-US" sz="2000"/>
          </a:p>
          <a:p>
            <a:pPr marL="342900" indent="-342900"/>
            <a:r>
              <a:rPr lang="en-GB" altLang="en-US" sz="2000"/>
              <a:t>The complete site map for the above module,</a:t>
            </a:r>
            <a:endParaRPr lang="en-GB" altLang="en-US" sz="2000"/>
          </a:p>
          <a:p>
            <a:pPr marL="342900" indent="-342900"/>
            <a:r>
              <a:rPr lang="en-GB" altLang="en-US" sz="2000"/>
              <a:t>Wireframe screen mock-up for only the customer search screen out of the total 4 screens &amp; </a:t>
            </a:r>
            <a:endParaRPr lang="en-GB" altLang="en-US" sz="2000"/>
          </a:p>
          <a:p>
            <a:pPr marL="342900" indent="-342900"/>
            <a:r>
              <a:rPr lang="en-GB" altLang="en-US" sz="2000"/>
              <a:t>Screen/field validations of customer search screen only.</a:t>
            </a:r>
            <a:endParaRPr lang="en-GB" alt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084580"/>
          </a:xfrm>
        </p:spPr>
        <p:txBody>
          <a:bodyPr/>
          <a:p>
            <a:r>
              <a:rPr lang="en-GB" altLang="en-US" sz="3200">
                <a:solidFill>
                  <a:srgbClr val="00B050"/>
                </a:solidFill>
              </a:rPr>
              <a:t>UX Sitemap</a:t>
            </a:r>
            <a:endParaRPr lang="en-GB" altLang="en-US" sz="3200">
              <a:solidFill>
                <a:srgbClr val="00B050"/>
              </a:solidFill>
            </a:endParaRPr>
          </a:p>
        </p:txBody>
      </p:sp>
      <p:sp>
        <p:nvSpPr>
          <p:cNvPr id="3" name="Content Placeholder 2"/>
          <p:cNvSpPr/>
          <p:nvPr>
            <p:ph idx="1"/>
          </p:nvPr>
        </p:nvSpPr>
        <p:spPr>
          <a:xfrm>
            <a:off x="838200" y="1597660"/>
            <a:ext cx="10515600" cy="5190490"/>
          </a:xfrm>
        </p:spPr>
        <p:txBody>
          <a:bodyPr/>
          <a:p>
            <a:pPr marL="0" indent="0">
              <a:buNone/>
            </a:pPr>
            <a:r>
              <a:rPr lang="en-GB" altLang="en-US" sz="2000">
                <a:sym typeface="+mn-ea"/>
              </a:rPr>
              <a:t>To enable call center advisors to locate customer account and advise of their outstanding balance</a:t>
            </a:r>
            <a:endParaRPr lang="en-GB" altLang="en-US"/>
          </a:p>
          <a:p>
            <a:pPr marL="0" indent="0">
              <a:buNone/>
            </a:pPr>
            <a:endParaRPr lang="en-GB" altLang="en-US"/>
          </a:p>
        </p:txBody>
      </p:sp>
      <p:sp>
        <p:nvSpPr>
          <p:cNvPr id="4" name="Flowchart: Process 3"/>
          <p:cNvSpPr/>
          <p:nvPr/>
        </p:nvSpPr>
        <p:spPr>
          <a:xfrm>
            <a:off x="1095375" y="2663190"/>
            <a:ext cx="1584325" cy="962660"/>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p>
            <a:pPr algn="ctr"/>
            <a:r>
              <a:rPr lang="en-GB" altLang="en-US"/>
              <a:t>Customer search screen</a:t>
            </a:r>
            <a:endParaRPr lang="en-GB" altLang="en-US"/>
          </a:p>
        </p:txBody>
      </p:sp>
      <p:sp>
        <p:nvSpPr>
          <p:cNvPr id="5" name="Flowchart: Process 4"/>
          <p:cNvSpPr/>
          <p:nvPr/>
        </p:nvSpPr>
        <p:spPr>
          <a:xfrm>
            <a:off x="8969375" y="2668270"/>
            <a:ext cx="1584325" cy="90233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p>
            <a:pPr algn="ctr"/>
            <a:r>
              <a:rPr lang="en-GB" altLang="en-US"/>
              <a:t>Search Results screen</a:t>
            </a:r>
            <a:endParaRPr lang="en-GB" altLang="en-US"/>
          </a:p>
        </p:txBody>
      </p:sp>
      <p:sp>
        <p:nvSpPr>
          <p:cNvPr id="6" name="Flowchart: Process 5"/>
          <p:cNvSpPr/>
          <p:nvPr/>
        </p:nvSpPr>
        <p:spPr>
          <a:xfrm>
            <a:off x="8927465" y="5337810"/>
            <a:ext cx="1675130" cy="8096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p>
            <a:pPr algn="ctr"/>
            <a:r>
              <a:rPr lang="en-GB" altLang="en-US"/>
              <a:t>Customer Details screen</a:t>
            </a:r>
            <a:endParaRPr lang="en-GB" altLang="en-US"/>
          </a:p>
        </p:txBody>
      </p:sp>
      <p:sp>
        <p:nvSpPr>
          <p:cNvPr id="7" name="Flowchart: Process 6"/>
          <p:cNvSpPr/>
          <p:nvPr/>
        </p:nvSpPr>
        <p:spPr>
          <a:xfrm>
            <a:off x="1086485" y="5333365"/>
            <a:ext cx="1584325" cy="900430"/>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p>
            <a:pPr algn="ctr"/>
            <a:r>
              <a:rPr lang="en-GB" altLang="en-US"/>
              <a:t>View Balance </a:t>
            </a:r>
            <a:endParaRPr lang="en-GB" altLang="en-US"/>
          </a:p>
        </p:txBody>
      </p:sp>
      <p:cxnSp>
        <p:nvCxnSpPr>
          <p:cNvPr id="11" name="Straight Arrow Connector 10"/>
          <p:cNvCxnSpPr>
            <a:stCxn id="5" idx="2"/>
          </p:cNvCxnSpPr>
          <p:nvPr/>
        </p:nvCxnSpPr>
        <p:spPr>
          <a:xfrm flipH="1">
            <a:off x="9742170" y="3570605"/>
            <a:ext cx="19685" cy="17900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 Box 11"/>
          <p:cNvSpPr txBox="1"/>
          <p:nvPr/>
        </p:nvSpPr>
        <p:spPr>
          <a:xfrm>
            <a:off x="8755380" y="4413885"/>
            <a:ext cx="2112010" cy="642620"/>
          </a:xfrm>
          <a:prstGeom prst="rect">
            <a:avLst/>
          </a:prstGeom>
          <a:noFill/>
        </p:spPr>
        <p:txBody>
          <a:bodyPr wrap="square" rtlCol="0">
            <a:spAutoFit/>
          </a:bodyPr>
          <a:p>
            <a:r>
              <a:rPr lang="en-GB" altLang="en-US"/>
              <a:t>Click on customer record </a:t>
            </a:r>
            <a:endParaRPr lang="en-GB" altLang="en-US"/>
          </a:p>
        </p:txBody>
      </p:sp>
      <p:cxnSp>
        <p:nvCxnSpPr>
          <p:cNvPr id="13" name="Straight Arrow Connector 12"/>
          <p:cNvCxnSpPr>
            <a:stCxn id="4" idx="3"/>
            <a:endCxn id="5" idx="1"/>
          </p:cNvCxnSpPr>
          <p:nvPr/>
        </p:nvCxnSpPr>
        <p:spPr>
          <a:xfrm flipV="1">
            <a:off x="2679700" y="3119755"/>
            <a:ext cx="6289675" cy="247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1"/>
            <a:endCxn id="7" idx="3"/>
          </p:cNvCxnSpPr>
          <p:nvPr/>
        </p:nvCxnSpPr>
        <p:spPr>
          <a:xfrm flipH="1">
            <a:off x="2670810" y="5742940"/>
            <a:ext cx="6256655" cy="406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 Box 15"/>
          <p:cNvSpPr txBox="1"/>
          <p:nvPr/>
        </p:nvSpPr>
        <p:spPr>
          <a:xfrm>
            <a:off x="4801870" y="5434965"/>
            <a:ext cx="2818765" cy="368300"/>
          </a:xfrm>
          <a:prstGeom prst="rect">
            <a:avLst/>
          </a:prstGeom>
          <a:noFill/>
        </p:spPr>
        <p:txBody>
          <a:bodyPr wrap="square" rtlCol="0">
            <a:spAutoFit/>
          </a:bodyPr>
          <a:p>
            <a:r>
              <a:rPr lang="en-GB" altLang="en-US"/>
              <a:t>Click on view balance link</a:t>
            </a:r>
            <a:endParaRPr lang="en-GB" altLang="en-US"/>
          </a:p>
        </p:txBody>
      </p:sp>
      <p:sp>
        <p:nvSpPr>
          <p:cNvPr id="17" name="Text Box 16"/>
          <p:cNvSpPr txBox="1"/>
          <p:nvPr/>
        </p:nvSpPr>
        <p:spPr>
          <a:xfrm>
            <a:off x="3749675" y="2818765"/>
            <a:ext cx="4450080" cy="368300"/>
          </a:xfrm>
          <a:prstGeom prst="rect">
            <a:avLst/>
          </a:prstGeom>
          <a:noFill/>
        </p:spPr>
        <p:txBody>
          <a:bodyPr wrap="square" rtlCol="0">
            <a:spAutoFit/>
          </a:bodyPr>
          <a:p>
            <a:r>
              <a:rPr lang="en-GB" altLang="en-US"/>
              <a:t>Enter search criteria and click Search button</a:t>
            </a:r>
            <a:endParaRPr lang="en-GB"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01700"/>
          </a:xfrm>
        </p:spPr>
        <p:txBody>
          <a:bodyPr>
            <a:normAutofit fontScale="90000"/>
          </a:bodyPr>
          <a:p>
            <a:r>
              <a:rPr lang="en-GB" altLang="en-US" sz="3200">
                <a:solidFill>
                  <a:srgbClr val="00B050"/>
                </a:solidFill>
              </a:rPr>
              <a:t>Wireframe Screen Mock Up</a:t>
            </a:r>
            <a:br>
              <a:rPr lang="en-GB" altLang="en-US" sz="3200">
                <a:solidFill>
                  <a:srgbClr val="00B050"/>
                </a:solidFill>
              </a:rPr>
            </a:br>
            <a:r>
              <a:rPr lang="en-GB" altLang="en-US" sz="3200">
                <a:solidFill>
                  <a:srgbClr val="00B050"/>
                </a:solidFill>
              </a:rPr>
              <a:t>Screen Name: Customer Search</a:t>
            </a:r>
            <a:endParaRPr lang="en-GB" altLang="en-US" sz="3200">
              <a:solidFill>
                <a:srgbClr val="00B050"/>
              </a:solidFill>
            </a:endParaRPr>
          </a:p>
        </p:txBody>
      </p:sp>
      <p:pic>
        <p:nvPicPr>
          <p:cNvPr id="4" name="Content Placeholder 3" descr="UX Screen Mock Up Example"/>
          <p:cNvPicPr>
            <a:picLocks noChangeAspect="1"/>
          </p:cNvPicPr>
          <p:nvPr>
            <p:ph idx="1"/>
          </p:nvPr>
        </p:nvPicPr>
        <p:blipFill>
          <a:blip r:embed="rId1"/>
          <a:stretch>
            <a:fillRect/>
          </a:stretch>
        </p:blipFill>
        <p:spPr>
          <a:xfrm>
            <a:off x="996950" y="1438910"/>
            <a:ext cx="10645140" cy="4739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85520"/>
          </a:xfrm>
        </p:spPr>
        <p:txBody>
          <a:bodyPr>
            <a:normAutofit fontScale="90000"/>
          </a:bodyPr>
          <a:p>
            <a:r>
              <a:rPr lang="en-GB" altLang="en-US" sz="3200">
                <a:solidFill>
                  <a:srgbClr val="00B050"/>
                </a:solidFill>
              </a:rPr>
              <a:t>Wireframe Screen/Field Validations</a:t>
            </a:r>
            <a:br>
              <a:rPr lang="en-GB" altLang="en-US" sz="3200">
                <a:solidFill>
                  <a:srgbClr val="00B050"/>
                </a:solidFill>
              </a:rPr>
            </a:br>
            <a:r>
              <a:rPr lang="en-GB" altLang="en-US" sz="3200">
                <a:solidFill>
                  <a:srgbClr val="00B050"/>
                </a:solidFill>
              </a:rPr>
              <a:t>Screen Name: Customer Search</a:t>
            </a:r>
            <a:endParaRPr lang="en-GB" altLang="en-US" sz="3200">
              <a:solidFill>
                <a:srgbClr val="00B050"/>
              </a:solidFill>
            </a:endParaRPr>
          </a:p>
        </p:txBody>
      </p:sp>
      <p:sp>
        <p:nvSpPr>
          <p:cNvPr id="4" name="Content Placeholder 3"/>
          <p:cNvSpPr/>
          <p:nvPr>
            <p:ph idx="1"/>
          </p:nvPr>
        </p:nvSpPr>
        <p:spPr>
          <a:xfrm>
            <a:off x="838835" y="1514475"/>
            <a:ext cx="10869295" cy="4664075"/>
          </a:xfrm>
        </p:spPr>
        <p:txBody>
          <a:bodyPr>
            <a:normAutofit lnSpcReduction="20000"/>
          </a:bodyPr>
          <a:p>
            <a:pPr marL="0" indent="0">
              <a:buNone/>
            </a:pPr>
            <a:r>
              <a:rPr lang="en-GB" altLang="en-US" sz="2000">
                <a:solidFill>
                  <a:srgbClr val="00B050"/>
                </a:solidFill>
              </a:rPr>
              <a:t>Field Validations</a:t>
            </a:r>
            <a:endParaRPr lang="en-GB" altLang="en-US" sz="2000">
              <a:solidFill>
                <a:srgbClr val="00B050"/>
              </a:solidFill>
            </a:endParaRPr>
          </a:p>
          <a:p>
            <a:pPr marL="0" indent="0">
              <a:buNone/>
            </a:pPr>
            <a:endParaRPr lang="en-GB" altLang="en-US"/>
          </a:p>
          <a:p>
            <a:pPr marL="0" indent="0">
              <a:buNone/>
            </a:pPr>
            <a:endParaRPr lang="en-GB" altLang="en-US"/>
          </a:p>
          <a:p>
            <a:pPr marL="0" indent="0">
              <a:buNone/>
            </a:pPr>
            <a:endParaRPr lang="en-GB" altLang="en-US"/>
          </a:p>
          <a:p>
            <a:pPr marL="0" indent="0">
              <a:buNone/>
            </a:pPr>
            <a:endParaRPr lang="en-GB" altLang="en-US" sz="2000"/>
          </a:p>
          <a:p>
            <a:pPr marL="0" indent="0">
              <a:buNone/>
            </a:pPr>
            <a:r>
              <a:rPr lang="en-GB" altLang="en-US" sz="2000">
                <a:solidFill>
                  <a:srgbClr val="00B050"/>
                </a:solidFill>
              </a:rPr>
              <a:t>Screen validations</a:t>
            </a:r>
            <a:endParaRPr lang="en-GB" altLang="en-US" sz="2000">
              <a:solidFill>
                <a:srgbClr val="00B050"/>
              </a:solidFill>
            </a:endParaRPr>
          </a:p>
          <a:p>
            <a:pPr marL="457200" indent="-457200"/>
            <a:r>
              <a:rPr lang="en-GB" altLang="en-US" sz="1600"/>
              <a:t>Atleast one of Type Of Customer or Name of Organization or Postcode or Customer Ref No is mandatory.</a:t>
            </a:r>
            <a:endParaRPr lang="en-GB" altLang="en-US" sz="1600"/>
          </a:p>
          <a:p>
            <a:pPr marL="457200" indent="-457200"/>
            <a:r>
              <a:rPr lang="en-GB" altLang="en-US" sz="1600"/>
              <a:t>Clicking on “Search” button displays customer search results if any.</a:t>
            </a:r>
            <a:endParaRPr lang="en-GB" altLang="en-US" sz="1600"/>
          </a:p>
          <a:p>
            <a:pPr marL="457200" indent="-457200"/>
            <a:r>
              <a:rPr lang="en-GB" altLang="en-US" sz="1600"/>
              <a:t>Clicking on “Search” button displays “No results found” in case there were no customers matching the search criteria.</a:t>
            </a:r>
            <a:endParaRPr lang="en-GB" altLang="en-US" sz="1600"/>
          </a:p>
          <a:p>
            <a:pPr marL="457200" indent="-457200"/>
            <a:r>
              <a:rPr lang="en-GB" altLang="en-US" sz="1600"/>
              <a:t>Clicking on “Back” button navigates the screen back to the Home Page.</a:t>
            </a:r>
            <a:endParaRPr lang="en-GB" altLang="en-US" sz="1600"/>
          </a:p>
          <a:p>
            <a:pPr marL="457200" indent="-457200"/>
            <a:r>
              <a:rPr lang="en-GB" altLang="en-US" sz="1600"/>
              <a:t>Clicking on “Refresh” button clears all the search criteria entered on screen.</a:t>
            </a:r>
            <a:endParaRPr lang="en-GB" altLang="en-US" sz="1600"/>
          </a:p>
          <a:p>
            <a:pPr marL="457200" indent="-457200"/>
            <a:r>
              <a:rPr lang="en-GB" altLang="en-US" sz="1600"/>
              <a:t>Entering no search criteria and clicking on “Search” button displays an appropriate error message on top of the screen.</a:t>
            </a:r>
            <a:endParaRPr lang="en-GB" altLang="en-US" sz="1600"/>
          </a:p>
          <a:p>
            <a:pPr marL="457200" indent="-457200"/>
            <a:r>
              <a:rPr lang="en-GB" altLang="en-US" sz="1600"/>
              <a:t>Entering erroneous type of characters on fields should automatically display an error message even before clicking “Search”</a:t>
            </a:r>
            <a:endParaRPr lang="en-GB" altLang="en-US" sz="1600"/>
          </a:p>
        </p:txBody>
      </p:sp>
      <p:graphicFrame>
        <p:nvGraphicFramePr>
          <p:cNvPr id="5" name="Table 4"/>
          <p:cNvGraphicFramePr/>
          <p:nvPr/>
        </p:nvGraphicFramePr>
        <p:xfrm>
          <a:off x="913130" y="1917700"/>
          <a:ext cx="9575800" cy="1229995"/>
        </p:xfrm>
        <a:graphic>
          <a:graphicData uri="http://schemas.openxmlformats.org/drawingml/2006/table">
            <a:tbl>
              <a:tblPr firstRow="1" bandRow="1">
                <a:tableStyleId>{5C22544A-7EE6-4342-B048-85BDC9FD1C3A}</a:tableStyleId>
              </a:tblPr>
              <a:tblGrid>
                <a:gridCol w="1534160"/>
                <a:gridCol w="1830705"/>
                <a:gridCol w="2226945"/>
                <a:gridCol w="1955165"/>
                <a:gridCol w="2028825"/>
              </a:tblGrid>
              <a:tr h="246380">
                <a:tc>
                  <a:txBody>
                    <a:bodyPr/>
                    <a:p>
                      <a:pPr marL="0" indent="0" algn="l">
                        <a:buNone/>
                      </a:pPr>
                      <a:r>
                        <a:rPr sz="1600" b="1" u="none">
                          <a:solidFill>
                            <a:srgbClr val="000000"/>
                          </a:solidFill>
                          <a:latin typeface="Calibri" charset="0"/>
                          <a:ea typeface="Calibri" charset="0"/>
                          <a:cs typeface="Calibri" charset="0"/>
                        </a:rPr>
                        <a:t>Field Name</a:t>
                      </a:r>
                      <a:endParaRPr sz="1600" b="1" u="none">
                        <a:solidFill>
                          <a:srgbClr val="000000"/>
                        </a:solidFill>
                        <a:latin typeface="Calibri" charset="0"/>
                        <a:ea typeface="Calibri" charset="0"/>
                        <a:cs typeface="Calibri"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sz="1600" b="1" u="none">
                          <a:solidFill>
                            <a:srgbClr val="000000"/>
                          </a:solidFill>
                          <a:latin typeface="Calibri" charset="0"/>
                          <a:ea typeface="Calibri" charset="0"/>
                          <a:cs typeface="Calibri" charset="0"/>
                        </a:rPr>
                        <a:t>Type of customer</a:t>
                      </a:r>
                      <a:endParaRPr sz="1600" b="1" u="none">
                        <a:solidFill>
                          <a:srgbClr val="000000"/>
                        </a:solidFill>
                        <a:latin typeface="Calibri" charset="0"/>
                        <a:ea typeface="Calibri" charset="0"/>
                        <a:cs typeface="Calibri"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sz="1600" b="1" u="none">
                          <a:solidFill>
                            <a:srgbClr val="000000"/>
                          </a:solidFill>
                          <a:latin typeface="Calibri" charset="0"/>
                          <a:ea typeface="Calibri" charset="0"/>
                          <a:cs typeface="Calibri" charset="0"/>
                        </a:rPr>
                        <a:t>Name of the organization</a:t>
                      </a:r>
                      <a:endParaRPr sz="1600" b="1" u="none">
                        <a:solidFill>
                          <a:srgbClr val="000000"/>
                        </a:solidFill>
                        <a:latin typeface="Calibri" charset="0"/>
                        <a:ea typeface="Calibri" charset="0"/>
                        <a:cs typeface="Calibri"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sz="1600" b="1" u="none">
                          <a:solidFill>
                            <a:srgbClr val="000000"/>
                          </a:solidFill>
                          <a:latin typeface="Calibri" charset="0"/>
                          <a:ea typeface="Calibri" charset="0"/>
                          <a:cs typeface="Calibri" charset="0"/>
                        </a:rPr>
                        <a:t>Postcode</a:t>
                      </a:r>
                      <a:endParaRPr sz="1600" b="1" u="none">
                        <a:solidFill>
                          <a:srgbClr val="000000"/>
                        </a:solidFill>
                        <a:latin typeface="Calibri" charset="0"/>
                        <a:ea typeface="Calibri" charset="0"/>
                        <a:cs typeface="Calibri"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sz="1600" b="1" u="none">
                          <a:solidFill>
                            <a:srgbClr val="000000"/>
                          </a:solidFill>
                          <a:latin typeface="Calibri" charset="0"/>
                          <a:ea typeface="Calibri" charset="0"/>
                          <a:cs typeface="Calibri" charset="0"/>
                        </a:rPr>
                        <a:t>Customer Ref No</a:t>
                      </a:r>
                      <a:endParaRPr sz="1600" b="1" u="none">
                        <a:solidFill>
                          <a:srgbClr val="000000"/>
                        </a:solidFill>
                        <a:latin typeface="Calibri" charset="0"/>
                        <a:ea typeface="Calibri" charset="0"/>
                        <a:cs typeface="Calibri"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245745">
                <a:tc>
                  <a:txBody>
                    <a:bodyPr/>
                    <a:p>
                      <a:pPr marL="0" indent="0" algn="l">
                        <a:buNone/>
                      </a:pPr>
                      <a:r>
                        <a:rPr sz="1600" b="0" u="none">
                          <a:solidFill>
                            <a:srgbClr val="000000"/>
                          </a:solidFill>
                          <a:latin typeface="Calibri" charset="0"/>
                          <a:ea typeface="Calibri" charset="0"/>
                          <a:cs typeface="Calibri" charset="0"/>
                        </a:rPr>
                        <a:t>Field Type</a:t>
                      </a:r>
                      <a:endParaRPr sz="1600" b="0" u="none">
                        <a:solidFill>
                          <a:srgbClr val="000000"/>
                        </a:solidFill>
                        <a:latin typeface="Calibri" charset="0"/>
                        <a:ea typeface="Calibri" charset="0"/>
                        <a:cs typeface="Calibri"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sz="1600" b="0" u="none">
                          <a:solidFill>
                            <a:srgbClr val="000000"/>
                          </a:solidFill>
                          <a:latin typeface="Calibri" charset="0"/>
                          <a:ea typeface="Calibri" charset="0"/>
                          <a:cs typeface="Calibri" charset="0"/>
                        </a:rPr>
                        <a:t>Drop down</a:t>
                      </a:r>
                      <a:endParaRPr sz="1600" b="0" u="none">
                        <a:solidFill>
                          <a:srgbClr val="000000"/>
                        </a:solidFill>
                        <a:latin typeface="Calibri" charset="0"/>
                        <a:ea typeface="Calibri" charset="0"/>
                        <a:cs typeface="Calibri"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sz="1600" b="0" u="none">
                          <a:solidFill>
                            <a:srgbClr val="000000"/>
                          </a:solidFill>
                          <a:latin typeface="Calibri" charset="0"/>
                          <a:ea typeface="Calibri" charset="0"/>
                          <a:cs typeface="Calibri" charset="0"/>
                        </a:rPr>
                        <a:t>Text Box</a:t>
                      </a:r>
                      <a:endParaRPr sz="1600" b="0" u="none">
                        <a:solidFill>
                          <a:srgbClr val="000000"/>
                        </a:solidFill>
                        <a:latin typeface="Calibri" charset="0"/>
                        <a:ea typeface="Calibri" charset="0"/>
                        <a:cs typeface="Calibri"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sz="1600" b="0" u="none">
                          <a:solidFill>
                            <a:srgbClr val="000000"/>
                          </a:solidFill>
                          <a:latin typeface="Calibri" charset="0"/>
                          <a:ea typeface="Calibri" charset="0"/>
                          <a:cs typeface="Calibri" charset="0"/>
                        </a:rPr>
                        <a:t>Text Box</a:t>
                      </a:r>
                      <a:endParaRPr sz="1600" b="0" u="none">
                        <a:solidFill>
                          <a:srgbClr val="000000"/>
                        </a:solidFill>
                        <a:latin typeface="Calibri" charset="0"/>
                        <a:ea typeface="Calibri" charset="0"/>
                        <a:cs typeface="Calibri"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sz="1600" b="0" u="none">
                          <a:solidFill>
                            <a:srgbClr val="000000"/>
                          </a:solidFill>
                          <a:latin typeface="Calibri" charset="0"/>
                          <a:ea typeface="Calibri" charset="0"/>
                          <a:cs typeface="Calibri" charset="0"/>
                        </a:rPr>
                        <a:t>Text Box</a:t>
                      </a:r>
                      <a:endParaRPr sz="1600" b="0" u="none">
                        <a:solidFill>
                          <a:srgbClr val="000000"/>
                        </a:solidFill>
                        <a:latin typeface="Calibri" charset="0"/>
                        <a:ea typeface="Calibri" charset="0"/>
                        <a:cs typeface="Calibri"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246380">
                <a:tc>
                  <a:txBody>
                    <a:bodyPr/>
                    <a:p>
                      <a:pPr marL="0" indent="0" algn="l">
                        <a:buNone/>
                      </a:pPr>
                      <a:r>
                        <a:rPr sz="1600" b="0" u="none">
                          <a:solidFill>
                            <a:srgbClr val="000000"/>
                          </a:solidFill>
                          <a:latin typeface="Calibri" charset="0"/>
                          <a:ea typeface="Calibri" charset="0"/>
                          <a:cs typeface="Calibri" charset="0"/>
                        </a:rPr>
                        <a:t>Mandatory ?</a:t>
                      </a:r>
                      <a:endParaRPr sz="1600" b="0" u="none">
                        <a:solidFill>
                          <a:srgbClr val="000000"/>
                        </a:solidFill>
                        <a:latin typeface="Calibri" charset="0"/>
                        <a:ea typeface="Calibri" charset="0"/>
                        <a:cs typeface="Calibri"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sz="1600" b="0" u="none">
                          <a:solidFill>
                            <a:srgbClr val="000000"/>
                          </a:solidFill>
                          <a:latin typeface="Calibri" charset="0"/>
                          <a:ea typeface="Calibri" charset="0"/>
                          <a:cs typeface="Calibri" charset="0"/>
                        </a:rPr>
                        <a:t>No</a:t>
                      </a:r>
                      <a:endParaRPr sz="1600" b="0" u="none">
                        <a:solidFill>
                          <a:srgbClr val="000000"/>
                        </a:solidFill>
                        <a:latin typeface="Calibri" charset="0"/>
                        <a:ea typeface="Calibri" charset="0"/>
                        <a:cs typeface="Calibri"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sz="1600" b="0" u="none">
                          <a:solidFill>
                            <a:srgbClr val="000000"/>
                          </a:solidFill>
                          <a:latin typeface="Calibri" charset="0"/>
                          <a:ea typeface="Calibri" charset="0"/>
                          <a:cs typeface="Calibri" charset="0"/>
                        </a:rPr>
                        <a:t>No</a:t>
                      </a:r>
                      <a:endParaRPr sz="1600" b="0" u="none">
                        <a:solidFill>
                          <a:srgbClr val="000000"/>
                        </a:solidFill>
                        <a:latin typeface="Calibri" charset="0"/>
                        <a:ea typeface="Calibri" charset="0"/>
                        <a:cs typeface="Calibri"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sz="1600" b="0" u="none">
                          <a:solidFill>
                            <a:srgbClr val="000000"/>
                          </a:solidFill>
                          <a:latin typeface="Calibri" charset="0"/>
                          <a:ea typeface="Calibri" charset="0"/>
                          <a:cs typeface="Calibri" charset="0"/>
                        </a:rPr>
                        <a:t>No</a:t>
                      </a:r>
                      <a:endParaRPr sz="1600" b="0" u="none">
                        <a:solidFill>
                          <a:srgbClr val="000000"/>
                        </a:solidFill>
                        <a:latin typeface="Calibri" charset="0"/>
                        <a:ea typeface="Calibri" charset="0"/>
                        <a:cs typeface="Calibri"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sz="1600" b="0" u="none">
                          <a:solidFill>
                            <a:srgbClr val="000000"/>
                          </a:solidFill>
                          <a:latin typeface="Calibri" charset="0"/>
                          <a:ea typeface="Calibri" charset="0"/>
                          <a:cs typeface="Calibri" charset="0"/>
                        </a:rPr>
                        <a:t>No</a:t>
                      </a:r>
                      <a:endParaRPr sz="1600" b="0" u="none">
                        <a:solidFill>
                          <a:srgbClr val="000000"/>
                        </a:solidFill>
                        <a:latin typeface="Calibri" charset="0"/>
                        <a:ea typeface="Calibri" charset="0"/>
                        <a:cs typeface="Calibri"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245745">
                <a:tc>
                  <a:txBody>
                    <a:bodyPr/>
                    <a:p>
                      <a:pPr marL="0" indent="0" algn="l">
                        <a:buNone/>
                      </a:pPr>
                      <a:r>
                        <a:rPr sz="1600" b="0" u="none">
                          <a:solidFill>
                            <a:srgbClr val="000000"/>
                          </a:solidFill>
                          <a:latin typeface="Calibri" charset="0"/>
                          <a:ea typeface="Calibri" charset="0"/>
                          <a:cs typeface="Calibri" charset="0"/>
                        </a:rPr>
                        <a:t>Type of Characters</a:t>
                      </a:r>
                      <a:endParaRPr sz="1600" b="0" u="none">
                        <a:solidFill>
                          <a:srgbClr val="000000"/>
                        </a:solidFill>
                        <a:latin typeface="Calibri" charset="0"/>
                        <a:ea typeface="Calibri" charset="0"/>
                        <a:cs typeface="Calibri"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sz="1600" b="0" u="none">
                          <a:solidFill>
                            <a:srgbClr val="000000"/>
                          </a:solidFill>
                          <a:latin typeface="Calibri" charset="0"/>
                          <a:ea typeface="Calibri" charset="0"/>
                          <a:cs typeface="Calibri" charset="0"/>
                        </a:rPr>
                        <a:t>Alphanumeric</a:t>
                      </a:r>
                      <a:endParaRPr sz="1600" b="0" u="none">
                        <a:solidFill>
                          <a:srgbClr val="000000"/>
                        </a:solidFill>
                        <a:latin typeface="Calibri" charset="0"/>
                        <a:ea typeface="Calibri" charset="0"/>
                        <a:cs typeface="Calibri"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sz="1600" b="0" u="none">
                          <a:solidFill>
                            <a:srgbClr val="000000"/>
                          </a:solidFill>
                          <a:latin typeface="Calibri" charset="0"/>
                          <a:ea typeface="Calibri" charset="0"/>
                          <a:cs typeface="Calibri" charset="0"/>
                        </a:rPr>
                        <a:t>Alphanumeric</a:t>
                      </a:r>
                      <a:endParaRPr sz="1600" b="0" u="none">
                        <a:solidFill>
                          <a:srgbClr val="000000"/>
                        </a:solidFill>
                        <a:latin typeface="Calibri" charset="0"/>
                        <a:ea typeface="Calibri" charset="0"/>
                        <a:cs typeface="Calibri"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sz="1600" b="0" u="none">
                          <a:solidFill>
                            <a:srgbClr val="000000"/>
                          </a:solidFill>
                          <a:latin typeface="Calibri" charset="0"/>
                          <a:ea typeface="Calibri" charset="0"/>
                          <a:cs typeface="Calibri" charset="0"/>
                        </a:rPr>
                        <a:t>Alpha numeric</a:t>
                      </a:r>
                      <a:endParaRPr sz="1600" b="0" u="none">
                        <a:solidFill>
                          <a:srgbClr val="000000"/>
                        </a:solidFill>
                        <a:latin typeface="Calibri" charset="0"/>
                        <a:ea typeface="Calibri" charset="0"/>
                        <a:cs typeface="Calibri"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sz="1600" b="0" u="none">
                          <a:solidFill>
                            <a:srgbClr val="000000"/>
                          </a:solidFill>
                          <a:latin typeface="Calibri" charset="0"/>
                          <a:ea typeface="Calibri" charset="0"/>
                          <a:cs typeface="Calibri" charset="0"/>
                        </a:rPr>
                        <a:t>Alphanumeric</a:t>
                      </a:r>
                      <a:endParaRPr sz="1600" b="0" u="none">
                        <a:solidFill>
                          <a:srgbClr val="000000"/>
                        </a:solidFill>
                        <a:latin typeface="Calibri" charset="0"/>
                        <a:ea typeface="Calibri" charset="0"/>
                        <a:cs typeface="Calibri"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245745">
                <a:tc>
                  <a:txBody>
                    <a:bodyPr/>
                    <a:p>
                      <a:pPr marL="0" indent="0" algn="l">
                        <a:buNone/>
                      </a:pPr>
                      <a:r>
                        <a:rPr lang="en-GB" sz="1600" b="0" u="none">
                          <a:solidFill>
                            <a:srgbClr val="000000"/>
                          </a:solidFill>
                          <a:latin typeface="Calibri" charset="0"/>
                          <a:ea typeface="Calibri" charset="0"/>
                          <a:cs typeface="Calibri" charset="0"/>
                        </a:rPr>
                        <a:t>Field Length</a:t>
                      </a:r>
                      <a:endParaRPr lang="en-GB" sz="1600" b="0" u="none">
                        <a:solidFill>
                          <a:srgbClr val="000000"/>
                        </a:solidFill>
                        <a:latin typeface="Calibri" charset="0"/>
                        <a:ea typeface="Calibri" charset="0"/>
                        <a:cs typeface="Calibri"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GB" sz="1600" b="0" u="none">
                          <a:solidFill>
                            <a:srgbClr val="000000"/>
                          </a:solidFill>
                          <a:latin typeface="Calibri" charset="0"/>
                          <a:ea typeface="Calibri" charset="0"/>
                          <a:cs typeface="Calibri" charset="0"/>
                        </a:rPr>
                        <a:t>N/A</a:t>
                      </a:r>
                      <a:endParaRPr lang="en-GB" sz="1600" b="0" u="none">
                        <a:solidFill>
                          <a:srgbClr val="000000"/>
                        </a:solidFill>
                        <a:latin typeface="Calibri" charset="0"/>
                        <a:ea typeface="Calibri" charset="0"/>
                        <a:cs typeface="Calibri"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GB" sz="1600" b="0" u="none">
                          <a:solidFill>
                            <a:srgbClr val="000000"/>
                          </a:solidFill>
                          <a:latin typeface="Calibri" charset="0"/>
                          <a:ea typeface="Calibri" charset="0"/>
                          <a:cs typeface="Calibri" charset="0"/>
                        </a:rPr>
                        <a:t>1000</a:t>
                      </a:r>
                      <a:endParaRPr lang="en-GB" sz="1600" b="0" u="none">
                        <a:solidFill>
                          <a:srgbClr val="000000"/>
                        </a:solidFill>
                        <a:latin typeface="Calibri" charset="0"/>
                        <a:ea typeface="Calibri" charset="0"/>
                        <a:cs typeface="Calibri"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GB" sz="1600" b="0" u="none">
                          <a:solidFill>
                            <a:srgbClr val="000000"/>
                          </a:solidFill>
                          <a:latin typeface="Calibri" charset="0"/>
                          <a:ea typeface="Calibri" charset="0"/>
                          <a:cs typeface="Calibri" charset="0"/>
                        </a:rPr>
                        <a:t>9</a:t>
                      </a:r>
                      <a:endParaRPr lang="en-GB" sz="1600" b="0" u="none">
                        <a:solidFill>
                          <a:srgbClr val="000000"/>
                        </a:solidFill>
                        <a:latin typeface="Calibri" charset="0"/>
                        <a:ea typeface="Calibri" charset="0"/>
                        <a:cs typeface="Calibri"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GB" sz="1600" b="0" u="none">
                          <a:solidFill>
                            <a:srgbClr val="000000"/>
                          </a:solidFill>
                          <a:latin typeface="Calibri" charset="0"/>
                          <a:ea typeface="Calibri" charset="0"/>
                          <a:cs typeface="Calibri" charset="0"/>
                        </a:rPr>
                        <a:t>11</a:t>
                      </a:r>
                      <a:endParaRPr lang="en-GB" sz="1600" b="0" u="none">
                        <a:solidFill>
                          <a:srgbClr val="000000"/>
                        </a:solidFill>
                        <a:latin typeface="Calibri" charset="0"/>
                        <a:ea typeface="Calibri" charset="0"/>
                        <a:cs typeface="Calibri"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2196</Words>
  <Application>WPS Presentation</Application>
  <PresentationFormat>Widescreen</PresentationFormat>
  <Paragraphs>109</Paragraphs>
  <Slides>5</Slides>
  <Notes>0</Notes>
  <HiddenSlides>0</HiddenSlides>
  <MMClips>0</MMClips>
  <ScaleCrop>false</ScaleCrop>
  <HeadingPairs>
    <vt:vector size="4" baseType="variant">
      <vt:variant>
        <vt:lpstr>主题</vt:lpstr>
      </vt:variant>
      <vt:variant>
        <vt:i4>1</vt:i4>
      </vt:variant>
      <vt:variant>
        <vt:lpstr>幻灯片标题</vt:lpstr>
      </vt:variant>
      <vt:variant>
        <vt:i4>5</vt:i4>
      </vt:variant>
    </vt:vector>
  </HeadingPairs>
  <TitlesOfParts>
    <vt:vector size="6" baseType="lpstr">
      <vt:lpstr>Office Theme</vt:lpstr>
      <vt:lpstr>User Experience Design</vt:lpstr>
      <vt:lpstr>UX Designs from real-life projects</vt:lpstr>
      <vt:lpstr>UX Sitemap</vt:lpstr>
      <vt:lpstr>Wireframe Screen Mock Up</vt:lpstr>
      <vt:lpstr>Screen/Field Validations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Experience Design</dc:title>
  <dc:creator/>
  <cp:lastModifiedBy>Raghavan</cp:lastModifiedBy>
  <cp:revision>15</cp:revision>
  <dcterms:created xsi:type="dcterms:W3CDTF">2018-05-18T11:22:00Z</dcterms:created>
  <dcterms:modified xsi:type="dcterms:W3CDTF">2018-05-18T19:45:19Z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1033-10.1.0.5614</vt:lpwstr>
  </property>
</Properties>
</file>