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189d025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189d02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36ee95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7736ee95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0189d02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80189d025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189d025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80189d025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189d0253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80189d025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468650" y="1598750"/>
            <a:ext cx="11280000" cy="1043700"/>
          </a:xfrm>
          <a:prstGeom prst="rect">
            <a:avLst/>
          </a:prstGeom>
          <a:ln cap="flat" cmpd="sng" w="9525">
            <a:solidFill>
              <a:srgbClr val="000000"/>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b="1" lang="en-GB" sz="3000"/>
              <a:t>Systems Analysis &amp;</a:t>
            </a:r>
            <a:endParaRPr b="1" sz="3000"/>
          </a:p>
          <a:p>
            <a:pPr indent="0" lvl="0" marL="0" rtl="0" algn="ctr">
              <a:spcBef>
                <a:spcPts val="0"/>
              </a:spcBef>
              <a:spcAft>
                <a:spcPts val="0"/>
              </a:spcAft>
              <a:buNone/>
            </a:pPr>
            <a:r>
              <a:rPr b="1" lang="en-GB" sz="3000"/>
              <a:t> data flow between systems </a:t>
            </a:r>
            <a:endParaRPr b="1" sz="3000"/>
          </a:p>
        </p:txBody>
      </p:sp>
      <p:sp>
        <p:nvSpPr>
          <p:cNvPr id="85" name="Google Shape;85;p13"/>
          <p:cNvSpPr txBox="1"/>
          <p:nvPr>
            <p:ph idx="1" type="subTitle"/>
          </p:nvPr>
        </p:nvSpPr>
        <p:spPr>
          <a:xfrm>
            <a:off x="468650" y="2642450"/>
            <a:ext cx="11280000" cy="26241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en-GB" sz="2000"/>
              <a:t>Purpose of these presentation slides are to elaborate systems analysis experiences and data flow between systems to make recommendations to the organization. The projects were that of:</a:t>
            </a:r>
            <a:endParaRPr sz="2000"/>
          </a:p>
          <a:p>
            <a:pPr indent="-355600" lvl="0" marL="457200" rtl="0" algn="l">
              <a:spcBef>
                <a:spcPts val="1000"/>
              </a:spcBef>
              <a:spcAft>
                <a:spcPts val="0"/>
              </a:spcAft>
              <a:buSzPts val="2000"/>
              <a:buChar char="●"/>
            </a:pPr>
            <a:r>
              <a:rPr lang="en-GB" sz="2000"/>
              <a:t>Barclaycard during 2012, Building Digital Offers as an incentive for Mobile Contactless Payments</a:t>
            </a:r>
            <a:endParaRPr sz="2000"/>
          </a:p>
          <a:p>
            <a:pPr indent="-355600" lvl="0" marL="457200" rtl="0" algn="l">
              <a:spcBef>
                <a:spcPts val="0"/>
              </a:spcBef>
              <a:spcAft>
                <a:spcPts val="0"/>
              </a:spcAft>
              <a:buSzPts val="2000"/>
              <a:buChar char="●"/>
            </a:pPr>
            <a:r>
              <a:rPr lang="en-GB" sz="2000"/>
              <a:t>Monitise during 2013/14, Focus Group to customize Monitise Mobile Engine US for UK and Europe.</a:t>
            </a:r>
            <a:endParaRPr sz="2000"/>
          </a:p>
          <a:p>
            <a:pPr indent="-355600" lvl="0" marL="457200" rtl="0" algn="l">
              <a:spcBef>
                <a:spcPts val="0"/>
              </a:spcBef>
              <a:spcAft>
                <a:spcPts val="0"/>
              </a:spcAft>
              <a:buSzPts val="2000"/>
              <a:buChar char="●"/>
            </a:pPr>
            <a:r>
              <a:rPr lang="en-GB" sz="2000"/>
              <a:t>Tesco Bank during 2013, A Proof of Concept for Single Sign-On.</a:t>
            </a:r>
            <a:endParaRPr sz="2000"/>
          </a:p>
          <a:p>
            <a:pPr indent="-355600" lvl="0" marL="457200" rtl="0" algn="l">
              <a:spcBef>
                <a:spcPts val="0"/>
              </a:spcBef>
              <a:spcAft>
                <a:spcPts val="0"/>
              </a:spcAft>
              <a:buSzPts val="2000"/>
              <a:buChar char="●"/>
            </a:pPr>
            <a:r>
              <a:rPr lang="en-GB" sz="2000"/>
              <a:t>Tesco Bank during 2011, A Request for Proposal for Online Money Manager.</a:t>
            </a:r>
            <a:endParaRPr sz="2000"/>
          </a:p>
          <a:p>
            <a:pPr indent="-355600" lvl="0" marL="457200" rtl="0" algn="l">
              <a:spcBef>
                <a:spcPts val="0"/>
              </a:spcBef>
              <a:spcAft>
                <a:spcPts val="0"/>
              </a:spcAft>
              <a:buSzPts val="2000"/>
              <a:buChar char="●"/>
            </a:pPr>
            <a:r>
              <a:rPr lang="en-GB" sz="2000"/>
              <a:t>Sky during 2010, Analysis of coding work to estimate completion of functionalities.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idx="1" type="subTitle"/>
          </p:nvPr>
        </p:nvSpPr>
        <p:spPr>
          <a:xfrm>
            <a:off x="150125" y="132400"/>
            <a:ext cx="11935800" cy="6725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SzPts val="1600"/>
              <a:buAutoNum type="arabicPeriod"/>
            </a:pPr>
            <a:r>
              <a:rPr lang="en-GB" sz="1600"/>
              <a:t>W</a:t>
            </a:r>
            <a:r>
              <a:rPr lang="en-GB" sz="1600"/>
              <a:t>hile at </a:t>
            </a:r>
            <a:r>
              <a:rPr b="1" lang="en-GB" sz="1600">
                <a:highlight>
                  <a:srgbClr val="FFFF00"/>
                </a:highlight>
              </a:rPr>
              <a:t>Barclaycard during 2012</a:t>
            </a:r>
            <a:r>
              <a:rPr lang="en-GB" sz="1600">
                <a:highlight>
                  <a:srgbClr val="FFFF00"/>
                </a:highlight>
              </a:rPr>
              <a:t>, the problem to solve was to build a Content Management System to maintain  Digital Offers</a:t>
            </a:r>
            <a:r>
              <a:rPr lang="en-GB" sz="1600"/>
              <a:t> understanding the systems behind Mobile Contactless payments. Digital offers is as an incentive for making contactless payments.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The system built was a Content Management System to maintain Digital Offers. </a:t>
            </a:r>
            <a:r>
              <a:rPr lang="en-GB" sz="1600"/>
              <a:t>Worked with Mobile Interactive Group MIG 3rd party partner, Hyperian Business partner to Barclaycard and the Barclaycard Operations team of Loyalty Management, Legal, Regulatory Compliance and Customer Services. </a:t>
            </a:r>
            <a:r>
              <a:rPr lang="en-GB" sz="1600"/>
              <a:t>The parameters in context of systems analysis were:</a:t>
            </a:r>
            <a:endParaRPr sz="1600"/>
          </a:p>
          <a:p>
            <a:pPr indent="0" lvl="0" marL="0" rtl="0" algn="l">
              <a:lnSpc>
                <a:spcPct val="90000"/>
              </a:lnSpc>
              <a:spcBef>
                <a:spcPts val="0"/>
              </a:spcBef>
              <a:spcAft>
                <a:spcPts val="0"/>
              </a:spcAft>
              <a:buSzPts val="2400"/>
              <a:buNone/>
            </a:pPr>
            <a:r>
              <a:t/>
            </a:r>
            <a:endParaRPr sz="1600"/>
          </a:p>
          <a:p>
            <a:pPr indent="-330200" lvl="0" marL="457200" rtl="0" algn="l">
              <a:lnSpc>
                <a:spcPct val="90000"/>
              </a:lnSpc>
              <a:spcBef>
                <a:spcPts val="0"/>
              </a:spcBef>
              <a:spcAft>
                <a:spcPts val="0"/>
              </a:spcAft>
              <a:buSzPts val="1600"/>
              <a:buFont typeface="Calibri"/>
              <a:buChar char="●"/>
            </a:pPr>
            <a:r>
              <a:rPr lang="en-GB" sz="1600"/>
              <a:t>CMS to enable Barclaycard Operations team to review the offers spreadsheet before it is uploaded on to the system. Review - Edit - Approve/Decline feature of CMS.</a:t>
            </a:r>
            <a:endParaRPr sz="1600"/>
          </a:p>
          <a:p>
            <a:pPr indent="-330200" lvl="0" marL="457200" rtl="0" algn="l">
              <a:lnSpc>
                <a:spcPct val="90000"/>
              </a:lnSpc>
              <a:spcBef>
                <a:spcPts val="0"/>
              </a:spcBef>
              <a:spcAft>
                <a:spcPts val="0"/>
              </a:spcAft>
              <a:buSzPts val="1600"/>
              <a:buFont typeface="Calibri"/>
              <a:buChar char="●"/>
            </a:pPr>
            <a:r>
              <a:rPr lang="en-GB" sz="1600"/>
              <a:t>Uploading offers in an excel file format that shall be understood by the systems &amp; stored as individual records on the backend database.</a:t>
            </a:r>
            <a:endParaRPr sz="1600"/>
          </a:p>
          <a:p>
            <a:pPr indent="-330200" lvl="0" marL="457200" rtl="0" algn="l">
              <a:lnSpc>
                <a:spcPct val="90000"/>
              </a:lnSpc>
              <a:spcBef>
                <a:spcPts val="0"/>
              </a:spcBef>
              <a:spcAft>
                <a:spcPts val="0"/>
              </a:spcAft>
              <a:buSzPts val="1600"/>
              <a:buFont typeface="Calibri"/>
              <a:buChar char="●"/>
            </a:pPr>
            <a:r>
              <a:rPr lang="en-GB" sz="1600"/>
              <a:t>Soft deletes to the digital offers stored in the backend systems by marking an end date as the same offer might come live at a later date and also for record purposes to know offers that were in valid during a certain period of time.</a:t>
            </a:r>
            <a:endParaRPr sz="1600"/>
          </a:p>
          <a:p>
            <a:pPr indent="-330200" lvl="0" marL="457200" rtl="0" algn="l">
              <a:lnSpc>
                <a:spcPct val="90000"/>
              </a:lnSpc>
              <a:spcBef>
                <a:spcPts val="0"/>
              </a:spcBef>
              <a:spcAft>
                <a:spcPts val="0"/>
              </a:spcAft>
              <a:buSzPts val="1600"/>
              <a:buChar char="●"/>
            </a:pPr>
            <a:r>
              <a:rPr lang="en-GB" sz="1600"/>
              <a:t>Add and edit offers stored in the backend systems.</a:t>
            </a:r>
            <a:endParaRPr sz="1600"/>
          </a:p>
          <a:p>
            <a:pPr indent="-330200" lvl="0" marL="457200" rtl="0" algn="l">
              <a:lnSpc>
                <a:spcPct val="90000"/>
              </a:lnSpc>
              <a:spcBef>
                <a:spcPts val="0"/>
              </a:spcBef>
              <a:spcAft>
                <a:spcPts val="0"/>
              </a:spcAft>
              <a:buSzPts val="1600"/>
              <a:buChar char="●"/>
            </a:pPr>
            <a:r>
              <a:rPr lang="en-GB" sz="1600"/>
              <a:t>Inform Barclaycard Operations team of any offers upload that might have failed along with the reasons for failures so this can be looked in to and made fit for re-upload.</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The Ts &amp; Cs displayed on the frontend screens were that of Barclaycard Ts &amp; Cs while there were Ts &amp; Cs between MIG 3rd party and Hyperian Business Partner.</a:t>
            </a:r>
            <a:endParaRPr sz="1600"/>
          </a:p>
        </p:txBody>
      </p:sp>
      <p:sp>
        <p:nvSpPr>
          <p:cNvPr id="91" name="Google Shape;91;p14"/>
          <p:cNvSpPr/>
          <p:nvPr/>
        </p:nvSpPr>
        <p:spPr>
          <a:xfrm>
            <a:off x="3298050" y="1127875"/>
            <a:ext cx="4909200" cy="20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highlight>
                  <a:srgbClr val="FFFFFF"/>
                </a:highlight>
              </a:rPr>
              <a:t>Barclaycard Operations</a:t>
            </a:r>
            <a:endParaRPr b="0" i="0" sz="1400" u="none" cap="none" strike="noStrike">
              <a:solidFill>
                <a:srgbClr val="000000"/>
              </a:solidFill>
              <a:highlight>
                <a:srgbClr val="FFFFFF"/>
              </a:highlight>
              <a:latin typeface="Arial"/>
              <a:ea typeface="Arial"/>
              <a:cs typeface="Arial"/>
              <a:sym typeface="Arial"/>
            </a:endParaRPr>
          </a:p>
        </p:txBody>
      </p:sp>
      <p:sp>
        <p:nvSpPr>
          <p:cNvPr id="92" name="Google Shape;92;p14"/>
          <p:cNvSpPr/>
          <p:nvPr/>
        </p:nvSpPr>
        <p:spPr>
          <a:xfrm>
            <a:off x="3541650" y="1201675"/>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highlight>
                  <a:srgbClr val="FFFF00"/>
                </a:highlight>
              </a:rPr>
              <a:t>Barclaycard Loyalty Management</a:t>
            </a:r>
            <a:endParaRPr b="0" i="0" sz="1400" u="none" cap="none" strike="noStrike">
              <a:solidFill>
                <a:srgbClr val="000000"/>
              </a:solidFill>
              <a:highlight>
                <a:srgbClr val="FFFF00"/>
              </a:highlight>
              <a:latin typeface="Arial"/>
              <a:ea typeface="Arial"/>
              <a:cs typeface="Arial"/>
              <a:sym typeface="Arial"/>
            </a:endParaRPr>
          </a:p>
        </p:txBody>
      </p:sp>
      <p:sp>
        <p:nvSpPr>
          <p:cNvPr id="93" name="Google Shape;93;p14"/>
          <p:cNvSpPr/>
          <p:nvPr/>
        </p:nvSpPr>
        <p:spPr>
          <a:xfrm>
            <a:off x="5499750" y="1201675"/>
            <a:ext cx="6651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Legal</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6324150" y="1201675"/>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Regulatory Compliance</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5687125" y="2420875"/>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Customer Services</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3541650" y="2420875"/>
            <a:ext cx="20475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Barclaycard Mobile Contactless Payments</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396200" y="1127875"/>
            <a:ext cx="2564700" cy="65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Barclaycard Digital Offers</a:t>
            </a:r>
            <a:endParaRPr/>
          </a:p>
          <a:p>
            <a:pPr indent="0" lvl="0" marL="0" marR="0" rtl="0" algn="ctr">
              <a:lnSpc>
                <a:spcPct val="100000"/>
              </a:lnSpc>
              <a:spcBef>
                <a:spcPts val="0"/>
              </a:spcBef>
              <a:spcAft>
                <a:spcPts val="0"/>
              </a:spcAft>
              <a:buClr>
                <a:srgbClr val="000000"/>
              </a:buClr>
              <a:buSzPts val="1400"/>
              <a:buFont typeface="Arial"/>
              <a:buNone/>
            </a:pPr>
            <a:r>
              <a:rPr lang="en-GB">
                <a:highlight>
                  <a:srgbClr val="FFFF00"/>
                </a:highlight>
              </a:rPr>
              <a:t>Content Management System</a:t>
            </a:r>
            <a:endParaRPr>
              <a:highlight>
                <a:srgbClr val="FFFF00"/>
              </a:highlight>
            </a:endParaRPr>
          </a:p>
        </p:txBody>
      </p:sp>
      <p:sp>
        <p:nvSpPr>
          <p:cNvPr id="98" name="Google Shape;98;p14"/>
          <p:cNvSpPr/>
          <p:nvPr/>
        </p:nvSpPr>
        <p:spPr>
          <a:xfrm>
            <a:off x="396200" y="1912350"/>
            <a:ext cx="2564700" cy="65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Mobile Interactive Group (MIG) - 3rd party partner</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396200" y="2696825"/>
            <a:ext cx="2564700" cy="65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Hyperian NFC Platform</a:t>
            </a:r>
            <a:endParaRPr/>
          </a:p>
          <a:p>
            <a:pPr indent="0" lvl="0" marL="0" marR="0" rtl="0" algn="ctr">
              <a:lnSpc>
                <a:spcPct val="100000"/>
              </a:lnSpc>
              <a:spcBef>
                <a:spcPts val="0"/>
              </a:spcBef>
              <a:spcAft>
                <a:spcPts val="0"/>
              </a:spcAft>
              <a:buClr>
                <a:srgbClr val="000000"/>
              </a:buClr>
              <a:buSzPts val="1400"/>
              <a:buFont typeface="Arial"/>
              <a:buNone/>
            </a:pPr>
            <a:r>
              <a:rPr lang="en-GB"/>
              <a:t>Business Partner</a:t>
            </a:r>
            <a:endParaRPr/>
          </a:p>
        </p:txBody>
      </p:sp>
      <p:sp>
        <p:nvSpPr>
          <p:cNvPr id="100" name="Google Shape;100;p14"/>
          <p:cNvSpPr/>
          <p:nvPr/>
        </p:nvSpPr>
        <p:spPr>
          <a:xfrm>
            <a:off x="9181675" y="1127950"/>
            <a:ext cx="1798800" cy="2096100"/>
          </a:xfrm>
          <a:prstGeom prst="can">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Triumph backend system storing stored value accounts</a:t>
            </a:r>
            <a:endParaRPr/>
          </a:p>
          <a:p>
            <a:pPr indent="0" lvl="0" marL="0" rtl="0" algn="ctr">
              <a:spcBef>
                <a:spcPts val="0"/>
              </a:spcBef>
              <a:spcAft>
                <a:spcPts val="0"/>
              </a:spcAft>
              <a:buNone/>
            </a:pPr>
            <a:r>
              <a:rPr lang="en-GB"/>
              <a:t>&amp; </a:t>
            </a:r>
            <a:endParaRPr/>
          </a:p>
          <a:p>
            <a:pPr indent="0" lvl="0" marL="0" rtl="0" algn="ctr">
              <a:spcBef>
                <a:spcPts val="0"/>
              </a:spcBef>
              <a:spcAft>
                <a:spcPts val="0"/>
              </a:spcAft>
              <a:buNone/>
            </a:pPr>
            <a:r>
              <a:rPr lang="en-GB"/>
              <a:t>Digital Offers</a:t>
            </a:r>
            <a:endParaRPr/>
          </a:p>
        </p:txBody>
      </p:sp>
      <p:cxnSp>
        <p:nvCxnSpPr>
          <p:cNvPr id="101" name="Google Shape;101;p14"/>
          <p:cNvCxnSpPr>
            <a:stCxn id="91" idx="3"/>
            <a:endCxn id="100" idx="2"/>
          </p:cNvCxnSpPr>
          <p:nvPr/>
        </p:nvCxnSpPr>
        <p:spPr>
          <a:xfrm>
            <a:off x="8207250" y="2175925"/>
            <a:ext cx="974400" cy="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4"/>
          <p:cNvCxnSpPr>
            <a:stCxn id="98" idx="3"/>
            <a:endCxn id="91" idx="1"/>
          </p:cNvCxnSpPr>
          <p:nvPr/>
        </p:nvCxnSpPr>
        <p:spPr>
          <a:xfrm flipH="1" rot="10800000">
            <a:off x="2960900" y="2176050"/>
            <a:ext cx="337200" cy="630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4"/>
          <p:cNvCxnSpPr>
            <a:stCxn id="97" idx="3"/>
            <a:endCxn id="91" idx="1"/>
          </p:cNvCxnSpPr>
          <p:nvPr/>
        </p:nvCxnSpPr>
        <p:spPr>
          <a:xfrm>
            <a:off x="2960900" y="1454575"/>
            <a:ext cx="337200" cy="7215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4"/>
          <p:cNvCxnSpPr>
            <a:stCxn id="99" idx="3"/>
            <a:endCxn id="91" idx="1"/>
          </p:cNvCxnSpPr>
          <p:nvPr/>
        </p:nvCxnSpPr>
        <p:spPr>
          <a:xfrm flipH="1" rot="10800000">
            <a:off x="2960900" y="2176025"/>
            <a:ext cx="337200" cy="84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idx="1" type="subTitle"/>
          </p:nvPr>
        </p:nvSpPr>
        <p:spPr>
          <a:xfrm>
            <a:off x="150125" y="132400"/>
            <a:ext cx="11935800" cy="6576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1600"/>
              <a:t>2. </a:t>
            </a:r>
            <a:r>
              <a:rPr lang="en-GB" sz="1600"/>
              <a:t>While for </a:t>
            </a:r>
            <a:r>
              <a:rPr b="1" lang="en-GB" sz="1600">
                <a:highlight>
                  <a:srgbClr val="FFFF00"/>
                </a:highlight>
              </a:rPr>
              <a:t>Monitise during 2013 and 2014</a:t>
            </a:r>
            <a:r>
              <a:rPr lang="en-GB" sz="1600"/>
              <a:t>, the problem to solve was to understand the systems behind Mobile Messaging Engine of United States and derive feasibility of customizing the Mobile Messaging Engine for Monitise UK and Europe. The diagram below is to present context of the enterprise platform</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The parameters in context of systems analysis were mainly event driven triggers alongside the message templates.</a:t>
            </a:r>
            <a:endParaRPr sz="1600"/>
          </a:p>
          <a:p>
            <a:pPr indent="0" lvl="0" marL="0" rtl="0" algn="l">
              <a:lnSpc>
                <a:spcPct val="90000"/>
              </a:lnSpc>
              <a:spcBef>
                <a:spcPts val="0"/>
              </a:spcBef>
              <a:spcAft>
                <a:spcPts val="0"/>
              </a:spcAft>
              <a:buSzPts val="2400"/>
              <a:buNone/>
            </a:pPr>
            <a:r>
              <a:t/>
            </a:r>
            <a:endParaRPr sz="1600"/>
          </a:p>
          <a:p>
            <a:pPr indent="-330200" lvl="0" marL="457200" rtl="0" algn="l">
              <a:lnSpc>
                <a:spcPct val="90000"/>
              </a:lnSpc>
              <a:spcBef>
                <a:spcPts val="0"/>
              </a:spcBef>
              <a:spcAft>
                <a:spcPts val="0"/>
              </a:spcAft>
              <a:buSzPts val="1600"/>
              <a:buFont typeface="Calibri"/>
              <a:buChar char="●"/>
            </a:pPr>
            <a:r>
              <a:rPr lang="en-GB" sz="1600"/>
              <a:t>Message templates stored in the backend systems. An understanding of how these templates shall be customized and personalised to the needs of UK based customers. Example: Date format of DD/MM/YYYY and MM/DD/YYYY</a:t>
            </a:r>
            <a:endParaRPr sz="1600"/>
          </a:p>
          <a:p>
            <a:pPr indent="-330200" lvl="0" marL="457200" rtl="0" algn="l">
              <a:lnSpc>
                <a:spcPct val="90000"/>
              </a:lnSpc>
              <a:spcBef>
                <a:spcPts val="0"/>
              </a:spcBef>
              <a:spcAft>
                <a:spcPts val="0"/>
              </a:spcAft>
              <a:buSzPts val="1600"/>
              <a:buFont typeface="Calibri"/>
              <a:buChar char="●"/>
            </a:pPr>
            <a:r>
              <a:rPr lang="en-GB" sz="1600"/>
              <a:t>Backend storage of messages and retaining of messages over a period of time. Feasibility of maintenance in 2 separate databases or as one.</a:t>
            </a:r>
            <a:endParaRPr sz="1600"/>
          </a:p>
          <a:p>
            <a:pPr indent="-330200" lvl="0" marL="457200" rtl="0" algn="l">
              <a:lnSpc>
                <a:spcPct val="90000"/>
              </a:lnSpc>
              <a:spcBef>
                <a:spcPts val="0"/>
              </a:spcBef>
              <a:spcAft>
                <a:spcPts val="0"/>
              </a:spcAft>
              <a:buSzPts val="1600"/>
              <a:buFont typeface="Calibri"/>
              <a:buChar char="●"/>
            </a:pPr>
            <a:r>
              <a:rPr lang="en-GB" sz="1600"/>
              <a:t>Digital offers and Loyalty programs in the backend systems. An understanding of how these shall be customized and personalised to the needs of UK based customers. </a:t>
            </a:r>
            <a:endParaRPr sz="1600"/>
          </a:p>
          <a:p>
            <a:pPr indent="-330200" lvl="0" marL="457200" rtl="0" algn="l">
              <a:lnSpc>
                <a:spcPct val="90000"/>
              </a:lnSpc>
              <a:spcBef>
                <a:spcPts val="0"/>
              </a:spcBef>
              <a:spcAft>
                <a:spcPts val="0"/>
              </a:spcAft>
              <a:buSzPts val="1600"/>
              <a:buFont typeface="Calibri"/>
              <a:buChar char="●"/>
            </a:pPr>
            <a:r>
              <a:rPr lang="en-GB" sz="1600"/>
              <a:t>Text to buy transactions, post purchase messages and push notifications (e.g, low balance alerts) and the customizations that are needed.</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Alongside the above backend systems related subjects, the differences in legal formalities between United States and UK/EU and as well the branding issues were discussed in greater detail.</a:t>
            </a:r>
            <a:endParaRPr sz="1600"/>
          </a:p>
        </p:txBody>
      </p:sp>
      <p:sp>
        <p:nvSpPr>
          <p:cNvPr id="110" name="Google Shape;110;p15"/>
          <p:cNvSpPr/>
          <p:nvPr/>
        </p:nvSpPr>
        <p:spPr>
          <a:xfrm>
            <a:off x="1536700" y="1256650"/>
            <a:ext cx="8712900" cy="179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Arial"/>
                <a:ea typeface="Arial"/>
                <a:cs typeface="Arial"/>
                <a:sym typeface="Arial"/>
              </a:rPr>
              <a:t>Enterprise Platform</a:t>
            </a:r>
            <a:endParaRPr b="0" i="0" sz="1400" u="none" cap="none" strike="noStrike">
              <a:solidFill>
                <a:srgbClr val="000000"/>
              </a:solidFill>
              <a:highlight>
                <a:srgbClr val="FFFFFF"/>
              </a:highlight>
              <a:latin typeface="Arial"/>
              <a:ea typeface="Arial"/>
              <a:cs typeface="Arial"/>
              <a:sym typeface="Arial"/>
            </a:endParaRPr>
          </a:p>
        </p:txBody>
      </p:sp>
      <p:sp>
        <p:nvSpPr>
          <p:cNvPr id="111" name="Google Shape;111;p15"/>
          <p:cNvSpPr/>
          <p:nvPr/>
        </p:nvSpPr>
        <p:spPr>
          <a:xfrm>
            <a:off x="1874000" y="14065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00"/>
                </a:highlight>
                <a:latin typeface="Arial"/>
                <a:ea typeface="Arial"/>
                <a:cs typeface="Arial"/>
                <a:sym typeface="Arial"/>
              </a:rPr>
              <a:t>Mobile Messaging Engine</a:t>
            </a:r>
            <a:endParaRPr b="0" i="0" sz="1400" u="none" cap="none" strike="noStrike">
              <a:solidFill>
                <a:srgbClr val="000000"/>
              </a:solidFill>
              <a:highlight>
                <a:srgbClr val="FFFF00"/>
              </a:highlight>
              <a:latin typeface="Arial"/>
              <a:ea typeface="Arial"/>
              <a:cs typeface="Arial"/>
              <a:sym typeface="Arial"/>
            </a:endParaRPr>
          </a:p>
        </p:txBody>
      </p:sp>
      <p:sp>
        <p:nvSpPr>
          <p:cNvPr id="112" name="Google Shape;112;p15"/>
          <p:cNvSpPr/>
          <p:nvPr/>
        </p:nvSpPr>
        <p:spPr>
          <a:xfrm>
            <a:off x="1874000" y="24021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Card Account Management</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3944525" y="14065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Card Vault, Mobile Wallet</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3944525" y="24021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e-Commerce (B2B, B2B2B, B2B2B2B)</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6015050" y="14065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m-Commerce (B2B, B2B2B, B2B2B2B)</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6015050" y="24021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Mobile Payments (P2P, mPOS, etc)</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8191125" y="14065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Consumer Console</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8287300" y="2402150"/>
            <a:ext cx="1798800" cy="50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Mobile Banking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E-Banking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idx="1" type="subTitle"/>
          </p:nvPr>
        </p:nvSpPr>
        <p:spPr>
          <a:xfrm>
            <a:off x="150125" y="132400"/>
            <a:ext cx="11935800" cy="6576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GB" sz="1600"/>
              <a:t>3. </a:t>
            </a:r>
            <a:r>
              <a:rPr lang="en-GB" sz="1600"/>
              <a:t>While for </a:t>
            </a:r>
            <a:r>
              <a:rPr b="1" lang="en-GB" sz="1600">
                <a:highlight>
                  <a:srgbClr val="FFFF00"/>
                </a:highlight>
              </a:rPr>
              <a:t>Tesco Bank during 2011</a:t>
            </a:r>
            <a:r>
              <a:rPr lang="en-GB" sz="1600"/>
              <a:t>, the problem to solve was to understand feasibility of whether procuring an online money manager solution or in-house development shall serve the purpose. The diagram below is to present context of Tesco Bank’s existing business partners whilst the proposal to procure.</a:t>
            </a:r>
            <a:endParaRPr sz="1600"/>
          </a:p>
          <a:p>
            <a:pPr indent="0" lvl="0" marL="0" rtl="0" algn="l">
              <a:spcBef>
                <a:spcPts val="0"/>
              </a:spcBef>
              <a:spcAft>
                <a:spcPts val="0"/>
              </a:spcAft>
              <a:buClr>
                <a:schemeClr val="dk1"/>
              </a:buClr>
              <a:buSzPts val="2400"/>
              <a:buFont typeface="Arial"/>
              <a:buNone/>
            </a:pPr>
            <a:r>
              <a:t/>
            </a:r>
            <a:endParaRPr sz="1600"/>
          </a:p>
          <a:p>
            <a:pPr indent="0" lvl="0" marL="0" rtl="0" algn="l">
              <a:lnSpc>
                <a:spcPct val="90000"/>
              </a:lnSpc>
              <a:spcBef>
                <a:spcPts val="0"/>
              </a:spcBef>
              <a:spcAft>
                <a:spcPts val="0"/>
              </a:spcAft>
              <a:buSzPts val="2400"/>
              <a:buNone/>
            </a:pPr>
            <a:r>
              <a:t/>
            </a:r>
            <a:endParaRPr b="1"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The parameters in context of systems analysis were:</a:t>
            </a:r>
            <a:endParaRPr sz="1600"/>
          </a:p>
          <a:p>
            <a:pPr indent="0" lvl="0" marL="0" rtl="0" algn="l">
              <a:lnSpc>
                <a:spcPct val="90000"/>
              </a:lnSpc>
              <a:spcBef>
                <a:spcPts val="0"/>
              </a:spcBef>
              <a:spcAft>
                <a:spcPts val="0"/>
              </a:spcAft>
              <a:buSzPts val="2400"/>
              <a:buNone/>
            </a:pPr>
            <a:r>
              <a:t/>
            </a:r>
            <a:endParaRPr sz="1600"/>
          </a:p>
          <a:p>
            <a:pPr indent="-330200" lvl="0" marL="457200" rtl="0" algn="l">
              <a:lnSpc>
                <a:spcPct val="90000"/>
              </a:lnSpc>
              <a:spcBef>
                <a:spcPts val="0"/>
              </a:spcBef>
              <a:spcAft>
                <a:spcPts val="0"/>
              </a:spcAft>
              <a:buSzPts val="1600"/>
              <a:buFont typeface="Calibri"/>
              <a:buChar char="●"/>
            </a:pPr>
            <a:r>
              <a:rPr lang="en-GB" sz="1600"/>
              <a:t>Security aspects of the 3rd party solution provider in context of the Bank’s enhanced security mechanism.</a:t>
            </a:r>
            <a:endParaRPr sz="1600"/>
          </a:p>
          <a:p>
            <a:pPr indent="-330200" lvl="0" marL="457200" rtl="0" algn="l">
              <a:lnSpc>
                <a:spcPct val="90000"/>
              </a:lnSpc>
              <a:spcBef>
                <a:spcPts val="0"/>
              </a:spcBef>
              <a:spcAft>
                <a:spcPts val="0"/>
              </a:spcAft>
              <a:buSzPts val="1600"/>
              <a:buChar char="●"/>
            </a:pPr>
            <a:r>
              <a:rPr lang="en-GB" sz="1600"/>
              <a:t>Branding of 3rd party Online Money Manager when integrated with </a:t>
            </a:r>
            <a:r>
              <a:rPr lang="en-GB" sz="1600"/>
              <a:t>Carillion Frontend and Fiserv Core Banking.</a:t>
            </a:r>
            <a:endParaRPr sz="1600"/>
          </a:p>
          <a:p>
            <a:pPr indent="-330200" lvl="0" marL="457200" rtl="0" algn="l">
              <a:lnSpc>
                <a:spcPct val="90000"/>
              </a:lnSpc>
              <a:spcBef>
                <a:spcPts val="0"/>
              </a:spcBef>
              <a:spcAft>
                <a:spcPts val="0"/>
              </a:spcAft>
              <a:buSzPts val="1600"/>
              <a:buChar char="●"/>
            </a:pPr>
            <a:r>
              <a:rPr lang="en-GB" sz="1600"/>
              <a:t>Supporting the systems when Tesco Bank Personal Current Accounts have gone live. A support warranty period before transitioning to Tesco Bank or in-house development of online money manager solution shall be easier to support in the long run.</a:t>
            </a:r>
            <a:endParaRPr sz="1600"/>
          </a:p>
          <a:p>
            <a:pPr indent="-330200" lvl="0" marL="457200" rtl="0" algn="l">
              <a:lnSpc>
                <a:spcPct val="90000"/>
              </a:lnSpc>
              <a:spcBef>
                <a:spcPts val="0"/>
              </a:spcBef>
              <a:spcAft>
                <a:spcPts val="0"/>
              </a:spcAft>
              <a:buSzPts val="1600"/>
              <a:buChar char="●"/>
            </a:pPr>
            <a:r>
              <a:rPr lang="en-GB" sz="1600"/>
              <a:t>Multi channel and Multi device support of the Online Money Manager solution in context of the overarching Tesco Bank’s delivery of Personal Current Accounts.</a:t>
            </a:r>
            <a:endParaRPr sz="1600"/>
          </a:p>
        </p:txBody>
      </p:sp>
      <p:sp>
        <p:nvSpPr>
          <p:cNvPr id="124" name="Google Shape;124;p16"/>
          <p:cNvSpPr/>
          <p:nvPr/>
        </p:nvSpPr>
        <p:spPr>
          <a:xfrm>
            <a:off x="1124450" y="1706350"/>
            <a:ext cx="2398500" cy="1284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highlight>
                  <a:srgbClr val="FFFF00"/>
                </a:highlight>
              </a:rPr>
              <a:t>Online Money Manager procured from 3rd party solution provider</a:t>
            </a:r>
            <a:endParaRPr b="0" i="0" sz="1400" u="none" cap="none" strike="noStrike">
              <a:solidFill>
                <a:srgbClr val="000000"/>
              </a:solidFill>
              <a:highlight>
                <a:srgbClr val="FFFF00"/>
              </a:highlight>
              <a:latin typeface="Arial"/>
              <a:ea typeface="Arial"/>
              <a:cs typeface="Arial"/>
              <a:sym typeface="Arial"/>
            </a:endParaRPr>
          </a:p>
        </p:txBody>
      </p:sp>
      <p:sp>
        <p:nvSpPr>
          <p:cNvPr id="125" name="Google Shape;125;p16"/>
          <p:cNvSpPr/>
          <p:nvPr/>
        </p:nvSpPr>
        <p:spPr>
          <a:xfrm>
            <a:off x="4197488" y="1312975"/>
            <a:ext cx="3991200" cy="2157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Tesco Bank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5331050" y="2738175"/>
            <a:ext cx="1798800" cy="50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Fiserv Core Banking Business Partner</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5331050" y="1541450"/>
            <a:ext cx="1798800" cy="505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Corillian Frontend Business Partner</a:t>
            </a:r>
            <a:endParaRPr b="0" i="0" sz="1400" u="none" cap="none" strike="noStrike">
              <a:solidFill>
                <a:srgbClr val="000000"/>
              </a:solidFill>
              <a:latin typeface="Arial"/>
              <a:ea typeface="Arial"/>
              <a:cs typeface="Arial"/>
              <a:sym typeface="Arial"/>
            </a:endParaRPr>
          </a:p>
        </p:txBody>
      </p:sp>
      <p:cxnSp>
        <p:nvCxnSpPr>
          <p:cNvPr id="128" name="Google Shape;128;p16"/>
          <p:cNvCxnSpPr>
            <a:stCxn id="124" idx="3"/>
            <a:endCxn id="127" idx="1"/>
          </p:cNvCxnSpPr>
          <p:nvPr/>
        </p:nvCxnSpPr>
        <p:spPr>
          <a:xfrm flipH="1" rot="10800000">
            <a:off x="3522950" y="1794250"/>
            <a:ext cx="1808100" cy="5544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6"/>
          <p:cNvCxnSpPr>
            <a:stCxn id="124" idx="3"/>
            <a:endCxn id="126" idx="1"/>
          </p:cNvCxnSpPr>
          <p:nvPr/>
        </p:nvCxnSpPr>
        <p:spPr>
          <a:xfrm>
            <a:off x="3522950" y="2348650"/>
            <a:ext cx="1808100" cy="642300"/>
          </a:xfrm>
          <a:prstGeom prst="straightConnector1">
            <a:avLst/>
          </a:prstGeom>
          <a:noFill/>
          <a:ln cap="flat" cmpd="sng" w="9525">
            <a:solidFill>
              <a:srgbClr val="44546A"/>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7"/>
          <p:cNvSpPr txBox="1"/>
          <p:nvPr>
            <p:ph idx="1" type="subTitle"/>
          </p:nvPr>
        </p:nvSpPr>
        <p:spPr>
          <a:xfrm>
            <a:off x="150125" y="132400"/>
            <a:ext cx="11935800" cy="6576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GB" sz="1600"/>
              <a:t>4. </a:t>
            </a:r>
            <a:r>
              <a:rPr lang="en-GB" sz="1600"/>
              <a:t>While for </a:t>
            </a:r>
            <a:r>
              <a:rPr b="1" lang="en-GB" sz="1600">
                <a:highlight>
                  <a:srgbClr val="FFFF00"/>
                </a:highlight>
              </a:rPr>
              <a:t>Tesco Plc  during 2013</a:t>
            </a:r>
            <a:r>
              <a:rPr lang="en-GB" sz="1600"/>
              <a:t>, the problem to solve was to understand feasibility of single sign-on between Tesco Bank and Tesco Plc. The below diagram presents context of proposal of the idea.</a:t>
            </a:r>
            <a:endParaRPr sz="1600"/>
          </a:p>
          <a:p>
            <a:pPr indent="0" lvl="0" marL="0" rtl="0" algn="l">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b="1"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The parameters in context of systems analysis were:</a:t>
            </a:r>
            <a:endParaRPr sz="1600"/>
          </a:p>
          <a:p>
            <a:pPr indent="0" lvl="0" marL="0" rtl="0" algn="l">
              <a:lnSpc>
                <a:spcPct val="90000"/>
              </a:lnSpc>
              <a:spcBef>
                <a:spcPts val="0"/>
              </a:spcBef>
              <a:spcAft>
                <a:spcPts val="0"/>
              </a:spcAft>
              <a:buSzPts val="2400"/>
              <a:buNone/>
            </a:pPr>
            <a:r>
              <a:t/>
            </a:r>
            <a:endParaRPr sz="1600"/>
          </a:p>
          <a:p>
            <a:pPr indent="-330200" lvl="0" marL="457200" rtl="0" algn="l">
              <a:lnSpc>
                <a:spcPct val="90000"/>
              </a:lnSpc>
              <a:spcBef>
                <a:spcPts val="0"/>
              </a:spcBef>
              <a:spcAft>
                <a:spcPts val="0"/>
              </a:spcAft>
              <a:buSzPts val="1600"/>
              <a:buChar char="●"/>
            </a:pPr>
            <a:r>
              <a:rPr lang="en-GB" sz="1600"/>
              <a:t>Security concerns </a:t>
            </a:r>
            <a:r>
              <a:rPr lang="en-GB" sz="1600"/>
              <a:t>in spite</a:t>
            </a:r>
            <a:r>
              <a:rPr lang="en-GB" sz="1600"/>
              <a:t> of 2-factor authentication during single sign-on. Security concerns posed to the having access to all the Bank accounts.</a:t>
            </a:r>
            <a:endParaRPr sz="1600"/>
          </a:p>
          <a:p>
            <a:pPr indent="-330200" lvl="0" marL="457200" rtl="0" algn="l">
              <a:lnSpc>
                <a:spcPct val="90000"/>
              </a:lnSpc>
              <a:spcBef>
                <a:spcPts val="0"/>
              </a:spcBef>
              <a:spcAft>
                <a:spcPts val="0"/>
              </a:spcAft>
              <a:buSzPts val="1600"/>
              <a:buChar char="●"/>
            </a:pPr>
            <a:r>
              <a:rPr lang="en-GB" sz="1600"/>
              <a:t>Multi device support.</a:t>
            </a:r>
            <a:endParaRPr sz="1600"/>
          </a:p>
          <a:p>
            <a:pPr indent="-330200" lvl="0" marL="457200" rtl="0" algn="l">
              <a:lnSpc>
                <a:spcPct val="90000"/>
              </a:lnSpc>
              <a:spcBef>
                <a:spcPts val="0"/>
              </a:spcBef>
              <a:spcAft>
                <a:spcPts val="0"/>
              </a:spcAft>
              <a:buSzPts val="1600"/>
              <a:buChar char="●"/>
            </a:pPr>
            <a:r>
              <a:rPr lang="en-GB" sz="1600"/>
              <a:t>Online shopping and paying by selecting a card from digital wallet / one of the bank accounts from e-Banking / m-Banking.</a:t>
            </a:r>
            <a:endParaRPr sz="1600"/>
          </a:p>
          <a:p>
            <a:pPr indent="0" lvl="0" marL="0" rtl="0" algn="l">
              <a:lnSpc>
                <a:spcPct val="90000"/>
              </a:lnSpc>
              <a:spcBef>
                <a:spcPts val="0"/>
              </a:spcBef>
              <a:spcAft>
                <a:spcPts val="0"/>
              </a:spcAft>
              <a:buNone/>
            </a:pPr>
            <a:r>
              <a:t/>
            </a:r>
            <a:endParaRPr sz="1600"/>
          </a:p>
          <a:p>
            <a:pPr indent="0" lvl="0" marL="0" rtl="0" algn="l">
              <a:lnSpc>
                <a:spcPct val="90000"/>
              </a:lnSpc>
              <a:spcBef>
                <a:spcPts val="0"/>
              </a:spcBef>
              <a:spcAft>
                <a:spcPts val="0"/>
              </a:spcAft>
              <a:buNone/>
            </a:pPr>
            <a:r>
              <a:rPr lang="en-GB" sz="1600"/>
              <a:t>When I left the project, a placeholder decision was to procure the 3rd party solution CA Arcot.</a:t>
            </a:r>
            <a:endParaRPr sz="1600"/>
          </a:p>
        </p:txBody>
      </p:sp>
      <p:sp>
        <p:nvSpPr>
          <p:cNvPr id="135" name="Google Shape;135;p17"/>
          <p:cNvSpPr/>
          <p:nvPr/>
        </p:nvSpPr>
        <p:spPr>
          <a:xfrm>
            <a:off x="1124450" y="908900"/>
            <a:ext cx="4740600" cy="265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highlight>
                  <a:srgbClr val="FFFFFF"/>
                </a:highlight>
              </a:rPr>
              <a:t>Single Sign-On</a:t>
            </a:r>
            <a:endParaRPr>
              <a:highlight>
                <a:srgbClr val="FFFFFF"/>
              </a:highlight>
            </a:endParaRPr>
          </a:p>
          <a:p>
            <a:pPr indent="0" lvl="0" marL="0" marR="0" rtl="0" algn="ctr">
              <a:lnSpc>
                <a:spcPct val="100000"/>
              </a:lnSpc>
              <a:spcBef>
                <a:spcPts val="0"/>
              </a:spcBef>
              <a:spcAft>
                <a:spcPts val="0"/>
              </a:spcAft>
              <a:buClr>
                <a:srgbClr val="000000"/>
              </a:buClr>
              <a:buSzPts val="1400"/>
              <a:buFont typeface="Arial"/>
              <a:buNone/>
            </a:pPr>
            <a:r>
              <a:rPr lang="en-GB">
                <a:highlight>
                  <a:srgbClr val="FFFFFF"/>
                </a:highlight>
              </a:rPr>
              <a:t>2-Factor Authentication </a:t>
            </a:r>
            <a:endParaRPr>
              <a:highlight>
                <a:srgbClr val="FFFFFF"/>
              </a:highlight>
            </a:endParaRPr>
          </a:p>
          <a:p>
            <a:pPr indent="0" lvl="0" marL="0" marR="0" rtl="0" algn="ctr">
              <a:lnSpc>
                <a:spcPct val="100000"/>
              </a:lnSpc>
              <a:spcBef>
                <a:spcPts val="0"/>
              </a:spcBef>
              <a:spcAft>
                <a:spcPts val="0"/>
              </a:spcAft>
              <a:buClr>
                <a:srgbClr val="000000"/>
              </a:buClr>
              <a:buSzPts val="1400"/>
              <a:buFont typeface="Arial"/>
              <a:buNone/>
            </a:pPr>
            <a:r>
              <a:t/>
            </a:r>
            <a:endParaRPr>
              <a:highlight>
                <a:srgbClr val="FFFF00"/>
              </a:highlight>
            </a:endParaRPr>
          </a:p>
        </p:txBody>
      </p:sp>
      <p:sp>
        <p:nvSpPr>
          <p:cNvPr id="136" name="Google Shape;136;p17"/>
          <p:cNvSpPr/>
          <p:nvPr/>
        </p:nvSpPr>
        <p:spPr>
          <a:xfrm>
            <a:off x="7607775" y="908900"/>
            <a:ext cx="2267100" cy="109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Tesco Bank</a:t>
            </a:r>
            <a:endParaRPr/>
          </a:p>
          <a:p>
            <a:pPr indent="0" lvl="0" marL="0" marR="0" rtl="0" algn="ctr">
              <a:lnSpc>
                <a:spcPct val="100000"/>
              </a:lnSpc>
              <a:spcBef>
                <a:spcPts val="0"/>
              </a:spcBef>
              <a:spcAft>
                <a:spcPts val="0"/>
              </a:spcAft>
              <a:buClr>
                <a:srgbClr val="000000"/>
              </a:buClr>
              <a:buSzPts val="1400"/>
              <a:buFont typeface="Arial"/>
              <a:buNone/>
            </a:pPr>
            <a:r>
              <a:t/>
            </a:r>
            <a:endParaRPr/>
          </a:p>
          <a:p>
            <a:pPr indent="0" lvl="0" marL="0" marR="0" rtl="0" algn="ctr">
              <a:lnSpc>
                <a:spcPct val="100000"/>
              </a:lnSpc>
              <a:spcBef>
                <a:spcPts val="0"/>
              </a:spcBef>
              <a:spcAft>
                <a:spcPts val="0"/>
              </a:spcAft>
              <a:buClr>
                <a:srgbClr val="000000"/>
              </a:buClr>
              <a:buSzPts val="1400"/>
              <a:buFont typeface="Arial"/>
              <a:buNone/>
            </a:pPr>
            <a:r>
              <a:rPr lang="en-GB"/>
              <a:t>Online Banking</a:t>
            </a:r>
            <a:endParaRPr/>
          </a:p>
          <a:p>
            <a:pPr indent="0" lvl="0" marL="0" marR="0" rtl="0" algn="ctr">
              <a:lnSpc>
                <a:spcPct val="100000"/>
              </a:lnSpc>
              <a:spcBef>
                <a:spcPts val="0"/>
              </a:spcBef>
              <a:spcAft>
                <a:spcPts val="0"/>
              </a:spcAft>
              <a:buClr>
                <a:srgbClr val="000000"/>
              </a:buClr>
              <a:buSzPts val="1400"/>
              <a:buFont typeface="Arial"/>
              <a:buNone/>
            </a:pPr>
            <a:r>
              <a:rPr lang="en-GB"/>
              <a:t>Mobile Banking</a:t>
            </a:r>
            <a:endParaRPr/>
          </a:p>
          <a:p>
            <a:pPr indent="0" lvl="0" marL="0" marR="0" rtl="0" algn="ctr">
              <a:lnSpc>
                <a:spcPct val="100000"/>
              </a:lnSpc>
              <a:spcBef>
                <a:spcPts val="0"/>
              </a:spcBef>
              <a:spcAft>
                <a:spcPts val="0"/>
              </a:spcAft>
              <a:buClr>
                <a:srgbClr val="000000"/>
              </a:buClr>
              <a:buSzPts val="1400"/>
              <a:buFont typeface="Arial"/>
              <a:buNone/>
            </a:pPr>
            <a:r>
              <a:rPr lang="en-GB"/>
              <a:t>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a:off x="3663400" y="2590750"/>
            <a:ext cx="1798800" cy="505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One time passcode (OTP)</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1283700" y="2590750"/>
            <a:ext cx="1798800" cy="505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Online User Id / Password</a:t>
            </a:r>
            <a:endParaRPr b="0" i="0" sz="1400" u="none" cap="none" strike="noStrike">
              <a:solidFill>
                <a:srgbClr val="000000"/>
              </a:solidFill>
              <a:latin typeface="Arial"/>
              <a:ea typeface="Arial"/>
              <a:cs typeface="Arial"/>
              <a:sym typeface="Arial"/>
            </a:endParaRPr>
          </a:p>
        </p:txBody>
      </p:sp>
      <p:cxnSp>
        <p:nvCxnSpPr>
          <p:cNvPr id="139" name="Google Shape;139;p17"/>
          <p:cNvCxnSpPr>
            <a:stCxn id="138" idx="3"/>
            <a:endCxn id="137" idx="1"/>
          </p:cNvCxnSpPr>
          <p:nvPr/>
        </p:nvCxnSpPr>
        <p:spPr>
          <a:xfrm>
            <a:off x="3082500" y="2843650"/>
            <a:ext cx="580800" cy="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17"/>
          <p:cNvSpPr/>
          <p:nvPr/>
        </p:nvSpPr>
        <p:spPr>
          <a:xfrm>
            <a:off x="7607775" y="2466600"/>
            <a:ext cx="2267100" cy="109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a:t>Tesco Plc</a:t>
            </a:r>
            <a:endParaRPr/>
          </a:p>
          <a:p>
            <a:pPr indent="0" lvl="0" marL="0" marR="0" rtl="0" algn="ctr">
              <a:lnSpc>
                <a:spcPct val="100000"/>
              </a:lnSpc>
              <a:spcBef>
                <a:spcPts val="0"/>
              </a:spcBef>
              <a:spcAft>
                <a:spcPts val="0"/>
              </a:spcAft>
              <a:buClr>
                <a:srgbClr val="000000"/>
              </a:buClr>
              <a:buSzPts val="1400"/>
              <a:buFont typeface="Arial"/>
              <a:buNone/>
            </a:pPr>
            <a:r>
              <a:t/>
            </a:r>
            <a:endParaRPr/>
          </a:p>
          <a:p>
            <a:pPr indent="-317500" lvl="0" marL="457200" marR="0" rtl="0" algn="l">
              <a:lnSpc>
                <a:spcPct val="100000"/>
              </a:lnSpc>
              <a:spcBef>
                <a:spcPts val="0"/>
              </a:spcBef>
              <a:spcAft>
                <a:spcPts val="0"/>
              </a:spcAft>
              <a:buSzPts val="1400"/>
              <a:buChar char="●"/>
            </a:pPr>
            <a:r>
              <a:rPr lang="en-GB"/>
              <a:t>Online Shopping</a:t>
            </a:r>
            <a:endParaRPr/>
          </a:p>
          <a:p>
            <a:pPr indent="-317500" lvl="0" marL="457200" marR="0" rtl="0" algn="l">
              <a:lnSpc>
                <a:spcPct val="100000"/>
              </a:lnSpc>
              <a:spcBef>
                <a:spcPts val="0"/>
              </a:spcBef>
              <a:spcAft>
                <a:spcPts val="0"/>
              </a:spcAft>
              <a:buSzPts val="1400"/>
              <a:buChar char="●"/>
            </a:pPr>
            <a:r>
              <a:rPr lang="en-GB"/>
              <a:t>Online Payments from digital wallet</a:t>
            </a:r>
            <a:endParaRPr/>
          </a:p>
        </p:txBody>
      </p:sp>
      <p:cxnSp>
        <p:nvCxnSpPr>
          <p:cNvPr id="141" name="Google Shape;141;p17"/>
          <p:cNvCxnSpPr>
            <a:stCxn id="137" idx="3"/>
            <a:endCxn id="136" idx="1"/>
          </p:cNvCxnSpPr>
          <p:nvPr/>
        </p:nvCxnSpPr>
        <p:spPr>
          <a:xfrm flipH="1" rot="10800000">
            <a:off x="5462200" y="1457350"/>
            <a:ext cx="2145600" cy="13863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7"/>
          <p:cNvCxnSpPr>
            <a:stCxn id="137" idx="3"/>
            <a:endCxn id="140" idx="1"/>
          </p:cNvCxnSpPr>
          <p:nvPr/>
        </p:nvCxnSpPr>
        <p:spPr>
          <a:xfrm>
            <a:off x="5462200" y="2843650"/>
            <a:ext cx="2145600" cy="1716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7"/>
          <p:cNvCxnSpPr>
            <a:stCxn id="140" idx="0"/>
            <a:endCxn id="136" idx="2"/>
          </p:cNvCxnSpPr>
          <p:nvPr/>
        </p:nvCxnSpPr>
        <p:spPr>
          <a:xfrm rot="10800000">
            <a:off x="8741325" y="2006100"/>
            <a:ext cx="0" cy="4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idx="1" type="subTitle"/>
          </p:nvPr>
        </p:nvSpPr>
        <p:spPr>
          <a:xfrm>
            <a:off x="150125" y="132400"/>
            <a:ext cx="11935800" cy="6576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GB" sz="1600"/>
              <a:t>5. </a:t>
            </a:r>
            <a:r>
              <a:rPr lang="en-GB" sz="1600"/>
              <a:t>While for </a:t>
            </a:r>
            <a:r>
              <a:rPr b="1" lang="en-GB" sz="1600">
                <a:highlight>
                  <a:srgbClr val="FFFF00"/>
                </a:highlight>
              </a:rPr>
              <a:t>Sky during 2010</a:t>
            </a:r>
            <a:r>
              <a:rPr lang="en-GB" sz="1600"/>
              <a:t>, the problem to solve was to understand completeness of the features built. Whilst this was built, the screen displayed erroneous outputs and hence had to look in to the code for portal development as well as middleware Enterprise Service Bus (ESB) and Business Process Modelling (BPM) to debug and look through the logs to figure out how far the requests and responses have got through to, in order to report an estimate of the completion matrix.</a:t>
            </a:r>
            <a:endParaRPr sz="1600"/>
          </a:p>
          <a:p>
            <a:pPr indent="0" lvl="0" marL="0" rtl="0" algn="l">
              <a:spcBef>
                <a:spcPts val="0"/>
              </a:spcBef>
              <a:spcAft>
                <a:spcPts val="0"/>
              </a:spcAft>
              <a:buSzPts val="2400"/>
              <a:buNone/>
            </a:pPr>
            <a:r>
              <a:t/>
            </a:r>
            <a:endParaRPr sz="1600"/>
          </a:p>
          <a:p>
            <a:pPr indent="0" lvl="0" marL="0" rtl="0" algn="l">
              <a:spcBef>
                <a:spcPts val="0"/>
              </a:spcBef>
              <a:spcAft>
                <a:spcPts val="0"/>
              </a:spcAft>
              <a:buSzPts val="2400"/>
              <a:buNone/>
            </a:pPr>
            <a:r>
              <a:rPr lang="en-GB" sz="1600"/>
              <a:t>This involved invoking a request from the screen and following through the request through ESB - BPM - Billing and Customer backend systems.</a:t>
            </a:r>
            <a:endParaRPr sz="1600"/>
          </a:p>
          <a:p>
            <a:pPr indent="0" lvl="0" marL="0" rtl="0" algn="l">
              <a:spcBef>
                <a:spcPts val="0"/>
              </a:spcBef>
              <a:spcAft>
                <a:spcPts val="0"/>
              </a:spcAft>
              <a:buSzPts val="2400"/>
              <a:buNone/>
            </a:pPr>
            <a:r>
              <a:t/>
            </a:r>
            <a:endParaRPr sz="1600"/>
          </a:p>
          <a:p>
            <a:pPr indent="0" lvl="0" marL="0" rtl="0" algn="l">
              <a:lnSpc>
                <a:spcPct val="90000"/>
              </a:lnSpc>
              <a:spcBef>
                <a:spcPts val="0"/>
              </a:spcBef>
              <a:spcAft>
                <a:spcPts val="0"/>
              </a:spcAft>
              <a:buSzPts val="2400"/>
              <a:buNone/>
            </a:pPr>
            <a:r>
              <a:rPr lang="en-GB" sz="1600"/>
              <a:t>Outcome was such that some of the functional features could be repaired and some had to be re-built from scratch.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