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486fa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486fa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486fa8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486fa8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486fa8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486fa8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486fa8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486fa8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486fa86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486fa8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99600"/>
            <a:ext cx="8520600" cy="81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38761D"/>
                </a:solidFill>
              </a:rPr>
              <a:t>UX Research</a:t>
            </a:r>
            <a:endParaRPr b="1" sz="2400">
              <a:solidFill>
                <a:srgbClr val="38761D"/>
              </a:solidFill>
            </a:endParaRPr>
          </a:p>
        </p:txBody>
      </p:sp>
      <p:sp>
        <p:nvSpPr>
          <p:cNvPr id="55" name="Google Shape;55;p13"/>
          <p:cNvSpPr txBox="1"/>
          <p:nvPr>
            <p:ph idx="1" type="subTitle"/>
          </p:nvPr>
        </p:nvSpPr>
        <p:spPr>
          <a:xfrm>
            <a:off x="311700" y="1917250"/>
            <a:ext cx="8520600" cy="14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Purpose of this presentation is to elaborate </a:t>
            </a:r>
            <a:r>
              <a:rPr b="1" lang="en" sz="1400">
                <a:solidFill>
                  <a:srgbClr val="38761D"/>
                </a:solidFill>
              </a:rPr>
              <a:t>user pain points uncovered in real-life projects</a:t>
            </a:r>
            <a:r>
              <a:rPr lang="en" sz="1400"/>
              <a:t> and how the user experience and </a:t>
            </a:r>
            <a:r>
              <a:rPr b="1" lang="en" sz="1400">
                <a:solidFill>
                  <a:srgbClr val="38761D"/>
                </a:solidFill>
              </a:rPr>
              <a:t>screens designed solved the problems uncovered</a:t>
            </a:r>
            <a:r>
              <a:rPr lang="en" sz="1400"/>
              <a:t> during UX Research.</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UX Research methodologies included: Usability Testing, A/B testing, Surveys &amp; Questionnaires, Focus Groups, Card Sorting and User Personas.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83450"/>
            <a:ext cx="8520600" cy="45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rPr>
              <a:t>Client: Students Loan Company</a:t>
            </a:r>
            <a:endParaRPr b="1" sz="1400">
              <a:solidFill>
                <a:srgbClr val="38761D"/>
              </a:solidFill>
            </a:endParaRPr>
          </a:p>
          <a:p>
            <a:pPr indent="0" lvl="0" marL="0" rtl="0" algn="l">
              <a:spcBef>
                <a:spcPts val="1600"/>
              </a:spcBef>
              <a:spcAft>
                <a:spcPts val="0"/>
              </a:spcAft>
              <a:buNone/>
            </a:pPr>
            <a:r>
              <a:rPr lang="en" sz="1400">
                <a:solidFill>
                  <a:srgbClr val="38761D"/>
                </a:solidFill>
              </a:rPr>
              <a:t>User quote / User pain-point: </a:t>
            </a:r>
            <a:endParaRPr sz="1400">
              <a:solidFill>
                <a:srgbClr val="38761D"/>
              </a:solidFill>
            </a:endParaRPr>
          </a:p>
          <a:p>
            <a:pPr indent="0" lvl="0" marL="0" rtl="0" algn="l">
              <a:spcBef>
                <a:spcPts val="1600"/>
              </a:spcBef>
              <a:spcAft>
                <a:spcPts val="0"/>
              </a:spcAft>
              <a:buNone/>
            </a:pPr>
            <a:r>
              <a:rPr lang="en" sz="1400">
                <a:solidFill>
                  <a:srgbClr val="000000"/>
                </a:solidFill>
              </a:rPr>
              <a:t>While applying for childcare grant as a part of my overall student loan application, it would have been helpful to know early enough, I won’t be eligible if I’m already claiming tax credit. </a:t>
            </a:r>
            <a:endParaRPr sz="1400">
              <a:solidFill>
                <a:srgbClr val="000000"/>
              </a:solidFill>
            </a:endParaRPr>
          </a:p>
          <a:p>
            <a:pPr indent="0" lvl="0" marL="0" rtl="0" algn="l">
              <a:spcBef>
                <a:spcPts val="1600"/>
              </a:spcBef>
              <a:spcAft>
                <a:spcPts val="0"/>
              </a:spcAft>
              <a:buNone/>
            </a:pPr>
            <a:r>
              <a:rPr lang="en" sz="1400">
                <a:solidFill>
                  <a:srgbClr val="38761D"/>
                </a:solidFill>
              </a:rPr>
              <a:t>How did the screens designed solve the problem?</a:t>
            </a:r>
            <a:endParaRPr sz="1400">
              <a:solidFill>
                <a:srgbClr val="38761D"/>
              </a:solidFill>
            </a:endParaRPr>
          </a:p>
          <a:p>
            <a:pPr indent="0" lvl="0" marL="0" rtl="0" algn="l">
              <a:spcBef>
                <a:spcPts val="1600"/>
              </a:spcBef>
              <a:spcAft>
                <a:spcPts val="1600"/>
              </a:spcAft>
              <a:buNone/>
            </a:pPr>
            <a:r>
              <a:rPr lang="en" sz="1400">
                <a:solidFill>
                  <a:srgbClr val="000000"/>
                </a:solidFill>
              </a:rPr>
              <a:t>The 7 stage student loan application, introduced content in the About You section which is stage 1 to state that Childcare Grant for student parents only based on their overall income of their </a:t>
            </a:r>
            <a:r>
              <a:rPr lang="en" sz="1400">
                <a:solidFill>
                  <a:srgbClr val="000000"/>
                </a:solidFill>
              </a:rPr>
              <a:t>household</a:t>
            </a:r>
            <a:r>
              <a:rPr lang="en" sz="1400">
                <a:solidFill>
                  <a:srgbClr val="000000"/>
                </a:solidFill>
              </a:rPr>
              <a:t>.</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83450"/>
            <a:ext cx="8520600" cy="45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38761D"/>
                </a:solidFill>
              </a:rPr>
              <a:t>Client: Students Loan Company</a:t>
            </a:r>
            <a:endParaRPr b="1" sz="1400">
              <a:solidFill>
                <a:srgbClr val="38761D"/>
              </a:solidFill>
            </a:endParaRPr>
          </a:p>
          <a:p>
            <a:pPr indent="0" lvl="0" marL="0" rtl="0" algn="l">
              <a:spcBef>
                <a:spcPts val="1600"/>
              </a:spcBef>
              <a:spcAft>
                <a:spcPts val="0"/>
              </a:spcAft>
              <a:buClr>
                <a:schemeClr val="dk1"/>
              </a:buClr>
              <a:buSzPts val="1100"/>
              <a:buFont typeface="Arial"/>
              <a:buNone/>
            </a:pPr>
            <a:r>
              <a:rPr lang="en" sz="1400">
                <a:solidFill>
                  <a:srgbClr val="38761D"/>
                </a:solidFill>
              </a:rPr>
              <a:t>User quote / User pain-point: </a:t>
            </a:r>
            <a:endParaRPr sz="1400">
              <a:solidFill>
                <a:srgbClr val="38761D"/>
              </a:solidFill>
            </a:endParaRPr>
          </a:p>
          <a:p>
            <a:pPr indent="0" lvl="0" marL="0" rtl="0" algn="l">
              <a:spcBef>
                <a:spcPts val="1600"/>
              </a:spcBef>
              <a:spcAft>
                <a:spcPts val="0"/>
              </a:spcAft>
              <a:buClr>
                <a:schemeClr val="dk1"/>
              </a:buClr>
              <a:buSzPts val="1100"/>
              <a:buFont typeface="Arial"/>
              <a:buNone/>
            </a:pPr>
            <a:r>
              <a:rPr lang="en" sz="1400">
                <a:solidFill>
                  <a:schemeClr val="dk1"/>
                </a:solidFill>
              </a:rPr>
              <a:t>My child is only 4 year old. How can a 4 year old have any income? Screen is asking me to enter child’s income as part of student loan application.</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rgbClr val="38761D"/>
                </a:solidFill>
              </a:rPr>
              <a:t>How did the screens designed solve the problem?</a:t>
            </a:r>
            <a:endParaRPr sz="1400">
              <a:solidFill>
                <a:srgbClr val="38761D"/>
              </a:solidFill>
            </a:endParaRPr>
          </a:p>
          <a:p>
            <a:pPr indent="0" lvl="0" marL="0" rtl="0" algn="l">
              <a:spcBef>
                <a:spcPts val="1600"/>
              </a:spcBef>
              <a:spcAft>
                <a:spcPts val="1600"/>
              </a:spcAft>
              <a:buNone/>
            </a:pPr>
            <a:r>
              <a:rPr lang="en" sz="1400">
                <a:solidFill>
                  <a:schemeClr val="dk1"/>
                </a:solidFill>
              </a:rPr>
              <a:t>Hidden text was introduced on the screen elaborating what does house hold income mean. The hidden text explained the student parent that a child is anyone who is dependant on the student and is less than 16 years old.</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83450"/>
            <a:ext cx="8520600" cy="45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rPr>
              <a:t>Client: Students Loan Company</a:t>
            </a:r>
            <a:endParaRPr b="1" sz="1400">
              <a:solidFill>
                <a:srgbClr val="38761D"/>
              </a:solidFill>
            </a:endParaRPr>
          </a:p>
          <a:p>
            <a:pPr indent="0" lvl="0" marL="0" rtl="0" algn="l">
              <a:spcBef>
                <a:spcPts val="1600"/>
              </a:spcBef>
              <a:spcAft>
                <a:spcPts val="0"/>
              </a:spcAft>
              <a:buNone/>
            </a:pPr>
            <a:r>
              <a:rPr lang="en" sz="1400">
                <a:solidFill>
                  <a:srgbClr val="38761D"/>
                </a:solidFill>
              </a:rPr>
              <a:t>A/B Testing Plan:</a:t>
            </a:r>
            <a:endParaRPr sz="1400">
              <a:solidFill>
                <a:srgbClr val="38761D"/>
              </a:solidFill>
            </a:endParaRPr>
          </a:p>
          <a:p>
            <a:pPr indent="0" lvl="0" marL="0" rtl="0" algn="l">
              <a:spcBef>
                <a:spcPts val="1600"/>
              </a:spcBef>
              <a:spcAft>
                <a:spcPts val="0"/>
              </a:spcAft>
              <a:buNone/>
            </a:pPr>
            <a:r>
              <a:rPr lang="en" sz="1400">
                <a:solidFill>
                  <a:srgbClr val="000000"/>
                </a:solidFill>
              </a:rPr>
              <a:t>Childcare Grant Payment Service to enable users with 3 options to chose from: 1) Approve the full invoice from childcare providers, 2) Pay a partial amount, 3) Dispute the bill.</a:t>
            </a:r>
            <a:endParaRPr sz="1400">
              <a:solidFill>
                <a:srgbClr val="000000"/>
              </a:solidFill>
            </a:endParaRPr>
          </a:p>
          <a:p>
            <a:pPr indent="0" lvl="0" marL="0" rtl="0" algn="l">
              <a:spcBef>
                <a:spcPts val="1600"/>
              </a:spcBef>
              <a:spcAft>
                <a:spcPts val="0"/>
              </a:spcAft>
              <a:buNone/>
            </a:pPr>
            <a:r>
              <a:rPr lang="en" sz="1400">
                <a:solidFill>
                  <a:srgbClr val="000000"/>
                </a:solidFill>
              </a:rPr>
              <a:t>Alongside the above, there was also a thought of showing the split up of what makes the bill itself on the screen. This lead to cognitive overload and the screen was not easy to understand.</a:t>
            </a:r>
            <a:endParaRPr sz="1400">
              <a:solidFill>
                <a:srgbClr val="000000"/>
              </a:solidFill>
            </a:endParaRPr>
          </a:p>
          <a:p>
            <a:pPr indent="0" lvl="0" marL="0" rtl="0" algn="l">
              <a:spcBef>
                <a:spcPts val="1600"/>
              </a:spcBef>
              <a:spcAft>
                <a:spcPts val="0"/>
              </a:spcAft>
              <a:buNone/>
            </a:pPr>
            <a:r>
              <a:rPr lang="en" sz="1400">
                <a:solidFill>
                  <a:srgbClr val="38761D"/>
                </a:solidFill>
              </a:rPr>
              <a:t>How did the screens designed solve the problem?</a:t>
            </a:r>
            <a:endParaRPr sz="1400">
              <a:solidFill>
                <a:srgbClr val="38761D"/>
              </a:solidFill>
            </a:endParaRPr>
          </a:p>
          <a:p>
            <a:pPr indent="0" lvl="0" marL="0" rtl="0" algn="l">
              <a:spcBef>
                <a:spcPts val="1600"/>
              </a:spcBef>
              <a:spcAft>
                <a:spcPts val="0"/>
              </a:spcAft>
              <a:buNone/>
            </a:pPr>
            <a:r>
              <a:rPr lang="en" sz="1400">
                <a:solidFill>
                  <a:schemeClr val="dk1"/>
                </a:solidFill>
              </a:rPr>
              <a:t>Graceful degradation lead to taking elements in the screen that could wait to be displayed and progressive disclosure was the design pattern followed.</a:t>
            </a:r>
            <a:endParaRPr sz="1400">
              <a:solidFill>
                <a:schemeClr val="dk1"/>
              </a:solidFill>
            </a:endParaRPr>
          </a:p>
          <a:p>
            <a:pPr indent="0" lvl="0" marL="0" rtl="0" algn="l">
              <a:spcBef>
                <a:spcPts val="1600"/>
              </a:spcBef>
              <a:spcAft>
                <a:spcPts val="1600"/>
              </a:spcAft>
              <a:buNone/>
            </a:pPr>
            <a:r>
              <a:rPr lang="en" sz="1400">
                <a:solidFill>
                  <a:schemeClr val="dk1"/>
                </a:solidFill>
              </a:rPr>
              <a:t>In other words, the split up of what makes the bill was to be displayed on a different link. Alongside this, allow users to approve the full invoice only on the screen. If they didn’t want to approve, display the other options on a separate screen.</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283450"/>
            <a:ext cx="8520600" cy="45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rPr>
              <a:t>Client: BSkyB</a:t>
            </a:r>
            <a:endParaRPr b="1" sz="1400">
              <a:solidFill>
                <a:srgbClr val="38761D"/>
              </a:solidFill>
            </a:endParaRPr>
          </a:p>
          <a:p>
            <a:pPr indent="0" lvl="0" marL="0" rtl="0" algn="l">
              <a:spcBef>
                <a:spcPts val="1600"/>
              </a:spcBef>
              <a:spcAft>
                <a:spcPts val="0"/>
              </a:spcAft>
              <a:buNone/>
            </a:pPr>
            <a:r>
              <a:rPr lang="en" sz="1400">
                <a:solidFill>
                  <a:srgbClr val="38761D"/>
                </a:solidFill>
              </a:rPr>
              <a:t>User quote / User pain-point: </a:t>
            </a:r>
            <a:endParaRPr sz="1400">
              <a:solidFill>
                <a:srgbClr val="38761D"/>
              </a:solidFill>
            </a:endParaRPr>
          </a:p>
          <a:p>
            <a:pPr indent="0" lvl="0" marL="0" rtl="0" algn="l">
              <a:spcBef>
                <a:spcPts val="1600"/>
              </a:spcBef>
              <a:spcAft>
                <a:spcPts val="0"/>
              </a:spcAft>
              <a:buNone/>
            </a:pPr>
            <a:r>
              <a:rPr lang="en" sz="1400">
                <a:solidFill>
                  <a:schemeClr val="dk1"/>
                </a:solidFill>
              </a:rPr>
              <a:t>I do not want to raise a compliance case against a business showing Sky illegally. I rather want to raise a compliance case against the premise address.</a:t>
            </a:r>
            <a:endParaRPr sz="1400">
              <a:solidFill>
                <a:schemeClr val="dk1"/>
              </a:solidFill>
            </a:endParaRPr>
          </a:p>
          <a:p>
            <a:pPr indent="0" lvl="0" marL="0" rtl="0" algn="l">
              <a:spcBef>
                <a:spcPts val="1600"/>
              </a:spcBef>
              <a:spcAft>
                <a:spcPts val="0"/>
              </a:spcAft>
              <a:buNone/>
            </a:pPr>
            <a:r>
              <a:rPr lang="en" sz="1400">
                <a:solidFill>
                  <a:srgbClr val="38761D"/>
                </a:solidFill>
              </a:rPr>
              <a:t>How did the screens designed solve the problem?</a:t>
            </a:r>
            <a:endParaRPr sz="1400">
              <a:solidFill>
                <a:srgbClr val="38761D"/>
              </a:solidFill>
            </a:endParaRPr>
          </a:p>
          <a:p>
            <a:pPr indent="0" lvl="0" marL="0" rtl="0" algn="l">
              <a:spcBef>
                <a:spcPts val="1600"/>
              </a:spcBef>
              <a:spcAft>
                <a:spcPts val="1600"/>
              </a:spcAft>
              <a:buNone/>
            </a:pPr>
            <a:r>
              <a:rPr lang="en" sz="1400">
                <a:solidFill>
                  <a:schemeClr val="dk1"/>
                </a:solidFill>
              </a:rPr>
              <a:t>This was solved by allowing contact center agents to search for the premise from the address search screen and raise a compliance case instead of a case against a specific Sky customer.</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283450"/>
            <a:ext cx="8520600" cy="45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rPr>
              <a:t>Client: BSkyB</a:t>
            </a:r>
            <a:endParaRPr b="1" sz="1400">
              <a:solidFill>
                <a:srgbClr val="38761D"/>
              </a:solidFill>
            </a:endParaRPr>
          </a:p>
          <a:p>
            <a:pPr indent="0" lvl="0" marL="0" rtl="0" algn="l">
              <a:spcBef>
                <a:spcPts val="1600"/>
              </a:spcBef>
              <a:spcAft>
                <a:spcPts val="0"/>
              </a:spcAft>
              <a:buNone/>
            </a:pPr>
            <a:r>
              <a:rPr lang="en" sz="1400">
                <a:solidFill>
                  <a:srgbClr val="38761D"/>
                </a:solidFill>
              </a:rPr>
              <a:t>User quote / User pain-point: </a:t>
            </a:r>
            <a:endParaRPr sz="1400">
              <a:solidFill>
                <a:srgbClr val="38761D"/>
              </a:solidFill>
            </a:endParaRPr>
          </a:p>
          <a:p>
            <a:pPr indent="0" lvl="0" marL="0" rtl="0" algn="l">
              <a:spcBef>
                <a:spcPts val="1600"/>
              </a:spcBef>
              <a:spcAft>
                <a:spcPts val="0"/>
              </a:spcAft>
              <a:buNone/>
            </a:pPr>
            <a:r>
              <a:rPr lang="en" sz="1400">
                <a:solidFill>
                  <a:schemeClr val="dk1"/>
                </a:solidFill>
              </a:rPr>
              <a:t>How do I re-issue a correspondence already dispatched to the Sky customer just in case they called up and said they hadn’t received it?</a:t>
            </a:r>
            <a:endParaRPr sz="1400">
              <a:solidFill>
                <a:schemeClr val="dk1"/>
              </a:solidFill>
            </a:endParaRPr>
          </a:p>
          <a:p>
            <a:pPr indent="0" lvl="0" marL="0" rtl="0" algn="l">
              <a:spcBef>
                <a:spcPts val="1600"/>
              </a:spcBef>
              <a:spcAft>
                <a:spcPts val="0"/>
              </a:spcAft>
              <a:buNone/>
            </a:pPr>
            <a:r>
              <a:rPr lang="en" sz="1400">
                <a:solidFill>
                  <a:srgbClr val="38761D"/>
                </a:solidFill>
              </a:rPr>
              <a:t>How did the screens designed solve the problem?</a:t>
            </a:r>
            <a:endParaRPr sz="1400">
              <a:solidFill>
                <a:srgbClr val="38761D"/>
              </a:solidFill>
            </a:endParaRPr>
          </a:p>
          <a:p>
            <a:pPr indent="0" lvl="0" marL="0" rtl="0" algn="l">
              <a:spcBef>
                <a:spcPts val="1600"/>
              </a:spcBef>
              <a:spcAft>
                <a:spcPts val="1600"/>
              </a:spcAft>
              <a:buNone/>
            </a:pPr>
            <a:r>
              <a:rPr lang="en" sz="1400">
                <a:solidFill>
                  <a:schemeClr val="dk1"/>
                </a:solidFill>
              </a:rPr>
              <a:t>For each customer located using customer search screen, the correspondence link on the left hand navigation to display all the correspondences. Selecting the correspondence to show more details and as well display a button to re-issue if need be.</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