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791970"/>
          </a:xfrm>
        </p:spPr>
        <p:txBody>
          <a:bodyPr/>
          <a:lstStyle/>
          <a:p>
            <a:r>
              <a:rPr lang="en-GB" altLang="en-US" sz="4000" b="1" dirty="0">
                <a:solidFill>
                  <a:srgbClr val="00B050"/>
                </a:solidFill>
              </a:rPr>
              <a:t>Customer Journeys</a:t>
            </a:r>
            <a:endParaRPr lang="en-GB" altLang="en-US" sz="40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510" y="3289300"/>
            <a:ext cx="10784840" cy="1968500"/>
          </a:xfrm>
        </p:spPr>
        <p:txBody>
          <a:bodyPr/>
          <a:lstStyle/>
          <a:p>
            <a:pPr algn="l"/>
            <a:r>
              <a:rPr lang="en-GB" altLang="en-US" b="1"/>
              <a:t>Scope of this presentation</a:t>
            </a:r>
            <a:r>
              <a:rPr lang="en-GB" altLang="en-US"/>
              <a:t> is to elaborate user journeys at a higher level. The real-life work example in scope of this presentation is a mobile commerce transaction using Digital Wallet. More detailed user journeys shall follow as concepts progress to the next level on projects.</a:t>
            </a:r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45" y="6358255"/>
            <a:ext cx="11827510" cy="365125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15" y="99060"/>
            <a:ext cx="11947525" cy="590550"/>
          </a:xfrm>
        </p:spPr>
        <p:txBody>
          <a:bodyPr>
            <a:normAutofit fontScale="90000"/>
          </a:bodyPr>
          <a:p>
            <a:r>
              <a:rPr lang="en-GB" altLang="en-US" sz="3600" b="1">
                <a:solidFill>
                  <a:srgbClr val="00B050"/>
                </a:solidFill>
              </a:rPr>
              <a:t>User Journey for m-Commerce transaction using digital wallet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184150" y="726440"/>
            <a:ext cx="11932285" cy="545465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552450" y="989965"/>
            <a:ext cx="2171065" cy="48577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Shop Online</a:t>
            </a:r>
            <a:endParaRPr lang="en-GB" altLang="en-US"/>
          </a:p>
        </p:txBody>
      </p:sp>
      <p:sp>
        <p:nvSpPr>
          <p:cNvPr id="10" name="Chevron 9"/>
          <p:cNvSpPr/>
          <p:nvPr/>
        </p:nvSpPr>
        <p:spPr>
          <a:xfrm>
            <a:off x="2917825" y="983615"/>
            <a:ext cx="2171065" cy="48577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Add to Cart</a:t>
            </a:r>
            <a:endParaRPr lang="en-GB" altLang="en-US"/>
          </a:p>
        </p:txBody>
      </p:sp>
      <p:sp>
        <p:nvSpPr>
          <p:cNvPr id="11" name="Chevron 10"/>
          <p:cNvSpPr/>
          <p:nvPr/>
        </p:nvSpPr>
        <p:spPr>
          <a:xfrm>
            <a:off x="5267960" y="991235"/>
            <a:ext cx="2171065" cy="48577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Review Order</a:t>
            </a:r>
            <a:endParaRPr lang="en-GB" altLang="en-US"/>
          </a:p>
        </p:txBody>
      </p:sp>
      <p:sp>
        <p:nvSpPr>
          <p:cNvPr id="12" name="Chevron 11"/>
          <p:cNvSpPr/>
          <p:nvPr/>
        </p:nvSpPr>
        <p:spPr>
          <a:xfrm>
            <a:off x="7559040" y="982980"/>
            <a:ext cx="2171065" cy="48577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Pay &amp; Confirm</a:t>
            </a:r>
            <a:endParaRPr lang="en-GB" altLang="en-US"/>
          </a:p>
        </p:txBody>
      </p:sp>
      <p:sp>
        <p:nvSpPr>
          <p:cNvPr id="13" name="Chevron 12"/>
          <p:cNvSpPr/>
          <p:nvPr/>
        </p:nvSpPr>
        <p:spPr>
          <a:xfrm>
            <a:off x="9850120" y="990600"/>
            <a:ext cx="2171065" cy="48577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Receive Order</a:t>
            </a:r>
            <a:endParaRPr lang="en-GB" altLang="en-US"/>
          </a:p>
        </p:txBody>
      </p:sp>
      <p:sp>
        <p:nvSpPr>
          <p:cNvPr id="14" name="Rounded Rectangle 13"/>
          <p:cNvSpPr/>
          <p:nvPr/>
        </p:nvSpPr>
        <p:spPr>
          <a:xfrm>
            <a:off x="508635" y="1587500"/>
            <a:ext cx="2212340" cy="42868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marL="285750" indent="-285750" algn="l">
              <a:buFont typeface="Arial" charset="0"/>
              <a:buChar char="•"/>
            </a:pPr>
            <a:r>
              <a:rPr lang="en-GB" altLang="en-US"/>
              <a:t>Login to online shopping site using mobile phone</a:t>
            </a:r>
            <a:endParaRPr lang="en-GB" altLang="en-US"/>
          </a:p>
          <a:p>
            <a:pPr marL="285750" indent="-285750" algn="l">
              <a:buFont typeface="Arial" charset="0"/>
              <a:buChar char="•"/>
            </a:pPr>
            <a:r>
              <a:rPr lang="en-GB" altLang="en-US"/>
              <a:t>Search and find items to buy</a:t>
            </a:r>
            <a:endParaRPr lang="en-GB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2829560" y="1565275"/>
            <a:ext cx="2212340" cy="42868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marL="285750" indent="-285750" algn="l">
              <a:buFont typeface="Arial" charset="0"/>
              <a:buChar char="•"/>
            </a:pPr>
            <a:r>
              <a:rPr lang="en-GB" altLang="en-US"/>
              <a:t>Add shopping to cart</a:t>
            </a:r>
            <a:endParaRPr lang="en-GB" altLang="en-US"/>
          </a:p>
          <a:p>
            <a:pPr marL="285750" indent="-285750" algn="l">
              <a:buFont typeface="Arial" charset="0"/>
              <a:buChar char="•"/>
            </a:pPr>
            <a:r>
              <a:rPr lang="en-GB" altLang="en-US"/>
              <a:t>Enter quantity of each item added to cart</a:t>
            </a:r>
            <a:endParaRPr lang="en-GB" altLang="en-US"/>
          </a:p>
        </p:txBody>
      </p:sp>
      <p:sp>
        <p:nvSpPr>
          <p:cNvPr id="16" name="Rounded Rectangle 15"/>
          <p:cNvSpPr/>
          <p:nvPr/>
        </p:nvSpPr>
        <p:spPr>
          <a:xfrm>
            <a:off x="5180330" y="1586865"/>
            <a:ext cx="2212340" cy="42868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marL="285750" indent="-285750" algn="l">
              <a:buFont typeface="Arial" charset="0"/>
              <a:buChar char="•"/>
            </a:pPr>
            <a:r>
              <a:rPr lang="en-GB" altLang="en-US"/>
              <a:t>Review all the items in the shopping cart</a:t>
            </a:r>
            <a:endParaRPr lang="en-GB" altLang="en-US"/>
          </a:p>
          <a:p>
            <a:pPr marL="285750" indent="-285750" algn="l">
              <a:buFont typeface="Arial" charset="0"/>
              <a:buChar char="•"/>
            </a:pPr>
            <a:r>
              <a:rPr lang="en-GB" altLang="en-US"/>
              <a:t>Edit items in the cart if needed</a:t>
            </a:r>
            <a:endParaRPr lang="en-GB" altLang="en-US"/>
          </a:p>
          <a:p>
            <a:pPr marL="285750" indent="-285750" algn="l">
              <a:buFont typeface="Arial" charset="0"/>
              <a:buChar char="•"/>
            </a:pPr>
            <a:r>
              <a:rPr lang="en-GB" altLang="en-US"/>
              <a:t>Proceed to pay</a:t>
            </a:r>
            <a:endParaRPr lang="en-GB" altLang="en-US"/>
          </a:p>
        </p:txBody>
      </p:sp>
      <p:sp>
        <p:nvSpPr>
          <p:cNvPr id="17" name="Rounded Rectangle 16"/>
          <p:cNvSpPr/>
          <p:nvPr/>
        </p:nvSpPr>
        <p:spPr>
          <a:xfrm>
            <a:off x="7515860" y="1594485"/>
            <a:ext cx="2212340" cy="42868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marL="285750" indent="-285750" algn="l">
              <a:buFont typeface="Arial" charset="0"/>
              <a:buChar char="•"/>
            </a:pPr>
            <a:r>
              <a:rPr lang="en-GB" altLang="en-US"/>
              <a:t>Select a debit or credit card from mobile wallet</a:t>
            </a:r>
            <a:endParaRPr lang="en-GB" altLang="en-US"/>
          </a:p>
          <a:p>
            <a:pPr marL="285750" indent="-285750" algn="l">
              <a:buFont typeface="Arial" charset="0"/>
              <a:buChar char="•"/>
            </a:pPr>
            <a:r>
              <a:rPr lang="en-GB" altLang="en-US"/>
              <a:t>Review payment amount</a:t>
            </a:r>
            <a:endParaRPr lang="en-GB" altLang="en-US"/>
          </a:p>
          <a:p>
            <a:pPr marL="285750" indent="-285750" algn="l">
              <a:buFont typeface="Arial" charset="0"/>
              <a:buChar char="•"/>
            </a:pPr>
            <a:r>
              <a:rPr lang="en-GB" altLang="en-US"/>
              <a:t>Confirm payment</a:t>
            </a:r>
            <a:endParaRPr lang="en-GB" altLang="en-US"/>
          </a:p>
          <a:p>
            <a:pPr marL="285750" indent="-285750" algn="l">
              <a:buFont typeface="Arial" charset="0"/>
              <a:buChar char="•"/>
            </a:pPr>
            <a:r>
              <a:rPr lang="en-GB" altLang="en-US"/>
              <a:t>Receive order confirmation by email and/or SMS</a:t>
            </a:r>
            <a:endParaRPr lang="en-GB" altLang="en-US"/>
          </a:p>
        </p:txBody>
      </p:sp>
      <p:sp>
        <p:nvSpPr>
          <p:cNvPr id="18" name="Rounded Rectangle 17"/>
          <p:cNvSpPr/>
          <p:nvPr/>
        </p:nvSpPr>
        <p:spPr>
          <a:xfrm>
            <a:off x="9851390" y="1586865"/>
            <a:ext cx="2212340" cy="42868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marL="285750" indent="-285750" algn="l">
              <a:buFont typeface="Arial" charset="0"/>
              <a:buChar char="•"/>
            </a:pPr>
            <a:r>
              <a:rPr lang="en-GB" altLang="en-US"/>
              <a:t>Receive order delivered</a:t>
            </a:r>
            <a:endParaRPr lang="en-GB" altLang="en-US"/>
          </a:p>
          <a:p>
            <a:pPr marL="285750" indent="-285750" algn="l">
              <a:buFont typeface="Arial" charset="0"/>
              <a:buChar char="•"/>
            </a:pPr>
            <a:r>
              <a:rPr lang="en-GB" altLang="en-US"/>
              <a:t>Be sure all the items are received</a:t>
            </a:r>
            <a:endParaRPr lang="en-GB" altLang="en-US"/>
          </a:p>
          <a:p>
            <a:pPr marL="285750" indent="-285750" algn="l">
              <a:buFont typeface="Arial" charset="0"/>
              <a:buChar char="•"/>
            </a:pPr>
            <a:r>
              <a:rPr lang="en-GB" altLang="en-US"/>
              <a:t>Contact customer services for any faulty order</a:t>
            </a:r>
            <a:endParaRPr lang="en-GB" altLang="en-US"/>
          </a:p>
          <a:p>
            <a:pPr marL="285750" indent="-285750" algn="l">
              <a:buFont typeface="Arial" charset="0"/>
              <a:buChar char="•"/>
            </a:pPr>
            <a:r>
              <a:rPr lang="en-GB" altLang="en-US"/>
              <a:t>Ensure bank account debited with the correct tansaction amount</a:t>
            </a:r>
            <a:endParaRPr lang="en-GB" altLang="en-US"/>
          </a:p>
          <a:p>
            <a:pPr marL="285750" indent="-285750" algn="l">
              <a:buFont typeface="Arial" charset="0"/>
              <a:buChar char="•"/>
            </a:pPr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45" y="6357620"/>
            <a:ext cx="11920855" cy="365125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1240</Words>
  <Application>WPS Presentation</Application>
  <PresentationFormat>Widescreen</PresentationFormat>
  <Paragraphs>41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Customer Journeys</vt:lpstr>
      <vt:lpstr>User Journey for m-Commerce transaction using digital wallet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Requirements Analysis - Epics, User Stories &amp; Acceptance Criteria</dc:title>
  <dc:creator/>
  <cp:lastModifiedBy>Raghavan</cp:lastModifiedBy>
  <cp:revision>24</cp:revision>
  <dcterms:created xsi:type="dcterms:W3CDTF">2018-06-05T08:42:00Z</dcterms:created>
  <dcterms:modified xsi:type="dcterms:W3CDTF">2018-07-07T20:13:15Z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