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1" r:id="rId4"/>
    <p:sldId id="262" r:id="rId5"/>
    <p:sldId id="258" r:id="rId6"/>
    <p:sldId id="259" r:id="rId7"/>
    <p:sldId id="263" r:id="rId8"/>
    <p:sldId id="264"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15" y="1138555"/>
            <a:ext cx="10904855" cy="1716405"/>
          </a:xfrm>
        </p:spPr>
        <p:txBody>
          <a:bodyPr/>
          <a:lstStyle/>
          <a:p>
            <a:r>
              <a:rPr lang="en-GB" altLang="en-US" sz="4000" b="1" dirty="0">
                <a:solidFill>
                  <a:srgbClr val="00B050"/>
                </a:solidFill>
              </a:rPr>
              <a:t>Real life project work examples of </a:t>
            </a:r>
            <a:br>
              <a:rPr lang="en-GB" altLang="en-US" sz="4000" b="1" dirty="0">
                <a:solidFill>
                  <a:srgbClr val="00B050"/>
                </a:solidFill>
              </a:rPr>
            </a:br>
            <a:r>
              <a:rPr lang="en-GB" altLang="en-US" sz="4000" b="1" dirty="0">
                <a:solidFill>
                  <a:srgbClr val="00B050"/>
                </a:solidFill>
              </a:rPr>
              <a:t>Service Oriented Architecture (SOA)</a:t>
            </a:r>
            <a:endParaRPr lang="en-GB" altLang="en-US" sz="4000" b="1" dirty="0">
              <a:solidFill>
                <a:srgbClr val="00B050"/>
              </a:solidFill>
            </a:endParaRPr>
          </a:p>
        </p:txBody>
      </p:sp>
      <p:sp>
        <p:nvSpPr>
          <p:cNvPr id="3" name="Subtitle 2"/>
          <p:cNvSpPr>
            <a:spLocks noGrp="1"/>
          </p:cNvSpPr>
          <p:nvPr>
            <p:ph type="subTitle" idx="1"/>
          </p:nvPr>
        </p:nvSpPr>
        <p:spPr>
          <a:xfrm>
            <a:off x="405765" y="3291840"/>
            <a:ext cx="11381740" cy="3447415"/>
          </a:xfrm>
        </p:spPr>
        <p:txBody>
          <a:bodyPr>
            <a:noAutofit/>
          </a:bodyPr>
          <a:lstStyle/>
          <a:p>
            <a:pPr algn="l"/>
            <a:r>
              <a:rPr lang="en-GB" altLang="en-US" sz="2000" b="1">
                <a:solidFill>
                  <a:srgbClr val="00B050"/>
                </a:solidFill>
              </a:rPr>
              <a:t>Scope of this presentation</a:t>
            </a:r>
            <a:r>
              <a:rPr lang="en-GB" altLang="en-US" sz="2000"/>
              <a:t> is to present my real-life project work examples Service Oriented Architecture (SOA) implementations using various technologies on different projects.</a:t>
            </a:r>
            <a:endParaRPr lang="en-GB" altLang="en-US" sz="2000"/>
          </a:p>
          <a:p>
            <a:pPr marL="457200" indent="-457200" algn="l">
              <a:buFont typeface="Wingdings" charset="0"/>
              <a:buAutoNum type="arabicPeriod"/>
            </a:pPr>
            <a:r>
              <a:rPr lang="en-GB" altLang="en-US" sz="2000"/>
              <a:t>SOA Architecture on a CRM project,</a:t>
            </a:r>
            <a:endParaRPr lang="en-GB" altLang="en-US" sz="2000"/>
          </a:p>
          <a:p>
            <a:pPr marL="457200" indent="-457200" algn="l">
              <a:buFont typeface="Wingdings" charset="0"/>
              <a:buAutoNum type="arabicPeriod"/>
            </a:pPr>
            <a:r>
              <a:rPr lang="en-GB" altLang="en-US" sz="2000"/>
              <a:t>SOA based projects and my involvement,</a:t>
            </a:r>
            <a:endParaRPr lang="en-GB" altLang="en-US" sz="2000"/>
          </a:p>
          <a:p>
            <a:pPr marL="457200" indent="-457200" algn="l">
              <a:buFont typeface="Wingdings" charset="0"/>
              <a:buAutoNum type="arabicPeriod"/>
            </a:pPr>
            <a:r>
              <a:rPr lang="en-GB" altLang="en-US" sz="2000"/>
              <a:t>Synchronous Web Service calls (Request&lt;-&gt;Response),</a:t>
            </a:r>
            <a:endParaRPr lang="en-GB" altLang="en-US" sz="2000"/>
          </a:p>
          <a:p>
            <a:pPr marL="457200" indent="-457200" algn="l">
              <a:buFont typeface="Wingdings" charset="0"/>
              <a:buAutoNum type="arabicPeriod"/>
            </a:pPr>
            <a:r>
              <a:rPr lang="en-GB" altLang="en-US" sz="2000"/>
              <a:t>Asyncronous Web Service calls (Fire &amp; Forget),</a:t>
            </a:r>
            <a:endParaRPr lang="en-GB" altLang="en-US" sz="2000"/>
          </a:p>
          <a:p>
            <a:pPr marL="457200" indent="-457200" algn="l">
              <a:buFont typeface="Wingdings" charset="0"/>
              <a:buAutoNum type="arabicPeriod"/>
            </a:pPr>
            <a:r>
              <a:rPr lang="en-GB" altLang="en-US" sz="2000"/>
              <a:t>Messaging MQ &amp; Java Messaging Service (JMS),</a:t>
            </a:r>
            <a:endParaRPr lang="en-GB" altLang="en-US" sz="2000"/>
          </a:p>
          <a:p>
            <a:pPr marL="457200" indent="-457200" algn="l">
              <a:buFont typeface="Wingdings" charset="0"/>
              <a:buAutoNum type="arabicPeriod"/>
            </a:pPr>
            <a:r>
              <a:rPr lang="en-GB" altLang="en-US" sz="2000">
                <a:sym typeface="+mn-ea"/>
              </a:rPr>
              <a:t>Web Services Definition Language (WSDL),</a:t>
            </a:r>
            <a:endParaRPr lang="en-GB" altLang="en-US" sz="2000">
              <a:sym typeface="+mn-ea"/>
            </a:endParaRPr>
          </a:p>
          <a:p>
            <a:pPr marL="457200" indent="-457200" algn="l">
              <a:buFont typeface="Wingdings" charset="0"/>
              <a:buAutoNum type="arabicPeriod"/>
            </a:pPr>
            <a:r>
              <a:rPr lang="en-GB" altLang="en-US" sz="2000"/>
              <a:t>RESTful HTTP with Representational State Transfer (REST).</a:t>
            </a: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9065" y="678180"/>
            <a:ext cx="11830050" cy="5904865"/>
          </a:xfrm>
        </p:spPr>
        <p:txBody>
          <a:bodyPr>
            <a:normAutofit lnSpcReduction="10000"/>
          </a:bodyPr>
          <a:p>
            <a:pPr marL="0" indent="0">
              <a:buNone/>
            </a:pPr>
            <a:r>
              <a:rPr lang="en-GB" altLang="en-US" sz="1600" b="1">
                <a:solidFill>
                  <a:schemeClr val="tx1"/>
                </a:solidFill>
              </a:rPr>
              <a:t>Presentation Layer		Middleware			Business Layer		        Backend Database Layer		</a:t>
            </a:r>
            <a:endParaRPr lang="en-GB" altLang="en-US" sz="1600" b="1">
              <a:solidFill>
                <a:schemeClr val="tx1"/>
              </a:solidFill>
            </a:endParaRPr>
          </a:p>
        </p:txBody>
      </p:sp>
      <p:sp>
        <p:nvSpPr>
          <p:cNvPr id="2" name="Rectangle 1"/>
          <p:cNvSpPr/>
          <p:nvPr/>
        </p:nvSpPr>
        <p:spPr>
          <a:xfrm>
            <a:off x="92710" y="3148330"/>
            <a:ext cx="1999615" cy="12541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Spring Model View Controller (MVC)</a:t>
            </a:r>
            <a:endParaRPr lang="en-GB" altLang="en-US"/>
          </a:p>
          <a:p>
            <a:pPr algn="ctr"/>
            <a:r>
              <a:rPr lang="en-GB" altLang="en-US"/>
              <a:t>Websphere Portal</a:t>
            </a:r>
            <a:endParaRPr lang="en-GB" altLang="en-US"/>
          </a:p>
        </p:txBody>
      </p:sp>
      <p:cxnSp>
        <p:nvCxnSpPr>
          <p:cNvPr id="5" name="Straight Connector 4"/>
          <p:cNvCxnSpPr/>
          <p:nvPr/>
        </p:nvCxnSpPr>
        <p:spPr>
          <a:xfrm>
            <a:off x="2286635" y="701675"/>
            <a:ext cx="27940" cy="5860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628005" y="702310"/>
            <a:ext cx="27940" cy="5860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453245" y="683895"/>
            <a:ext cx="27940" cy="5860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21915" y="3158490"/>
            <a:ext cx="2702560" cy="12090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Message Queues (MQ)</a:t>
            </a:r>
            <a:endParaRPr lang="en-GB" altLang="en-US"/>
          </a:p>
          <a:p>
            <a:pPr algn="ctr"/>
            <a:r>
              <a:rPr lang="en-GB" altLang="en-US"/>
              <a:t>Enterprise Service Bus (ESB)</a:t>
            </a:r>
            <a:endParaRPr lang="en-GB" altLang="en-US"/>
          </a:p>
        </p:txBody>
      </p:sp>
      <p:sp>
        <p:nvSpPr>
          <p:cNvPr id="9" name="Rectangle 8"/>
          <p:cNvSpPr/>
          <p:nvPr/>
        </p:nvSpPr>
        <p:spPr>
          <a:xfrm>
            <a:off x="5761990" y="3188335"/>
            <a:ext cx="1793240" cy="12090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Business Process Modelling (BPM)</a:t>
            </a:r>
            <a:endParaRPr lang="en-GB" altLang="en-US"/>
          </a:p>
        </p:txBody>
      </p:sp>
      <p:sp>
        <p:nvSpPr>
          <p:cNvPr id="10" name="Title 9"/>
          <p:cNvSpPr>
            <a:spLocks noGrp="1"/>
          </p:cNvSpPr>
          <p:nvPr>
            <p:ph type="title"/>
          </p:nvPr>
        </p:nvSpPr>
        <p:spPr>
          <a:xfrm>
            <a:off x="79375" y="26670"/>
            <a:ext cx="11932285" cy="519430"/>
          </a:xfrm>
        </p:spPr>
        <p:txBody>
          <a:bodyPr>
            <a:normAutofit/>
          </a:bodyPr>
          <a:p>
            <a:r>
              <a:rPr lang="en-GB" altLang="en-US" sz="2800" b="1">
                <a:solidFill>
                  <a:srgbClr val="00B050"/>
                </a:solidFill>
              </a:rPr>
              <a:t>1) SOA Architecture used to while working on a CRM project</a:t>
            </a:r>
            <a:endParaRPr lang="en-GB" altLang="en-US" sz="2800" b="1">
              <a:solidFill>
                <a:srgbClr val="00B050"/>
              </a:solidFill>
            </a:endParaRPr>
          </a:p>
        </p:txBody>
      </p:sp>
      <p:sp>
        <p:nvSpPr>
          <p:cNvPr id="11" name="Flowchart: Magnetic Disk 10"/>
          <p:cNvSpPr/>
          <p:nvPr/>
        </p:nvSpPr>
        <p:spPr>
          <a:xfrm>
            <a:off x="10145395" y="1219835"/>
            <a:ext cx="1386205" cy="109156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Customer database</a:t>
            </a:r>
            <a:endParaRPr lang="en-GB" altLang="en-US"/>
          </a:p>
        </p:txBody>
      </p:sp>
      <p:sp>
        <p:nvSpPr>
          <p:cNvPr id="12" name="Flowchart: Magnetic Disk 11"/>
          <p:cNvSpPr/>
          <p:nvPr/>
        </p:nvSpPr>
        <p:spPr>
          <a:xfrm>
            <a:off x="10157460" y="3733800"/>
            <a:ext cx="1324610" cy="90868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Billing database</a:t>
            </a:r>
            <a:endParaRPr lang="en-GB" altLang="en-US"/>
          </a:p>
        </p:txBody>
      </p:sp>
      <p:cxnSp>
        <p:nvCxnSpPr>
          <p:cNvPr id="13" name="Straight Arrow Connector 12"/>
          <p:cNvCxnSpPr>
            <a:stCxn id="2" idx="3"/>
            <a:endCxn id="8" idx="1"/>
          </p:cNvCxnSpPr>
          <p:nvPr/>
        </p:nvCxnSpPr>
        <p:spPr>
          <a:xfrm flipV="1">
            <a:off x="2092325" y="3763010"/>
            <a:ext cx="529590" cy="127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flipV="1">
            <a:off x="5296535" y="3792855"/>
            <a:ext cx="465455" cy="127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1" idx="3"/>
            <a:endCxn id="11" idx="2"/>
          </p:cNvCxnSpPr>
          <p:nvPr/>
        </p:nvCxnSpPr>
        <p:spPr>
          <a:xfrm flipV="1">
            <a:off x="9338945" y="1765935"/>
            <a:ext cx="806450" cy="2222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3" idx="3"/>
            <a:endCxn id="12" idx="2"/>
          </p:cNvCxnSpPr>
          <p:nvPr/>
        </p:nvCxnSpPr>
        <p:spPr>
          <a:xfrm>
            <a:off x="9356090" y="4167505"/>
            <a:ext cx="801370" cy="209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Flowchart: Magnetic Disk 16"/>
          <p:cNvSpPr/>
          <p:nvPr/>
        </p:nvSpPr>
        <p:spPr>
          <a:xfrm>
            <a:off x="10178415" y="2463165"/>
            <a:ext cx="1356360" cy="96202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Viewing cards</a:t>
            </a:r>
            <a:endParaRPr lang="en-GB" altLang="en-US"/>
          </a:p>
        </p:txBody>
      </p:sp>
      <p:sp>
        <p:nvSpPr>
          <p:cNvPr id="18" name="Flowchart: Magnetic Disk 17"/>
          <p:cNvSpPr/>
          <p:nvPr/>
        </p:nvSpPr>
        <p:spPr>
          <a:xfrm>
            <a:off x="10188575" y="4962525"/>
            <a:ext cx="1355725" cy="97599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Correspondence</a:t>
            </a:r>
            <a:endParaRPr lang="en-GB" altLang="en-US"/>
          </a:p>
        </p:txBody>
      </p:sp>
      <p:cxnSp>
        <p:nvCxnSpPr>
          <p:cNvPr id="19" name="Straight Arrow Connector 18"/>
          <p:cNvCxnSpPr>
            <a:stCxn id="22" idx="3"/>
            <a:endCxn id="17" idx="2"/>
          </p:cNvCxnSpPr>
          <p:nvPr/>
        </p:nvCxnSpPr>
        <p:spPr>
          <a:xfrm flipV="1">
            <a:off x="9363075" y="2944495"/>
            <a:ext cx="815340" cy="209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4" idx="3"/>
            <a:endCxn id="18" idx="2"/>
          </p:cNvCxnSpPr>
          <p:nvPr/>
        </p:nvCxnSpPr>
        <p:spPr>
          <a:xfrm>
            <a:off x="9423400" y="5442585"/>
            <a:ext cx="765175" cy="82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919720" y="1332230"/>
            <a:ext cx="1419225" cy="9112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Chordiant</a:t>
            </a:r>
            <a:endParaRPr lang="en-GB" altLang="en-US"/>
          </a:p>
        </p:txBody>
      </p:sp>
      <p:sp>
        <p:nvSpPr>
          <p:cNvPr id="22" name="Rectangle 21"/>
          <p:cNvSpPr/>
          <p:nvPr/>
        </p:nvSpPr>
        <p:spPr>
          <a:xfrm>
            <a:off x="7927975" y="2562225"/>
            <a:ext cx="1435100" cy="8064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Card Management</a:t>
            </a:r>
            <a:endParaRPr lang="en-GB" altLang="en-US"/>
          </a:p>
        </p:txBody>
      </p:sp>
      <p:sp>
        <p:nvSpPr>
          <p:cNvPr id="23" name="Rectangle 22"/>
          <p:cNvSpPr/>
          <p:nvPr/>
        </p:nvSpPr>
        <p:spPr>
          <a:xfrm>
            <a:off x="7920990" y="3764280"/>
            <a:ext cx="1435100" cy="8064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Kenan / Arbor</a:t>
            </a:r>
            <a:endParaRPr lang="en-GB" altLang="en-US"/>
          </a:p>
        </p:txBody>
      </p:sp>
      <p:sp>
        <p:nvSpPr>
          <p:cNvPr id="24" name="Rectangle 23"/>
          <p:cNvSpPr/>
          <p:nvPr/>
        </p:nvSpPr>
        <p:spPr>
          <a:xfrm>
            <a:off x="7988300" y="5039360"/>
            <a:ext cx="1435100" cy="8064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Print &amp; Post</a:t>
            </a:r>
            <a:endParaRPr lang="en-GB" altLang="en-US"/>
          </a:p>
        </p:txBody>
      </p:sp>
      <p:cxnSp>
        <p:nvCxnSpPr>
          <p:cNvPr id="25" name="Straight Arrow Connector 24"/>
          <p:cNvCxnSpPr>
            <a:endCxn id="21" idx="1"/>
          </p:cNvCxnSpPr>
          <p:nvPr/>
        </p:nvCxnSpPr>
        <p:spPr>
          <a:xfrm flipV="1">
            <a:off x="7564755" y="1788160"/>
            <a:ext cx="354965" cy="18338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1"/>
          </p:cNvCxnSpPr>
          <p:nvPr/>
        </p:nvCxnSpPr>
        <p:spPr>
          <a:xfrm flipV="1">
            <a:off x="7505065" y="2965450"/>
            <a:ext cx="422910" cy="76136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3" idx="1"/>
          </p:cNvCxnSpPr>
          <p:nvPr/>
        </p:nvCxnSpPr>
        <p:spPr>
          <a:xfrm>
            <a:off x="7564755" y="3696970"/>
            <a:ext cx="356235" cy="47053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4" idx="1"/>
          </p:cNvCxnSpPr>
          <p:nvPr/>
        </p:nvCxnSpPr>
        <p:spPr>
          <a:xfrm>
            <a:off x="7550150" y="3711575"/>
            <a:ext cx="438150" cy="173101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9700" y="645795"/>
            <a:ext cx="11873865" cy="5935980"/>
          </a:xfrm>
        </p:spPr>
        <p:txBody>
          <a:bodyPr>
            <a:normAutofit/>
          </a:bodyPr>
          <a:p>
            <a:pPr marL="0" indent="0">
              <a:buNone/>
            </a:pPr>
            <a:r>
              <a:rPr lang="en-GB" altLang="en-US" sz="2400" b="1">
                <a:solidFill>
                  <a:srgbClr val="00B050"/>
                </a:solidFill>
              </a:rPr>
              <a:t>1) CRM solution:</a:t>
            </a:r>
            <a:r>
              <a:rPr lang="en-GB" altLang="en-US" sz="2400">
                <a:solidFill>
                  <a:schemeClr val="accent5"/>
                </a:solidFill>
              </a:rPr>
              <a:t> </a:t>
            </a:r>
            <a:r>
              <a:rPr lang="en-GB" altLang="en-US" sz="2400">
                <a:solidFill>
                  <a:schemeClr val="tx1"/>
                </a:solidFill>
              </a:rPr>
              <a:t>I elaborated screen mock-ups, user experience design and the web service calls that would be invoked on button clicks and tab outs. The input and output parameters of the web service calls were designed by a solution designer. </a:t>
            </a:r>
            <a:endParaRPr lang="en-GB" altLang="en-US" sz="2400">
              <a:solidFill>
                <a:schemeClr val="tx1"/>
              </a:solidFill>
            </a:endParaRPr>
          </a:p>
          <a:p>
            <a:pPr marL="0" indent="0">
              <a:buNone/>
            </a:pPr>
            <a:endParaRPr lang="en-GB" altLang="en-US" sz="2400">
              <a:solidFill>
                <a:schemeClr val="tx1"/>
              </a:solidFill>
            </a:endParaRPr>
          </a:p>
          <a:p>
            <a:pPr marL="0" indent="0">
              <a:buNone/>
            </a:pPr>
            <a:r>
              <a:rPr lang="en-GB" altLang="en-US" sz="2400" b="1">
                <a:solidFill>
                  <a:srgbClr val="00B050"/>
                </a:solidFill>
              </a:rPr>
              <a:t>2) Personal Current Accounts:</a:t>
            </a:r>
            <a:r>
              <a:rPr lang="en-GB" altLang="en-US" sz="2400">
                <a:solidFill>
                  <a:schemeClr val="tx1"/>
                </a:solidFill>
              </a:rPr>
              <a:t> I elaborated business design packs for the channels stream detailing screen designs and expected output to display on button clicks. Business partners corillian solutionized the front-end and Fiserv solutionzied the SOA architecture and services for Core Banking.</a:t>
            </a:r>
            <a:endParaRPr lang="en-GB" altLang="en-US" sz="2400">
              <a:solidFill>
                <a:schemeClr val="tx1"/>
              </a:solidFill>
            </a:endParaRPr>
          </a:p>
          <a:p>
            <a:pPr marL="0" indent="0">
              <a:buNone/>
            </a:pPr>
            <a:endParaRPr lang="en-GB" altLang="en-US" sz="2400">
              <a:solidFill>
                <a:schemeClr val="tx1"/>
              </a:solidFill>
            </a:endParaRPr>
          </a:p>
          <a:p>
            <a:pPr marL="0" indent="0">
              <a:buNone/>
            </a:pPr>
            <a:r>
              <a:rPr lang="en-GB" altLang="en-US" sz="2400" b="1">
                <a:solidFill>
                  <a:srgbClr val="00B050"/>
                </a:solidFill>
              </a:rPr>
              <a:t>3) Mobile platform of products:</a:t>
            </a:r>
            <a:r>
              <a:rPr lang="en-GB" altLang="en-US" sz="2400">
                <a:solidFill>
                  <a:schemeClr val="tx1"/>
                </a:solidFill>
              </a:rPr>
              <a:t> I elaborated product requirements and specification by examples working closely with the solution and technical architects. Enterprise platform was built on SOA Architecture web services.</a:t>
            </a:r>
            <a:endParaRPr lang="en-GB" altLang="en-US" sz="2400">
              <a:solidFill>
                <a:schemeClr val="tx1"/>
              </a:solidFill>
            </a:endParaRPr>
          </a:p>
        </p:txBody>
      </p:sp>
      <p:sp>
        <p:nvSpPr>
          <p:cNvPr id="10" name="Title 9"/>
          <p:cNvSpPr>
            <a:spLocks noGrp="1"/>
          </p:cNvSpPr>
          <p:nvPr>
            <p:ph type="title"/>
          </p:nvPr>
        </p:nvSpPr>
        <p:spPr>
          <a:xfrm>
            <a:off x="80645" y="27305"/>
            <a:ext cx="11932285" cy="565150"/>
          </a:xfrm>
        </p:spPr>
        <p:txBody>
          <a:bodyPr>
            <a:normAutofit/>
          </a:bodyPr>
          <a:p>
            <a:r>
              <a:rPr lang="en-GB" altLang="en-US" sz="2800" b="1">
                <a:solidFill>
                  <a:srgbClr val="00B050"/>
                </a:solidFill>
              </a:rPr>
              <a:t>2) SOA based projects &amp; my engagements</a:t>
            </a:r>
            <a:endParaRPr lang="en-GB" altLang="en-US" sz="2800" b="1">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010" y="27940"/>
            <a:ext cx="11932285" cy="846455"/>
          </a:xfrm>
        </p:spPr>
        <p:txBody>
          <a:bodyPr>
            <a:noAutofit/>
          </a:bodyPr>
          <a:p>
            <a:r>
              <a:rPr lang="en-GB" altLang="en-US" sz="2800" b="1">
                <a:solidFill>
                  <a:srgbClr val="00B050"/>
                </a:solidFill>
              </a:rPr>
              <a:t>3) Synchronous Request-Response Web Service call </a:t>
            </a:r>
            <a:br>
              <a:rPr lang="en-GB" altLang="en-US" sz="2800" b="1">
                <a:solidFill>
                  <a:srgbClr val="00B050"/>
                </a:solidFill>
              </a:rPr>
            </a:br>
            <a:r>
              <a:rPr lang="en-GB" altLang="en-US" sz="2800" b="1">
                <a:solidFill>
                  <a:srgbClr val="00B050"/>
                </a:solidFill>
                <a:sym typeface="+mn-ea"/>
              </a:rPr>
              <a:t>Customer Search module of CRM solution</a:t>
            </a:r>
            <a:endParaRPr lang="en-GB" altLang="en-US" sz="2800" b="1">
              <a:solidFill>
                <a:srgbClr val="00B050"/>
              </a:solidFill>
              <a:sym typeface="+mn-ea"/>
            </a:endParaRPr>
          </a:p>
        </p:txBody>
      </p:sp>
      <p:pic>
        <p:nvPicPr>
          <p:cNvPr id="4" name="Content Placeholder 3" descr="UX Screen Mock Up Example"/>
          <p:cNvPicPr>
            <a:picLocks noChangeAspect="1"/>
          </p:cNvPicPr>
          <p:nvPr>
            <p:ph idx="1"/>
          </p:nvPr>
        </p:nvPicPr>
        <p:blipFill>
          <a:blip r:embed="rId1"/>
          <a:stretch>
            <a:fillRect/>
          </a:stretch>
        </p:blipFill>
        <p:spPr>
          <a:xfrm>
            <a:off x="127000" y="2372995"/>
            <a:ext cx="11986260" cy="4404360"/>
          </a:xfrm>
          <a:prstGeom prst="rect">
            <a:avLst/>
          </a:prstGeom>
        </p:spPr>
      </p:pic>
      <p:sp>
        <p:nvSpPr>
          <p:cNvPr id="6" name="Text Box 5"/>
          <p:cNvSpPr txBox="1"/>
          <p:nvPr/>
        </p:nvSpPr>
        <p:spPr>
          <a:xfrm>
            <a:off x="88900" y="896620"/>
            <a:ext cx="12053570" cy="1465580"/>
          </a:xfrm>
          <a:prstGeom prst="rect">
            <a:avLst/>
          </a:prstGeom>
          <a:noFill/>
        </p:spPr>
        <p:txBody>
          <a:bodyPr wrap="square" rtlCol="0">
            <a:spAutoFit/>
          </a:bodyPr>
          <a:p>
            <a:r>
              <a:rPr lang="en-GB" altLang="en-US">
                <a:sym typeface="+mn-ea"/>
              </a:rPr>
              <a:t>Customer search by one or more parameters to display customer search results within a few seconds of clicking the “Search” button. A synchronous web service call expecting a response in seconds of placing the request.</a:t>
            </a:r>
            <a:endParaRPr lang="en-GB" altLang="en-US">
              <a:sym typeface="+mn-ea"/>
            </a:endParaRPr>
          </a:p>
          <a:p>
            <a:pPr marL="0" indent="0">
              <a:buNone/>
            </a:pPr>
            <a:endParaRPr lang="en-GB" altLang="en-US">
              <a:sym typeface="+mn-ea"/>
            </a:endParaRPr>
          </a:p>
          <a:p>
            <a:pPr marL="0" indent="0">
              <a:buNone/>
            </a:pPr>
            <a:r>
              <a:rPr lang="en-GB" altLang="en-US">
                <a:sym typeface="+mn-ea"/>
              </a:rPr>
              <a:t>Clicking on “Search” button from web screen of CRM invokes </a:t>
            </a:r>
            <a:r>
              <a:rPr lang="en-GB" altLang="en-US" b="1">
                <a:solidFill>
                  <a:srgbClr val="00B050"/>
                </a:solidFill>
                <a:sym typeface="+mn-ea"/>
              </a:rPr>
              <a:t>customerSearch (String customerName, String postCode, String businessName, String correspondenceRefNo)</a:t>
            </a:r>
            <a:r>
              <a:rPr lang="en-GB" altLang="en-US">
                <a:solidFill>
                  <a:schemeClr val="accent5"/>
                </a:solidFill>
                <a:sym typeface="+mn-ea"/>
              </a:rPr>
              <a:t> </a:t>
            </a:r>
            <a:r>
              <a:rPr lang="en-GB" altLang="en-US">
                <a:solidFill>
                  <a:schemeClr val="tx1"/>
                </a:solidFill>
                <a:sym typeface="+mn-ea"/>
              </a:rPr>
              <a:t>returns an array of customers who match the search criteria.</a:t>
            </a:r>
            <a:endParaRPr lang="en-GB" altLang="en-US">
              <a:solidFill>
                <a:schemeClr val="tx1"/>
              </a:solidFill>
              <a:sym typeface="+mn-ea"/>
            </a:endParaRPr>
          </a:p>
        </p:txBody>
      </p:sp>
      <p:sp>
        <p:nvSpPr>
          <p:cNvPr id="8" name="Curved Left Arrow 7"/>
          <p:cNvSpPr/>
          <p:nvPr/>
        </p:nvSpPr>
        <p:spPr>
          <a:xfrm>
            <a:off x="11148060" y="2078355"/>
            <a:ext cx="730885" cy="3134995"/>
          </a:xfrm>
          <a:prstGeom prst="curvedLeftArrow">
            <a:avLst/>
          </a:prstGeom>
          <a:gradFill>
            <a:gsLst>
              <a:gs pos="0">
                <a:srgbClr val="00B050"/>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49860" y="906780"/>
            <a:ext cx="12053570" cy="3111500"/>
          </a:xfrm>
          <a:prstGeom prst="rect">
            <a:avLst/>
          </a:prstGeom>
          <a:noFill/>
        </p:spPr>
        <p:txBody>
          <a:bodyPr wrap="square" rtlCol="0">
            <a:spAutoFit/>
          </a:bodyPr>
          <a:p>
            <a:r>
              <a:rPr lang="en-GB" altLang="en-US">
                <a:sym typeface="+mn-ea"/>
              </a:rPr>
              <a:t>Once customer is located on CRM, correspondence link displays all inbound and outbound correspondences. Clicking on “Resend” button invokes 2 things: </a:t>
            </a:r>
            <a:endParaRPr lang="en-GB" altLang="en-US">
              <a:sym typeface="+mn-ea"/>
            </a:endParaRPr>
          </a:p>
          <a:p>
            <a:endParaRPr lang="en-GB" altLang="en-US">
              <a:sym typeface="+mn-ea"/>
            </a:endParaRPr>
          </a:p>
          <a:p>
            <a:r>
              <a:rPr lang="en-GB" altLang="en-US">
                <a:sym typeface="+mn-ea"/>
              </a:rPr>
              <a:t>1) A work item is created for an agent to post the letter and mark the work item as complete &amp; </a:t>
            </a:r>
            <a:endParaRPr lang="en-GB" altLang="en-US">
              <a:sym typeface="+mn-ea"/>
            </a:endParaRPr>
          </a:p>
          <a:p>
            <a:r>
              <a:rPr lang="en-GB" altLang="en-US">
                <a:sym typeface="+mn-ea"/>
              </a:rPr>
              <a:t>2) A print request is sent to the print factory for the letter to be printed with “DUPLICATE” stated on the correspondence. </a:t>
            </a:r>
            <a:endParaRPr lang="en-GB" altLang="en-US">
              <a:sym typeface="+mn-ea"/>
            </a:endParaRPr>
          </a:p>
          <a:p>
            <a:endParaRPr lang="en-GB" altLang="en-US"/>
          </a:p>
          <a:p>
            <a:pPr marL="0" indent="0">
              <a:buNone/>
            </a:pPr>
            <a:r>
              <a:rPr lang="en-GB" altLang="en-US"/>
              <a:t>For the above 2 things to happen, it would take a number of days and the screen can't afford to wait on a response but return the control back to the page displaying, the duplicate copy request is received and shall be processed in “X” numer of days. </a:t>
            </a:r>
            <a:endParaRPr lang="en-GB" altLang="en-US"/>
          </a:p>
          <a:p>
            <a:pPr marL="0" indent="0">
              <a:buNone/>
            </a:pPr>
            <a:endParaRPr lang="en-GB" altLang="en-US"/>
          </a:p>
          <a:p>
            <a:pPr marL="0" indent="0">
              <a:buNone/>
            </a:pPr>
            <a:r>
              <a:rPr lang="en-GB" altLang="en-US"/>
              <a:t>This is an Asynchronous Fire &amp; Forget Web Service call. In other words, there isn't a way of confirming immediately that the request is complete by clicking the “RESEND” button.</a:t>
            </a:r>
            <a:endParaRPr lang="en-GB" altLang="en-US"/>
          </a:p>
        </p:txBody>
      </p:sp>
      <p:sp>
        <p:nvSpPr>
          <p:cNvPr id="4" name="Title 1"/>
          <p:cNvSpPr>
            <a:spLocks noGrp="1"/>
          </p:cNvSpPr>
          <p:nvPr/>
        </p:nvSpPr>
        <p:spPr>
          <a:xfrm>
            <a:off x="80010" y="27940"/>
            <a:ext cx="11932285" cy="846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800" b="1">
                <a:solidFill>
                  <a:srgbClr val="00B050"/>
                </a:solidFill>
              </a:rPr>
              <a:t>4) Asynchronous Fire &amp; Forget Web Service call </a:t>
            </a:r>
            <a:br>
              <a:rPr lang="en-GB" altLang="en-US" sz="2800" b="1">
                <a:solidFill>
                  <a:srgbClr val="00B050"/>
                </a:solidFill>
              </a:rPr>
            </a:br>
            <a:r>
              <a:rPr lang="en-GB" altLang="en-US" sz="2800" b="1">
                <a:solidFill>
                  <a:srgbClr val="00B050"/>
                </a:solidFill>
              </a:rPr>
              <a:t>Customer calls call center to request duplicate copy of a letter</a:t>
            </a:r>
            <a:endParaRPr lang="en-GB" altLang="en-US" sz="2800" b="1">
              <a:solidFill>
                <a:srgbClr val="00B05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81280" y="29210"/>
            <a:ext cx="11932285" cy="9696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800" b="1">
                <a:solidFill>
                  <a:srgbClr val="00B050"/>
                </a:solidFill>
              </a:rPr>
              <a:t>5) Messaging MQ and Java Messaging Service </a:t>
            </a:r>
            <a:endParaRPr lang="en-GB" altLang="en-US" sz="2800" b="1">
              <a:solidFill>
                <a:srgbClr val="00B050"/>
              </a:solidFill>
              <a:sym typeface="+mn-ea"/>
            </a:endParaRPr>
          </a:p>
        </p:txBody>
      </p:sp>
      <p:sp>
        <p:nvSpPr>
          <p:cNvPr id="3" name="Content Placeholder 2"/>
          <p:cNvSpPr>
            <a:spLocks noGrp="1"/>
          </p:cNvSpPr>
          <p:nvPr>
            <p:ph idx="1"/>
          </p:nvPr>
        </p:nvSpPr>
        <p:spPr>
          <a:xfrm>
            <a:off x="142875" y="1044575"/>
            <a:ext cx="11873865" cy="5538470"/>
          </a:xfrm>
        </p:spPr>
        <p:txBody>
          <a:bodyPr>
            <a:normAutofit/>
          </a:bodyPr>
          <a:p>
            <a:pPr marL="0" indent="0">
              <a:buNone/>
            </a:pPr>
            <a:r>
              <a:rPr lang="en-GB" altLang="en-US" sz="2400">
                <a:solidFill>
                  <a:schemeClr val="tx1"/>
                </a:solidFill>
              </a:rPr>
              <a:t>I worked on Child Trust Fund (CTF) project on the Capgemini ASPIRE account. </a:t>
            </a:r>
            <a:endParaRPr lang="en-GB" altLang="en-US" sz="2400">
              <a:solidFill>
                <a:schemeClr val="tx1"/>
              </a:solidFill>
            </a:endParaRPr>
          </a:p>
          <a:p>
            <a:pPr marL="0" indent="0">
              <a:buNone/>
            </a:pPr>
            <a:endParaRPr lang="en-GB" altLang="en-US" sz="2400">
              <a:solidFill>
                <a:schemeClr val="tx1"/>
              </a:solidFill>
            </a:endParaRPr>
          </a:p>
          <a:p>
            <a:pPr marL="0" indent="0">
              <a:buNone/>
            </a:pPr>
            <a:r>
              <a:rPr lang="en-GB" altLang="en-US" sz="2400">
                <a:solidFill>
                  <a:schemeClr val="tx1"/>
                </a:solidFill>
              </a:rPr>
              <a:t>Interaction and message flows between Child Trust Fund (CTF) and Child Benefit Application was achieved through Java Messaging Service (JMS) and Message Driven Beans. National Insurance Number (NINO) was the unique identifier.</a:t>
            </a:r>
            <a:endParaRPr lang="en-GB" altLang="en-US" sz="2400">
              <a:solidFill>
                <a:schemeClr val="tx1"/>
              </a:solidFill>
            </a:endParaRPr>
          </a:p>
          <a:p>
            <a:pPr marL="0" indent="0">
              <a:buNone/>
            </a:pPr>
            <a:endParaRPr lang="en-GB" altLang="en-US" sz="2400">
              <a:solidFill>
                <a:schemeClr val="tx1"/>
              </a:solidFill>
            </a:endParaRPr>
          </a:p>
        </p:txBody>
      </p:sp>
      <p:sp>
        <p:nvSpPr>
          <p:cNvPr id="2" name="Rectangle 1"/>
          <p:cNvSpPr/>
          <p:nvPr/>
        </p:nvSpPr>
        <p:spPr>
          <a:xfrm>
            <a:off x="819785" y="3700780"/>
            <a:ext cx="2136775" cy="15703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Child Trust Fund System</a:t>
            </a:r>
            <a:endParaRPr lang="en-GB" altLang="en-US"/>
          </a:p>
        </p:txBody>
      </p:sp>
      <p:sp>
        <p:nvSpPr>
          <p:cNvPr id="6" name="Rectangle 5"/>
          <p:cNvSpPr/>
          <p:nvPr/>
        </p:nvSpPr>
        <p:spPr>
          <a:xfrm>
            <a:off x="7929245" y="3735705"/>
            <a:ext cx="2136775" cy="15703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Child Benefit </a:t>
            </a:r>
            <a:endParaRPr lang="en-GB" altLang="en-US"/>
          </a:p>
          <a:p>
            <a:pPr algn="ctr"/>
            <a:r>
              <a:rPr lang="en-GB" altLang="en-US"/>
              <a:t>System</a:t>
            </a:r>
            <a:endParaRPr lang="en-GB" altLang="en-US"/>
          </a:p>
        </p:txBody>
      </p:sp>
      <p:sp>
        <p:nvSpPr>
          <p:cNvPr id="7" name="Flowchart: Data 6"/>
          <p:cNvSpPr/>
          <p:nvPr/>
        </p:nvSpPr>
        <p:spPr>
          <a:xfrm>
            <a:off x="4186555" y="3827145"/>
            <a:ext cx="2578735" cy="1313815"/>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Message driven beans</a:t>
            </a:r>
            <a:endParaRPr lang="en-GB" altLang="en-US"/>
          </a:p>
        </p:txBody>
      </p:sp>
      <p:cxnSp>
        <p:nvCxnSpPr>
          <p:cNvPr id="8" name="Curved Connector 7"/>
          <p:cNvCxnSpPr/>
          <p:nvPr/>
        </p:nvCxnSpPr>
        <p:spPr>
          <a:xfrm flipV="1">
            <a:off x="2956560" y="4484370"/>
            <a:ext cx="1487805" cy="3175"/>
          </a:xfrm>
          <a:prstGeom prst="curvedConnector3">
            <a:avLst>
              <a:gd name="adj1" fmla="val 41357"/>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9" name="Curved Connector 8"/>
          <p:cNvCxnSpPr/>
          <p:nvPr/>
        </p:nvCxnSpPr>
        <p:spPr>
          <a:xfrm flipV="1">
            <a:off x="6475095" y="4519295"/>
            <a:ext cx="1487805" cy="3175"/>
          </a:xfrm>
          <a:prstGeom prst="curvedConnector3">
            <a:avLst>
              <a:gd name="adj1" fmla="val 41357"/>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81280" y="28575"/>
            <a:ext cx="11932285" cy="7556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800" b="1">
                <a:solidFill>
                  <a:srgbClr val="00B050"/>
                </a:solidFill>
              </a:rPr>
              <a:t>6) Web Services Definition Language</a:t>
            </a:r>
            <a:endParaRPr lang="en-GB" altLang="en-US" sz="2800" b="1">
              <a:solidFill>
                <a:srgbClr val="00B050"/>
              </a:solidFill>
            </a:endParaRPr>
          </a:p>
          <a:p>
            <a:r>
              <a:rPr lang="en-GB" altLang="en-US" sz="2800" b="1">
                <a:solidFill>
                  <a:srgbClr val="00B050"/>
                </a:solidFill>
              </a:rPr>
              <a:t>A fraction of Online Registration WSDL</a:t>
            </a:r>
            <a:endParaRPr lang="en-GB" altLang="en-US" sz="2800" b="1">
              <a:solidFill>
                <a:srgbClr val="00B050"/>
              </a:solidFill>
              <a:sym typeface="+mn-ea"/>
            </a:endParaRPr>
          </a:p>
        </p:txBody>
      </p:sp>
      <p:sp>
        <p:nvSpPr>
          <p:cNvPr id="3" name="Content Placeholder 2"/>
          <p:cNvSpPr>
            <a:spLocks noGrp="1"/>
          </p:cNvSpPr>
          <p:nvPr>
            <p:ph idx="1"/>
          </p:nvPr>
        </p:nvSpPr>
        <p:spPr>
          <a:xfrm>
            <a:off x="143510" y="923290"/>
            <a:ext cx="11873865" cy="5827395"/>
          </a:xfrm>
        </p:spPr>
        <p:txBody>
          <a:bodyPr>
            <a:normAutofit lnSpcReduction="20000"/>
          </a:bodyPr>
          <a:p>
            <a:pPr marL="0" indent="0">
              <a:buNone/>
            </a:pPr>
            <a:r>
              <a:rPr lang="en-GB" altLang="en-US" sz="1800">
                <a:sym typeface="+mn-ea"/>
              </a:rPr>
              <a:t>&lt;message name="registerOnlineRequest"&gt;</a:t>
            </a:r>
            <a:endParaRPr lang="en-GB" altLang="en-US" sz="1800">
              <a:solidFill>
                <a:schemeClr val="tx1"/>
              </a:solidFill>
            </a:endParaRPr>
          </a:p>
          <a:p>
            <a:pPr marL="0" indent="0">
              <a:buNone/>
            </a:pPr>
            <a:r>
              <a:rPr lang="en-GB" altLang="en-US" sz="1800">
                <a:sym typeface="+mn-ea"/>
              </a:rPr>
              <a:t>  &lt;part name="term" type="xs:string"/&gt;</a:t>
            </a:r>
            <a:endParaRPr lang="en-GB" altLang="en-US" sz="1800">
              <a:solidFill>
                <a:schemeClr val="tx1"/>
              </a:solidFill>
            </a:endParaRPr>
          </a:p>
          <a:p>
            <a:pPr marL="0" indent="0">
              <a:buNone/>
            </a:pPr>
            <a:r>
              <a:rPr lang="en-GB" altLang="en-US" sz="1800">
                <a:sym typeface="+mn-ea"/>
              </a:rPr>
              <a:t>&lt;/message&gt;</a:t>
            </a:r>
            <a:endParaRPr lang="en-GB" altLang="en-US" sz="1800">
              <a:solidFill>
                <a:schemeClr val="tx1"/>
              </a:solidFill>
            </a:endParaRPr>
          </a:p>
          <a:p>
            <a:pPr marL="0" indent="0">
              <a:buNone/>
            </a:pPr>
            <a:endParaRPr lang="en-GB" altLang="en-US" sz="1800">
              <a:solidFill>
                <a:schemeClr val="tx1"/>
              </a:solidFill>
            </a:endParaRPr>
          </a:p>
          <a:p>
            <a:pPr marL="0" indent="0">
              <a:buNone/>
            </a:pPr>
            <a:r>
              <a:rPr lang="en-GB" altLang="en-US" sz="1800">
                <a:sym typeface="+mn-ea"/>
              </a:rPr>
              <a:t>&lt;message name="registerOnineResponse"&gt;</a:t>
            </a:r>
            <a:endParaRPr lang="en-GB" altLang="en-US" sz="1800">
              <a:solidFill>
                <a:schemeClr val="tx1"/>
              </a:solidFill>
            </a:endParaRPr>
          </a:p>
          <a:p>
            <a:pPr marL="0" indent="0">
              <a:buNone/>
            </a:pPr>
            <a:r>
              <a:rPr lang="en-GB" altLang="en-US" sz="1800">
                <a:sym typeface="+mn-ea"/>
              </a:rPr>
              <a:t>  &lt;part name="value" type="xs:string"/&gt;</a:t>
            </a:r>
            <a:endParaRPr lang="en-GB" altLang="en-US" sz="1800">
              <a:solidFill>
                <a:schemeClr val="tx1"/>
              </a:solidFill>
            </a:endParaRPr>
          </a:p>
          <a:p>
            <a:pPr marL="0" indent="0">
              <a:buNone/>
            </a:pPr>
            <a:r>
              <a:rPr lang="en-GB" altLang="en-US" sz="1800">
                <a:sym typeface="+mn-ea"/>
              </a:rPr>
              <a:t>&lt;/message&gt;</a:t>
            </a:r>
            <a:endParaRPr lang="en-GB" altLang="en-US" sz="1800">
              <a:solidFill>
                <a:schemeClr val="tx1"/>
              </a:solidFill>
            </a:endParaRPr>
          </a:p>
          <a:p>
            <a:pPr marL="0" indent="0">
              <a:buNone/>
            </a:pPr>
            <a:endParaRPr lang="en-GB" altLang="en-US" sz="1800">
              <a:solidFill>
                <a:schemeClr val="tx1"/>
              </a:solidFill>
            </a:endParaRPr>
          </a:p>
          <a:p>
            <a:pPr marL="0" indent="0">
              <a:buNone/>
            </a:pPr>
            <a:r>
              <a:rPr lang="en-GB" altLang="en-US" sz="1800">
                <a:sym typeface="+mn-ea"/>
              </a:rPr>
              <a:t>&lt;portType name="OnlineRegistration"&gt;</a:t>
            </a:r>
            <a:endParaRPr lang="en-GB" altLang="en-US" sz="1800">
              <a:solidFill>
                <a:schemeClr val="tx1"/>
              </a:solidFill>
            </a:endParaRPr>
          </a:p>
          <a:p>
            <a:pPr marL="0" indent="0">
              <a:buNone/>
            </a:pPr>
            <a:r>
              <a:rPr lang="en-GB" altLang="en-US" sz="1800">
                <a:sym typeface="+mn-ea"/>
              </a:rPr>
              <a:t>  &lt;operation name="registerOnline"&gt;</a:t>
            </a:r>
            <a:endParaRPr lang="en-GB" altLang="en-US" sz="1800">
              <a:solidFill>
                <a:schemeClr val="tx1"/>
              </a:solidFill>
            </a:endParaRPr>
          </a:p>
          <a:p>
            <a:pPr marL="0" indent="0">
              <a:buNone/>
            </a:pPr>
            <a:r>
              <a:rPr lang="en-GB" altLang="en-US" sz="1800">
                <a:sym typeface="+mn-ea"/>
              </a:rPr>
              <a:t>    &lt;input message="registerOnlineRequest"/&gt;</a:t>
            </a:r>
            <a:endParaRPr lang="en-GB" altLang="en-US" sz="1800">
              <a:solidFill>
                <a:schemeClr val="tx1"/>
              </a:solidFill>
            </a:endParaRPr>
          </a:p>
          <a:p>
            <a:pPr marL="0" indent="0">
              <a:buNone/>
            </a:pPr>
            <a:r>
              <a:rPr lang="en-GB" altLang="en-US" sz="1800">
                <a:sym typeface="+mn-ea"/>
              </a:rPr>
              <a:t>    &lt;output message="registerOnlineResponse"/&gt;</a:t>
            </a:r>
            <a:endParaRPr lang="en-GB" altLang="en-US" sz="1800">
              <a:solidFill>
                <a:schemeClr val="tx1"/>
              </a:solidFill>
            </a:endParaRPr>
          </a:p>
          <a:p>
            <a:pPr marL="0" indent="0">
              <a:buNone/>
            </a:pPr>
            <a:r>
              <a:rPr lang="en-GB" altLang="en-US" sz="1800">
                <a:sym typeface="+mn-ea"/>
              </a:rPr>
              <a:t>  &lt;/operation&gt;</a:t>
            </a:r>
            <a:endParaRPr lang="en-GB" altLang="en-US" sz="1800">
              <a:solidFill>
                <a:schemeClr val="tx1"/>
              </a:solidFill>
            </a:endParaRPr>
          </a:p>
          <a:p>
            <a:pPr marL="0" indent="0">
              <a:buNone/>
            </a:pPr>
            <a:r>
              <a:rPr lang="en-GB" altLang="en-US" sz="1800">
                <a:sym typeface="+mn-ea"/>
              </a:rPr>
              <a:t>&lt;/portType&gt;</a:t>
            </a:r>
            <a:endParaRPr lang="en-GB" altLang="en-US" sz="18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81280" y="28575"/>
            <a:ext cx="11932285" cy="7556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r>
              <a:rPr lang="en-GB" altLang="en-US" sz="2800" b="1">
                <a:solidFill>
                  <a:srgbClr val="00B050"/>
                </a:solidFill>
                <a:sym typeface="+mn-ea"/>
              </a:rPr>
              <a:t>7) Java API for RESTful Web Services </a:t>
            </a:r>
            <a:endParaRPr lang="en-GB" altLang="en-US" sz="2800" b="1">
              <a:solidFill>
                <a:srgbClr val="00B050"/>
              </a:solidFill>
              <a:sym typeface="+mn-ea"/>
            </a:endParaRPr>
          </a:p>
        </p:txBody>
      </p:sp>
      <p:sp>
        <p:nvSpPr>
          <p:cNvPr id="3" name="Content Placeholder 2"/>
          <p:cNvSpPr>
            <a:spLocks noGrp="1"/>
          </p:cNvSpPr>
          <p:nvPr>
            <p:ph idx="1"/>
          </p:nvPr>
        </p:nvSpPr>
        <p:spPr>
          <a:xfrm>
            <a:off x="143510" y="923290"/>
            <a:ext cx="11873865" cy="5827395"/>
          </a:xfrm>
        </p:spPr>
        <p:txBody>
          <a:bodyPr>
            <a:normAutofit/>
          </a:bodyPr>
          <a:p>
            <a:pPr marL="285750" indent="-285750">
              <a:buFont typeface="Wingdings" charset="0"/>
              <a:buChar char="ü"/>
            </a:pPr>
            <a:r>
              <a:rPr lang="en-GB" altLang="en-US" sz="2400">
                <a:solidFill>
                  <a:schemeClr val="tx1"/>
                </a:solidFill>
              </a:rPr>
              <a:t>Web application developed enabling users to play National Lottery games online is an example of Java API for RESTful web services.</a:t>
            </a:r>
            <a:endParaRPr lang="en-GB" altLang="en-US" sz="2400">
              <a:solidFill>
                <a:schemeClr val="tx1"/>
              </a:solidFill>
            </a:endParaRPr>
          </a:p>
          <a:p>
            <a:pPr marL="285750" indent="-285750">
              <a:buFont typeface="Wingdings" charset="0"/>
              <a:buChar char="ü"/>
            </a:pPr>
            <a:r>
              <a:rPr lang="en-GB" altLang="en-US" sz="2400">
                <a:solidFill>
                  <a:schemeClr val="tx1"/>
                </a:solidFill>
              </a:rPr>
              <a:t>IDE used was both Eclipse and Netbeans.</a:t>
            </a:r>
            <a:endParaRPr lang="en-GB" altLang="en-US" sz="2400">
              <a:solidFill>
                <a:schemeClr val="tx1"/>
              </a:solidFill>
            </a:endParaRPr>
          </a:p>
          <a:p>
            <a:pPr marL="285750" indent="-285750">
              <a:buFont typeface="Wingdings" charset="0"/>
              <a:buChar char="ü"/>
            </a:pPr>
            <a:r>
              <a:rPr lang="en-GB" altLang="en-US" sz="2400">
                <a:solidFill>
                  <a:schemeClr val="tx1"/>
                </a:solidFill>
              </a:rPr>
              <a:t>The RESTful services were created using Spring Model View Controller framework and business logics in Enterprise Java Beans (Stateless Session Beans).</a:t>
            </a:r>
            <a:endParaRPr lang="en-GB" altLang="en-US" sz="2400">
              <a:solidFill>
                <a:schemeClr val="tx1"/>
              </a:solidFill>
            </a:endParaRPr>
          </a:p>
          <a:p>
            <a:pPr marL="285750" indent="-285750">
              <a:buFont typeface="Wingdings" charset="0"/>
              <a:buChar char="ü"/>
            </a:pPr>
            <a:r>
              <a:rPr lang="en-GB" altLang="en-US" sz="2400">
                <a:solidFill>
                  <a:schemeClr val="tx1"/>
                </a:solidFill>
              </a:rPr>
              <a:t>The standard HTTP methods of GET, PUT, POST, DELETE.</a:t>
            </a:r>
            <a:endParaRPr lang="en-GB" altLang="en-US" sz="2400">
              <a:solidFill>
                <a:schemeClr val="tx1"/>
              </a:solidFill>
            </a:endParaRPr>
          </a:p>
          <a:p>
            <a:pPr marL="285750" indent="-285750">
              <a:buFont typeface="Wingdings" charset="0"/>
              <a:buChar char="ü"/>
            </a:pPr>
            <a:r>
              <a:rPr lang="en-GB" altLang="en-US" sz="2400">
                <a:solidFill>
                  <a:schemeClr val="tx1"/>
                </a:solidFill>
              </a:rPr>
              <a:t>Unlike SOAP, doesn't have to use XML for request and responses.</a:t>
            </a:r>
            <a:endParaRPr lang="en-GB" altLang="en-US" sz="2400">
              <a:solidFill>
                <a:schemeClr val="tx1"/>
              </a:solidFill>
            </a:endParaRPr>
          </a:p>
          <a:p>
            <a:pPr marL="285750" indent="-285750">
              <a:buFont typeface="Wingdings" charset="0"/>
              <a:buChar char="ü"/>
            </a:pPr>
            <a:endParaRPr lang="en-GB" altLang="en-US" sz="2400">
              <a:solidFill>
                <a:schemeClr val="tx1"/>
              </a:solidFill>
            </a:endParaRPr>
          </a:p>
          <a:p>
            <a:pPr marL="285750" indent="-285750">
              <a:buFont typeface="Wingdings" charset="0"/>
              <a:buChar char="ü"/>
            </a:pPr>
            <a:endParaRPr lang="en-GB" altLang="en-US" sz="2400" b="1">
              <a:solidFill>
                <a:srgbClr val="0070C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4476</Words>
  <Application>WPS Presentation</Application>
  <PresentationFormat>Widescreen</PresentationFormat>
  <Paragraphs>106</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Theme</vt:lpstr>
      <vt:lpstr>Real life project work examples of  Service Oriented Architecture (SOA)</vt:lpstr>
      <vt:lpstr>1) SOA Architecture used to while working on a CRM project of BSkyB</vt:lpstr>
      <vt:lpstr>2) SOA based projects &amp; my engagements</vt:lpstr>
      <vt:lpstr>3) Synchronous Request-Response Web Service call  Customer Search module of BSkyB CRM solution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Raghavan</cp:lastModifiedBy>
  <cp:revision>29</cp:revision>
  <dcterms:created xsi:type="dcterms:W3CDTF">2018-07-19T22:08:00Z</dcterms:created>
  <dcterms:modified xsi:type="dcterms:W3CDTF">2018-08-03T17:25:04Z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