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9" r:id="rId4"/>
    <p:sldId id="260"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9144000" cy="1791335"/>
          </a:xfrm>
        </p:spPr>
        <p:txBody>
          <a:bodyPr>
            <a:normAutofit fontScale="90000"/>
          </a:bodyPr>
          <a:lstStyle/>
          <a:p>
            <a:r>
              <a:rPr lang="en-GB" altLang="en-US" b="1" dirty="0">
                <a:solidFill>
                  <a:srgbClr val="00B050"/>
                </a:solidFill>
              </a:rPr>
              <a:t>User Experience Design </a:t>
            </a:r>
            <a:br>
              <a:rPr lang="en-GB" altLang="en-US" b="1" dirty="0">
                <a:solidFill>
                  <a:srgbClr val="00B050"/>
                </a:solidFill>
              </a:rPr>
            </a:br>
            <a:r>
              <a:rPr lang="en-GB" altLang="en-US" b="1" dirty="0">
                <a:solidFill>
                  <a:srgbClr val="00B050"/>
                </a:solidFill>
              </a:rPr>
              <a:t>for Mobile solutions</a:t>
            </a:r>
            <a:endParaRPr lang="en-GB" altLang="en-US" b="1" dirty="0">
              <a:solidFill>
                <a:srgbClr val="00B050"/>
              </a:solidFill>
            </a:endParaRPr>
          </a:p>
        </p:txBody>
      </p:sp>
      <p:sp>
        <p:nvSpPr>
          <p:cNvPr id="3" name="Subtitle 2"/>
          <p:cNvSpPr>
            <a:spLocks noGrp="1"/>
          </p:cNvSpPr>
          <p:nvPr>
            <p:ph type="subTitle" idx="1"/>
          </p:nvPr>
        </p:nvSpPr>
        <p:spPr>
          <a:xfrm>
            <a:off x="748030" y="3333750"/>
            <a:ext cx="9919970" cy="1924685"/>
          </a:xfrm>
        </p:spPr>
        <p:txBody>
          <a:bodyPr>
            <a:normAutofit lnSpcReduction="10000"/>
          </a:bodyPr>
          <a:lstStyle/>
          <a:p>
            <a:pPr lvl="0" algn="l"/>
            <a:r>
              <a:rPr lang="en-GB" altLang="en-US" sz="2000" b="1"/>
              <a:t>Contents:</a:t>
            </a:r>
            <a:endParaRPr lang="en-GB" altLang="en-US" sz="2000" b="1"/>
          </a:p>
          <a:p>
            <a:pPr marL="342900" lvl="0" indent="-342900" algn="l">
              <a:buFont typeface="Arial" charset="0"/>
              <a:buChar char="•"/>
            </a:pPr>
            <a:r>
              <a:rPr lang="en-GB" altLang="en-US" sz="2000">
                <a:sym typeface="+mn-ea"/>
              </a:rPr>
              <a:t>User Experience Site Map</a:t>
            </a:r>
            <a:endParaRPr lang="en-GB" altLang="en-US" sz="2000"/>
          </a:p>
          <a:p>
            <a:pPr marL="342900" lvl="0" indent="-342900" algn="l">
              <a:buFont typeface="Arial" charset="0"/>
              <a:buChar char="•"/>
            </a:pPr>
            <a:r>
              <a:rPr lang="en-GB" altLang="en-US" sz="2000"/>
              <a:t>Wireframe Screen Mock-Up</a:t>
            </a:r>
            <a:endParaRPr lang="en-GB" altLang="en-US" sz="2000"/>
          </a:p>
          <a:p>
            <a:pPr marL="342900" lvl="0" indent="-342900" algn="l">
              <a:buFont typeface="Arial" charset="0"/>
              <a:buChar char="•"/>
            </a:pPr>
            <a:r>
              <a:rPr lang="en-GB" altLang="en-US" sz="2000"/>
              <a:t>Wireframe Screen/Field Validations</a:t>
            </a:r>
            <a:endParaRPr lang="en-GB" altLang="en-US" sz="2000"/>
          </a:p>
          <a:p>
            <a:pPr marL="342900" lvl="0" indent="-342900" algn="l">
              <a:buFont typeface="Arial" charset="0"/>
              <a:buChar char="•"/>
            </a:pP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84580"/>
          </a:xfrm>
        </p:spPr>
        <p:txBody>
          <a:bodyPr/>
          <a:p>
            <a:r>
              <a:rPr lang="en-GB" altLang="en-US" sz="3200">
                <a:solidFill>
                  <a:srgbClr val="00B050"/>
                </a:solidFill>
              </a:rPr>
              <a:t>UX design extract from a real-life mobile solution</a:t>
            </a:r>
            <a:endParaRPr lang="en-GB" altLang="en-US" sz="3200">
              <a:solidFill>
                <a:srgbClr val="00B050"/>
              </a:solidFill>
            </a:endParaRPr>
          </a:p>
        </p:txBody>
      </p:sp>
      <p:sp>
        <p:nvSpPr>
          <p:cNvPr id="3" name="Content Placeholder 2"/>
          <p:cNvSpPr/>
          <p:nvPr>
            <p:ph idx="1"/>
          </p:nvPr>
        </p:nvSpPr>
        <p:spPr>
          <a:xfrm>
            <a:off x="838200" y="1299210"/>
            <a:ext cx="10515600" cy="4878070"/>
          </a:xfrm>
        </p:spPr>
        <p:txBody>
          <a:bodyPr>
            <a:normAutofit fontScale="90000"/>
          </a:bodyPr>
          <a:p>
            <a:pPr marL="0" indent="0">
              <a:buNone/>
            </a:pPr>
            <a:r>
              <a:rPr lang="en-GB" altLang="en-US" sz="2000">
                <a:solidFill>
                  <a:srgbClr val="00B050"/>
                </a:solidFill>
              </a:rPr>
              <a:t>Basis for producing UX designs:</a:t>
            </a:r>
            <a:endParaRPr lang="en-GB" altLang="en-US" sz="2000">
              <a:solidFill>
                <a:srgbClr val="00B050"/>
              </a:solidFill>
            </a:endParaRPr>
          </a:p>
          <a:p>
            <a:pPr marL="0" indent="0">
              <a:buNone/>
            </a:pPr>
            <a:r>
              <a:rPr lang="en-GB" altLang="en-US" sz="2000"/>
              <a:t>UX requirements are derived from business requirements. The desired screen layout, look and feel is achieved by initially deriving the UX site map and then mocking up the screens and the associated screen/field validations as wireframes which would act as a blue print.</a:t>
            </a:r>
            <a:endParaRPr lang="en-GB" altLang="en-US" sz="2000"/>
          </a:p>
          <a:p>
            <a:pPr marL="0" indent="0">
              <a:buNone/>
            </a:pPr>
            <a:endParaRPr lang="en-GB" altLang="en-US" sz="2000"/>
          </a:p>
          <a:p>
            <a:pPr marL="0" indent="0">
              <a:buNone/>
            </a:pPr>
            <a:r>
              <a:rPr lang="en-GB" altLang="en-US" sz="2000">
                <a:solidFill>
                  <a:srgbClr val="00B050"/>
                </a:solidFill>
              </a:rPr>
              <a:t>Person to Person payments (p2p) to elaborate UX design:</a:t>
            </a:r>
            <a:endParaRPr lang="en-GB" altLang="en-US" sz="2000">
              <a:solidFill>
                <a:srgbClr val="00B050"/>
              </a:solidFill>
            </a:endParaRPr>
          </a:p>
          <a:p>
            <a:pPr marL="0" indent="0">
              <a:buNone/>
            </a:pPr>
            <a:r>
              <a:rPr lang="en-GB" altLang="en-US" sz="2000"/>
              <a:t>Enable me to share a bill with a friend for the lunch we had together</a:t>
            </a:r>
            <a:endParaRPr lang="en-GB" altLang="en-US" sz="2000">
              <a:solidFill>
                <a:srgbClr val="00B050"/>
              </a:solidFill>
            </a:endParaRPr>
          </a:p>
          <a:p>
            <a:pPr marL="0" indent="0">
              <a:buNone/>
            </a:pPr>
            <a:endParaRPr lang="en-GB" altLang="en-US" sz="2000">
              <a:solidFill>
                <a:srgbClr val="00B050"/>
              </a:solidFill>
            </a:endParaRPr>
          </a:p>
          <a:p>
            <a:pPr marL="0" indent="0">
              <a:buNone/>
            </a:pPr>
            <a:r>
              <a:rPr lang="en-GB" altLang="en-US" sz="2000">
                <a:solidFill>
                  <a:srgbClr val="00B050"/>
                </a:solidFill>
              </a:rPr>
              <a:t>Scope of this document:</a:t>
            </a:r>
            <a:endParaRPr lang="en-GB" altLang="en-US" sz="2000">
              <a:solidFill>
                <a:srgbClr val="00B050"/>
              </a:solidFill>
            </a:endParaRPr>
          </a:p>
          <a:p>
            <a:pPr marL="0" indent="0">
              <a:buNone/>
            </a:pPr>
            <a:r>
              <a:rPr lang="en-GB" altLang="en-US" sz="2000"/>
              <a:t>This document elaborates:</a:t>
            </a:r>
            <a:endParaRPr lang="en-GB" altLang="en-US" sz="2000"/>
          </a:p>
          <a:p>
            <a:pPr marL="342900" indent="-342900"/>
            <a:r>
              <a:rPr lang="en-GB" altLang="en-US" sz="2000"/>
              <a:t>The complete site map for the above module,</a:t>
            </a:r>
            <a:endParaRPr lang="en-GB" altLang="en-US" sz="2000"/>
          </a:p>
          <a:p>
            <a:pPr marL="342900" indent="-342900"/>
            <a:r>
              <a:rPr lang="en-GB" altLang="en-US" sz="2000"/>
              <a:t>Wireframe screen mock-up for selecting a friend from the list of all my contacts,</a:t>
            </a:r>
            <a:endParaRPr lang="en-GB" altLang="en-US" sz="2000"/>
          </a:p>
          <a:p>
            <a:pPr marL="342900" indent="-342900"/>
            <a:r>
              <a:rPr lang="en-GB" altLang="en-US" sz="2000"/>
              <a:t>Screen/field validations of “Find a friend's contacts” screen.</a:t>
            </a:r>
            <a:endParaRPr lang="en-GB"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84580"/>
          </a:xfrm>
        </p:spPr>
        <p:txBody>
          <a:bodyPr/>
          <a:p>
            <a:r>
              <a:rPr lang="en-GB" altLang="en-US" sz="3200">
                <a:solidFill>
                  <a:srgbClr val="00B050"/>
                </a:solidFill>
              </a:rPr>
              <a:t>UX Sitemap</a:t>
            </a:r>
            <a:endParaRPr lang="en-GB" altLang="en-US" sz="3200">
              <a:solidFill>
                <a:srgbClr val="00B050"/>
              </a:solidFill>
            </a:endParaRPr>
          </a:p>
        </p:txBody>
      </p:sp>
      <p:sp>
        <p:nvSpPr>
          <p:cNvPr id="3" name="Content Placeholder 2"/>
          <p:cNvSpPr/>
          <p:nvPr>
            <p:ph idx="1"/>
          </p:nvPr>
        </p:nvSpPr>
        <p:spPr>
          <a:xfrm>
            <a:off x="838200" y="1440180"/>
            <a:ext cx="10515600" cy="5348605"/>
          </a:xfrm>
        </p:spPr>
        <p:txBody>
          <a:bodyPr/>
          <a:p>
            <a:pPr marL="0" indent="0">
              <a:buNone/>
            </a:pPr>
            <a:r>
              <a:rPr lang="en-GB" altLang="en-US" sz="2000">
                <a:sym typeface="+mn-ea"/>
              </a:rPr>
              <a:t>Enable me to share a bill with a friend for the lunch we had together</a:t>
            </a:r>
            <a:endParaRPr lang="en-GB" altLang="en-US"/>
          </a:p>
        </p:txBody>
      </p:sp>
      <p:sp>
        <p:nvSpPr>
          <p:cNvPr id="4" name="Flowchart: Process 3"/>
          <p:cNvSpPr/>
          <p:nvPr/>
        </p:nvSpPr>
        <p:spPr>
          <a:xfrm>
            <a:off x="943610" y="2663190"/>
            <a:ext cx="1736725" cy="96266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Find a friend's contacts screen</a:t>
            </a:r>
            <a:endParaRPr lang="en-GB" altLang="en-US"/>
          </a:p>
        </p:txBody>
      </p:sp>
      <p:sp>
        <p:nvSpPr>
          <p:cNvPr id="5" name="Flowchart: Process 4"/>
          <p:cNvSpPr/>
          <p:nvPr/>
        </p:nvSpPr>
        <p:spPr>
          <a:xfrm>
            <a:off x="8969375" y="2668270"/>
            <a:ext cx="1584325" cy="90233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Select the friend to pay screen</a:t>
            </a:r>
            <a:endParaRPr lang="en-GB" altLang="en-US"/>
          </a:p>
        </p:txBody>
      </p:sp>
      <p:sp>
        <p:nvSpPr>
          <p:cNvPr id="6" name="Flowchart: Process 5"/>
          <p:cNvSpPr/>
          <p:nvPr/>
        </p:nvSpPr>
        <p:spPr>
          <a:xfrm>
            <a:off x="8927465" y="5337810"/>
            <a:ext cx="1675130" cy="8096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Enter payment screen</a:t>
            </a:r>
            <a:endParaRPr lang="en-GB" altLang="en-US"/>
          </a:p>
        </p:txBody>
      </p:sp>
      <p:sp>
        <p:nvSpPr>
          <p:cNvPr id="7" name="Flowchart: Process 6"/>
          <p:cNvSpPr/>
          <p:nvPr/>
        </p:nvSpPr>
        <p:spPr>
          <a:xfrm>
            <a:off x="934085" y="5333365"/>
            <a:ext cx="1737360" cy="90043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Payment confirmation screen</a:t>
            </a:r>
            <a:endParaRPr lang="en-GB" altLang="en-US"/>
          </a:p>
        </p:txBody>
      </p:sp>
      <p:cxnSp>
        <p:nvCxnSpPr>
          <p:cNvPr id="11" name="Straight Arrow Connector 10"/>
          <p:cNvCxnSpPr>
            <a:stCxn id="5" idx="2"/>
          </p:cNvCxnSpPr>
          <p:nvPr/>
        </p:nvCxnSpPr>
        <p:spPr>
          <a:xfrm flipH="1">
            <a:off x="9742170" y="3570605"/>
            <a:ext cx="19685" cy="1790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8267700" y="4016375"/>
            <a:ext cx="3058160" cy="368300"/>
          </a:xfrm>
          <a:prstGeom prst="rect">
            <a:avLst/>
          </a:prstGeom>
          <a:noFill/>
        </p:spPr>
        <p:txBody>
          <a:bodyPr wrap="square" rtlCol="0">
            <a:spAutoFit/>
          </a:bodyPr>
          <a:p>
            <a:r>
              <a:rPr lang="en-GB" altLang="en-US"/>
              <a:t>Select a friend &amp; Click “Enter”</a:t>
            </a:r>
            <a:endParaRPr lang="en-GB" altLang="en-US"/>
          </a:p>
        </p:txBody>
      </p:sp>
      <p:cxnSp>
        <p:nvCxnSpPr>
          <p:cNvPr id="13" name="Straight Arrow Connector 12"/>
          <p:cNvCxnSpPr>
            <a:stCxn id="4" idx="3"/>
            <a:endCxn id="5" idx="1"/>
          </p:cNvCxnSpPr>
          <p:nvPr/>
        </p:nvCxnSpPr>
        <p:spPr>
          <a:xfrm flipV="1">
            <a:off x="2680335" y="3119755"/>
            <a:ext cx="6289040" cy="2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a:endCxn id="7" idx="3"/>
          </p:cNvCxnSpPr>
          <p:nvPr/>
        </p:nvCxnSpPr>
        <p:spPr>
          <a:xfrm flipH="1">
            <a:off x="2671445" y="5742940"/>
            <a:ext cx="6256020" cy="40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4801870" y="5434965"/>
            <a:ext cx="2818765" cy="642620"/>
          </a:xfrm>
          <a:prstGeom prst="rect">
            <a:avLst/>
          </a:prstGeom>
          <a:noFill/>
        </p:spPr>
        <p:txBody>
          <a:bodyPr wrap="square" rtlCol="0">
            <a:spAutoFit/>
          </a:bodyPr>
          <a:p>
            <a:r>
              <a:rPr lang="en-GB" altLang="en-US"/>
              <a:t>Enter payment amount &amp; Click “Send Money” button</a:t>
            </a:r>
            <a:endParaRPr lang="en-GB" altLang="en-US"/>
          </a:p>
        </p:txBody>
      </p:sp>
      <p:sp>
        <p:nvSpPr>
          <p:cNvPr id="17" name="Text Box 16"/>
          <p:cNvSpPr txBox="1"/>
          <p:nvPr/>
        </p:nvSpPr>
        <p:spPr>
          <a:xfrm>
            <a:off x="3749675" y="2818765"/>
            <a:ext cx="4450080" cy="642620"/>
          </a:xfrm>
          <a:prstGeom prst="rect">
            <a:avLst/>
          </a:prstGeom>
          <a:noFill/>
        </p:spPr>
        <p:txBody>
          <a:bodyPr wrap="square" rtlCol="0">
            <a:spAutoFit/>
          </a:bodyPr>
          <a:p>
            <a:r>
              <a:rPr lang="en-GB" altLang="en-US"/>
              <a:t>Enter friends phone no or name to have the list of all the relevant contacts displayed</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5085"/>
            <a:ext cx="10515600" cy="856615"/>
          </a:xfrm>
        </p:spPr>
        <p:txBody>
          <a:bodyPr>
            <a:normAutofit fontScale="90000"/>
          </a:bodyPr>
          <a:p>
            <a:r>
              <a:rPr lang="en-GB" altLang="en-US" sz="3200">
                <a:solidFill>
                  <a:srgbClr val="00B050"/>
                </a:solidFill>
              </a:rPr>
              <a:t>Wireframe Screen Mock Up</a:t>
            </a:r>
            <a:br>
              <a:rPr lang="en-GB" altLang="en-US" sz="3200">
                <a:solidFill>
                  <a:srgbClr val="00B050"/>
                </a:solidFill>
              </a:rPr>
            </a:br>
            <a:r>
              <a:rPr lang="en-GB" altLang="en-US" sz="3200">
                <a:solidFill>
                  <a:srgbClr val="00B050"/>
                </a:solidFill>
              </a:rPr>
              <a:t>Screen Name: Find a friend's contacts</a:t>
            </a:r>
            <a:endParaRPr lang="en-GB" altLang="en-US" sz="3200">
              <a:solidFill>
                <a:srgbClr val="00B050"/>
              </a:solidFill>
            </a:endParaRPr>
          </a:p>
        </p:txBody>
      </p:sp>
      <p:pic>
        <p:nvPicPr>
          <p:cNvPr id="5" name="Content Placeholder 4" descr="UX for Mobile"/>
          <p:cNvPicPr>
            <a:picLocks noChangeAspect="1"/>
          </p:cNvPicPr>
          <p:nvPr>
            <p:ph idx="1"/>
          </p:nvPr>
        </p:nvPicPr>
        <p:blipFill>
          <a:blip r:embed="rId1"/>
          <a:stretch>
            <a:fillRect/>
          </a:stretch>
        </p:blipFill>
        <p:spPr>
          <a:xfrm>
            <a:off x="935355" y="1022985"/>
            <a:ext cx="3482340" cy="5716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85520"/>
          </a:xfrm>
        </p:spPr>
        <p:txBody>
          <a:bodyPr>
            <a:normAutofit fontScale="90000"/>
          </a:bodyPr>
          <a:p>
            <a:r>
              <a:rPr lang="en-GB" altLang="en-US" sz="3200">
                <a:solidFill>
                  <a:srgbClr val="00B050"/>
                </a:solidFill>
              </a:rPr>
              <a:t>Wireframe Screen/Field Validations</a:t>
            </a:r>
            <a:br>
              <a:rPr lang="en-GB" altLang="en-US" sz="3200">
                <a:solidFill>
                  <a:srgbClr val="00B050"/>
                </a:solidFill>
              </a:rPr>
            </a:br>
            <a:r>
              <a:rPr lang="en-GB" altLang="en-US" sz="3200">
                <a:solidFill>
                  <a:srgbClr val="00B050"/>
                </a:solidFill>
              </a:rPr>
              <a:t>Screen Name: Find a friend's contacts</a:t>
            </a:r>
            <a:endParaRPr lang="en-GB" altLang="en-US" sz="3200">
              <a:solidFill>
                <a:srgbClr val="00B050"/>
              </a:solidFill>
            </a:endParaRPr>
          </a:p>
        </p:txBody>
      </p:sp>
      <p:sp>
        <p:nvSpPr>
          <p:cNvPr id="4" name="Content Placeholder 3"/>
          <p:cNvSpPr/>
          <p:nvPr>
            <p:ph idx="1"/>
          </p:nvPr>
        </p:nvSpPr>
        <p:spPr>
          <a:xfrm>
            <a:off x="838835" y="1514475"/>
            <a:ext cx="10869295" cy="4664075"/>
          </a:xfrm>
        </p:spPr>
        <p:txBody>
          <a:bodyPr>
            <a:normAutofit/>
          </a:bodyPr>
          <a:p>
            <a:pPr marL="0" indent="0">
              <a:buNone/>
            </a:pPr>
            <a:r>
              <a:rPr lang="en-GB" altLang="en-US" sz="2000">
                <a:solidFill>
                  <a:srgbClr val="00B050"/>
                </a:solidFill>
              </a:rPr>
              <a:t>Field Validations</a:t>
            </a:r>
            <a:endParaRPr lang="en-GB" altLang="en-US" sz="2000">
              <a:solidFill>
                <a:srgbClr val="00B050"/>
              </a:solidFill>
            </a:endParaRPr>
          </a:p>
          <a:p>
            <a:pPr marL="0" indent="0">
              <a:buNone/>
            </a:pPr>
            <a:endParaRPr lang="en-GB" altLang="en-US"/>
          </a:p>
          <a:p>
            <a:pPr marL="0" indent="0">
              <a:buNone/>
            </a:pPr>
            <a:endParaRPr lang="en-GB" altLang="en-US"/>
          </a:p>
          <a:p>
            <a:pPr marL="0" indent="0">
              <a:buNone/>
            </a:pPr>
            <a:endParaRPr lang="en-GB" altLang="en-US" sz="2000"/>
          </a:p>
          <a:p>
            <a:pPr marL="0" indent="0">
              <a:buNone/>
            </a:pPr>
            <a:r>
              <a:rPr lang="en-GB" altLang="en-US" sz="2000">
                <a:solidFill>
                  <a:srgbClr val="00B050"/>
                </a:solidFill>
              </a:rPr>
              <a:t>Screen validations</a:t>
            </a:r>
            <a:endParaRPr lang="en-GB" altLang="en-US" sz="2000">
              <a:solidFill>
                <a:srgbClr val="00B050"/>
              </a:solidFill>
            </a:endParaRPr>
          </a:p>
          <a:p>
            <a:pPr marL="457200" indent="-457200"/>
            <a:r>
              <a:rPr lang="en-GB" altLang="en-US" sz="1600"/>
              <a:t>Typing on the text box to find a friend's contacts automatically displays relevant contacts to chose from.</a:t>
            </a:r>
            <a:endParaRPr lang="en-GB" altLang="en-US" sz="1600"/>
          </a:p>
          <a:p>
            <a:pPr marL="457200" indent="-457200"/>
            <a:r>
              <a:rPr lang="en-GB" altLang="en-US" sz="1600"/>
              <a:t>The key board box for typing automatically displays when I click on the text box to type a friends name or number.</a:t>
            </a:r>
            <a:endParaRPr lang="en-GB" altLang="en-US" sz="1600"/>
          </a:p>
          <a:p>
            <a:pPr marL="457200" indent="-457200"/>
            <a:r>
              <a:rPr lang="en-GB" altLang="en-US" sz="1600"/>
              <a:t>If the total number of contacts is more than what the mobile screen can display, a scroll bar is displayed.</a:t>
            </a:r>
            <a:endParaRPr lang="en-GB" altLang="en-US" sz="1600"/>
          </a:p>
          <a:p>
            <a:pPr marL="457200" indent="-457200"/>
            <a:r>
              <a:rPr lang="en-GB" altLang="en-US" sz="1600"/>
              <a:t>Selecting a friend from the list of all the contacts is mandatory before proceeding further to enter payment amount.</a:t>
            </a:r>
            <a:endParaRPr lang="en-GB" altLang="en-US" sz="1600"/>
          </a:p>
          <a:p>
            <a:pPr marL="457200" indent="-457200"/>
            <a:endParaRPr lang="en-GB" altLang="en-US" sz="1600"/>
          </a:p>
          <a:p>
            <a:pPr marL="457200" indent="-457200"/>
            <a:endParaRPr lang="en-GB" altLang="en-US" sz="1600"/>
          </a:p>
        </p:txBody>
      </p:sp>
      <p:graphicFrame>
        <p:nvGraphicFramePr>
          <p:cNvPr id="5" name="Table 4"/>
          <p:cNvGraphicFramePr/>
          <p:nvPr/>
        </p:nvGraphicFramePr>
        <p:xfrm>
          <a:off x="913130" y="1917700"/>
          <a:ext cx="6282690" cy="1231900"/>
        </p:xfrm>
        <a:graphic>
          <a:graphicData uri="http://schemas.openxmlformats.org/drawingml/2006/table">
            <a:tbl>
              <a:tblPr firstRow="1" bandRow="1">
                <a:tableStyleId>{5C22544A-7EE6-4342-B048-85BDC9FD1C3A}</a:tableStyleId>
              </a:tblPr>
              <a:tblGrid>
                <a:gridCol w="2864485"/>
                <a:gridCol w="3418205"/>
              </a:tblGrid>
              <a:tr h="246380">
                <a:tc>
                  <a:txBody>
                    <a:bodyPr/>
                    <a:p>
                      <a:pPr marL="0" indent="0" algn="l">
                        <a:buNone/>
                      </a:pPr>
                      <a:r>
                        <a:rPr sz="1600" b="1" u="none">
                          <a:solidFill>
                            <a:srgbClr val="000000"/>
                          </a:solidFill>
                          <a:latin typeface="Calibri" charset="0"/>
                          <a:ea typeface="Calibri" charset="0"/>
                          <a:cs typeface="Calibri" charset="0"/>
                        </a:rPr>
                        <a:t>Field Name</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1" u="none">
                          <a:solidFill>
                            <a:srgbClr val="000000"/>
                          </a:solidFill>
                          <a:latin typeface="Calibri" charset="0"/>
                          <a:ea typeface="Calibri" charset="0"/>
                          <a:cs typeface="Calibri" charset="0"/>
                        </a:rPr>
                        <a:t>Filter by name or number</a:t>
                      </a:r>
                      <a:endParaRPr lang="en-GB"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6380">
                <a:tc>
                  <a:txBody>
                    <a:bodyPr/>
                    <a:p>
                      <a:pPr marL="0" indent="0" algn="l">
                        <a:buNone/>
                      </a:pPr>
                      <a:r>
                        <a:rPr sz="1600" b="0" u="none">
                          <a:solidFill>
                            <a:srgbClr val="000000"/>
                          </a:solidFill>
                          <a:latin typeface="Calibri" charset="0"/>
                          <a:ea typeface="Calibri" charset="0"/>
                          <a:cs typeface="Calibri" charset="0"/>
                        </a:rPr>
                        <a:t>Field Type</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text box</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6380">
                <a:tc>
                  <a:txBody>
                    <a:bodyPr/>
                    <a:p>
                      <a:pPr marL="0" indent="0" algn="l">
                        <a:buNone/>
                      </a:pPr>
                      <a:r>
                        <a:rPr sz="1600" b="0" u="none">
                          <a:solidFill>
                            <a:srgbClr val="000000"/>
                          </a:solidFill>
                          <a:latin typeface="Calibri" charset="0"/>
                          <a:ea typeface="Calibri" charset="0"/>
                          <a:cs typeface="Calibri" charset="0"/>
                        </a:rPr>
                        <a:t>Mandatory ?</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Yes</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5745">
                <a:tc>
                  <a:txBody>
                    <a:bodyPr/>
                    <a:p>
                      <a:pPr marL="0" indent="0" algn="l">
                        <a:buNone/>
                      </a:pPr>
                      <a:r>
                        <a:rPr sz="1600" b="0" u="none">
                          <a:solidFill>
                            <a:srgbClr val="000000"/>
                          </a:solidFill>
                          <a:latin typeface="Calibri" charset="0"/>
                          <a:ea typeface="Calibri" charset="0"/>
                          <a:cs typeface="Calibri" charset="0"/>
                        </a:rPr>
                        <a:t>Type of Characters</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Alphanumeric</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5745">
                <a:tc>
                  <a:txBody>
                    <a:bodyPr/>
                    <a:p>
                      <a:pPr marL="0" indent="0" algn="l">
                        <a:buNone/>
                      </a:pPr>
                      <a:r>
                        <a:rPr lang="en-GB" sz="1600" b="0" u="none">
                          <a:solidFill>
                            <a:srgbClr val="000000"/>
                          </a:solidFill>
                          <a:latin typeface="Calibri" charset="0"/>
                          <a:ea typeface="Calibri" charset="0"/>
                          <a:cs typeface="Calibri" charset="0"/>
                        </a:rPr>
                        <a:t>Field Length</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N/A</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1919</Words>
  <Application>WPS Presentation</Application>
  <PresentationFormat>Widescreen</PresentationFormat>
  <Paragraphs>76</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Theme</vt:lpstr>
      <vt:lpstr>User Experience Design  for Mobile solutions</vt:lpstr>
      <vt:lpstr>UX design extract from a real-life mobile solution</vt:lpstr>
      <vt:lpstr>UX Sitemap</vt:lpstr>
      <vt:lpstr>Wireframe Screen Mock Up Screen Name: Find a friend's contacts</vt:lpstr>
      <vt:lpstr>Wireframe Screen/Field Validations Screen Name: Find a friend's contacts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Experience Design</dc:title>
  <dc:creator/>
  <cp:lastModifiedBy>Raghavan</cp:lastModifiedBy>
  <cp:revision>23</cp:revision>
  <dcterms:created xsi:type="dcterms:W3CDTF">2018-05-18T11:22:00Z</dcterms:created>
  <dcterms:modified xsi:type="dcterms:W3CDTF">2018-05-20T15:21:13Z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