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3"/>
    <p:sldId id="259" r:id="rId4"/>
    <p:sldId id="257" r:id="rId5"/>
    <p:sldId id="263" r:id="rId6"/>
    <p:sldId id="264" r:id="rId7"/>
    <p:sldId id="26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3950"/>
            <a:ext cx="9144000" cy="1791335"/>
          </a:xfrm>
        </p:spPr>
        <p:txBody>
          <a:bodyPr>
            <a:normAutofit fontScale="90000"/>
          </a:bodyPr>
          <a:lstStyle/>
          <a:p>
            <a:r>
              <a:rPr lang="en-GB" altLang="en-US" b="1" dirty="0">
                <a:solidFill>
                  <a:srgbClr val="00B050"/>
                </a:solidFill>
              </a:rPr>
              <a:t>User Interface development </a:t>
            </a:r>
            <a:br>
              <a:rPr lang="en-GB" altLang="en-US" b="1" dirty="0">
                <a:solidFill>
                  <a:srgbClr val="00B050"/>
                </a:solidFill>
              </a:rPr>
            </a:br>
            <a:r>
              <a:rPr lang="en-GB" altLang="en-US" b="1" dirty="0">
                <a:solidFill>
                  <a:srgbClr val="00B050"/>
                </a:solidFill>
              </a:rPr>
              <a:t>for a web solution</a:t>
            </a:r>
            <a:endParaRPr lang="en-GB" altLang="en-US" b="1" dirty="0">
              <a:solidFill>
                <a:srgbClr val="00B050"/>
              </a:solidFill>
            </a:endParaRPr>
          </a:p>
        </p:txBody>
      </p:sp>
      <p:sp>
        <p:nvSpPr>
          <p:cNvPr id="3" name="Subtitle 2"/>
          <p:cNvSpPr>
            <a:spLocks noGrp="1"/>
          </p:cNvSpPr>
          <p:nvPr>
            <p:ph type="subTitle" idx="1"/>
          </p:nvPr>
        </p:nvSpPr>
        <p:spPr>
          <a:xfrm>
            <a:off x="748030" y="3333750"/>
            <a:ext cx="9919970" cy="1924685"/>
          </a:xfrm>
        </p:spPr>
        <p:txBody>
          <a:bodyPr>
            <a:normAutofit lnSpcReduction="10000"/>
          </a:bodyPr>
          <a:lstStyle/>
          <a:p>
            <a:pPr lvl="0" algn="l"/>
            <a:r>
              <a:rPr lang="en-GB" altLang="en-US" sz="2000" b="1"/>
              <a:t>Highlights of UI coding:</a:t>
            </a:r>
            <a:endParaRPr lang="en-GB" altLang="en-US" sz="2000" b="1"/>
          </a:p>
          <a:p>
            <a:pPr marL="342900" lvl="0" indent="-342900" algn="l">
              <a:buFont typeface="Arial" charset="0"/>
              <a:buChar char="•"/>
            </a:pPr>
            <a:r>
              <a:rPr lang="en-GB" altLang="en-US" sz="2000"/>
              <a:t>HTML</a:t>
            </a:r>
            <a:endParaRPr lang="en-GB" altLang="en-US" sz="2000"/>
          </a:p>
          <a:p>
            <a:pPr marL="342900" lvl="0" indent="-342900" algn="l">
              <a:buFont typeface="Arial" charset="0"/>
              <a:buChar char="•"/>
            </a:pPr>
            <a:r>
              <a:rPr lang="en-GB" altLang="en-US" sz="2000"/>
              <a:t>Java Script</a:t>
            </a:r>
            <a:endParaRPr lang="en-GB" altLang="en-US" sz="2000"/>
          </a:p>
          <a:p>
            <a:pPr marL="342900" lvl="0" indent="-342900" algn="l">
              <a:buFont typeface="Arial" charset="0"/>
              <a:buChar char="•"/>
            </a:pPr>
            <a:r>
              <a:rPr lang="en-GB" altLang="en-US" sz="2000"/>
              <a:t>Cascading Style sheets</a:t>
            </a:r>
            <a:endParaRPr lang="en-GB" altLang="en-US" sz="2000"/>
          </a:p>
          <a:p>
            <a:pPr marL="342900" lvl="0" indent="-342900" algn="l">
              <a:buFont typeface="Arial" charset="0"/>
              <a:buChar char="•"/>
            </a:pPr>
            <a:r>
              <a:rPr lang="en-GB" altLang="en-US" sz="2000"/>
              <a:t>Model View Controller (MVC)</a:t>
            </a:r>
            <a:endParaRPr lang="en-GB" altLang="en-US"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760"/>
            <a:ext cx="10515600" cy="832485"/>
          </a:xfrm>
        </p:spPr>
        <p:txBody>
          <a:bodyPr/>
          <a:p>
            <a:r>
              <a:rPr lang="en-GB" altLang="en-US" sz="3200">
                <a:solidFill>
                  <a:srgbClr val="00B050"/>
                </a:solidFill>
              </a:rPr>
              <a:t>User Interface (UI) development</a:t>
            </a:r>
            <a:endParaRPr lang="en-GB" altLang="en-US" sz="3200">
              <a:solidFill>
                <a:srgbClr val="00B050"/>
              </a:solidFill>
            </a:endParaRPr>
          </a:p>
        </p:txBody>
      </p:sp>
      <p:sp>
        <p:nvSpPr>
          <p:cNvPr id="3" name="Content Placeholder 2"/>
          <p:cNvSpPr/>
          <p:nvPr>
            <p:ph idx="1"/>
          </p:nvPr>
        </p:nvSpPr>
        <p:spPr>
          <a:xfrm>
            <a:off x="838200" y="1299210"/>
            <a:ext cx="10515600" cy="4878070"/>
          </a:xfrm>
        </p:spPr>
        <p:txBody>
          <a:bodyPr>
            <a:normAutofit/>
          </a:bodyPr>
          <a:p>
            <a:pPr marL="0" indent="0">
              <a:buNone/>
            </a:pPr>
            <a:r>
              <a:rPr lang="en-GB" altLang="en-US" sz="2000">
                <a:solidFill>
                  <a:srgbClr val="00B050"/>
                </a:solidFill>
              </a:rPr>
              <a:t>A page from Easyjet.com to present UI development</a:t>
            </a:r>
            <a:endParaRPr lang="en-GB" altLang="en-US" sz="2000">
              <a:solidFill>
                <a:srgbClr val="00B050"/>
              </a:solidFill>
            </a:endParaRPr>
          </a:p>
          <a:p>
            <a:pPr marL="0" indent="0">
              <a:buNone/>
            </a:pPr>
            <a:r>
              <a:rPr lang="en-GB" altLang="en-US" sz="2000">
                <a:sym typeface="+mn-ea"/>
              </a:rPr>
              <a:t>Home page of Easyjet.com that enables users to enter flight details and click “Show Flights”.</a:t>
            </a:r>
            <a:endParaRPr lang="en-GB" altLang="en-US" sz="2000">
              <a:solidFill>
                <a:srgbClr val="00B050"/>
              </a:solidFill>
            </a:endParaRPr>
          </a:p>
          <a:p>
            <a:pPr marL="0" indent="0">
              <a:buNone/>
            </a:pPr>
            <a:endParaRPr lang="en-GB" altLang="en-US" sz="2000">
              <a:solidFill>
                <a:srgbClr val="00B050"/>
              </a:solidFill>
            </a:endParaRPr>
          </a:p>
          <a:p>
            <a:pPr marL="0" indent="0">
              <a:buNone/>
            </a:pPr>
            <a:r>
              <a:rPr lang="en-GB" altLang="en-US" sz="2000">
                <a:solidFill>
                  <a:srgbClr val="00B050"/>
                </a:solidFill>
              </a:rPr>
              <a:t>Scope of this document:</a:t>
            </a:r>
            <a:endParaRPr lang="en-GB" altLang="en-US" sz="2000">
              <a:solidFill>
                <a:srgbClr val="00B050"/>
              </a:solidFill>
            </a:endParaRPr>
          </a:p>
          <a:p>
            <a:pPr marL="0" indent="0">
              <a:buNone/>
            </a:pPr>
            <a:r>
              <a:rPr lang="en-GB" altLang="en-US" sz="2000"/>
              <a:t>To present UI coding with an emphasis on:</a:t>
            </a:r>
            <a:endParaRPr lang="en-GB" altLang="en-US" sz="2000"/>
          </a:p>
          <a:p>
            <a:pPr marL="342900" indent="-342900"/>
            <a:r>
              <a:rPr lang="en-GB" altLang="en-US" sz="2000"/>
              <a:t>Hyper-text Markup Language (HTML),</a:t>
            </a:r>
            <a:endParaRPr lang="en-GB" altLang="en-US" sz="2000"/>
          </a:p>
          <a:p>
            <a:pPr marL="342900" indent="-342900"/>
            <a:r>
              <a:rPr lang="en-GB" altLang="en-US" sz="2000"/>
              <a:t>Java Script &amp; </a:t>
            </a:r>
            <a:endParaRPr lang="en-GB" altLang="en-US" sz="2000"/>
          </a:p>
          <a:p>
            <a:pPr marL="342900" indent="-342900"/>
            <a:r>
              <a:rPr lang="en-GB" altLang="en-US" sz="2000"/>
              <a:t>Cascading Style Sheets (CSS)</a:t>
            </a:r>
            <a:endParaRPr lang="en-GB" altLang="en-US" sz="2000"/>
          </a:p>
          <a:p>
            <a:pPr marL="342900" indent="-342900"/>
            <a:r>
              <a:rPr lang="en-GB" altLang="en-US" sz="2000"/>
              <a:t>Model View Controller (MVC)</a:t>
            </a:r>
            <a:endParaRPr lang="en-GB" altLang="en-US" sz="2000"/>
          </a:p>
          <a:p>
            <a:pPr marL="0" indent="0">
              <a:buNone/>
            </a:pPr>
            <a:endParaRPr lang="en-GB" altLang="en-US" sz="2000"/>
          </a:p>
          <a:p>
            <a:pPr marL="0" indent="0">
              <a:buNone/>
            </a:pPr>
            <a:r>
              <a:rPr lang="en-GB" altLang="en-US" sz="2000"/>
              <a:t>The above are highlighted and marked using the arrow symbol in this presentation.</a:t>
            </a:r>
            <a:endParaRPr lang="en-GB" alt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760"/>
            <a:ext cx="10515600" cy="650875"/>
          </a:xfrm>
        </p:spPr>
        <p:txBody>
          <a:bodyPr>
            <a:normAutofit/>
          </a:bodyPr>
          <a:p>
            <a:r>
              <a:rPr lang="en-GB" altLang="en-US" sz="3200">
                <a:solidFill>
                  <a:srgbClr val="00B050"/>
                </a:solidFill>
              </a:rPr>
              <a:t>HTML Header and Body</a:t>
            </a:r>
            <a:endParaRPr lang="en-GB" altLang="en-US" sz="3200">
              <a:solidFill>
                <a:srgbClr val="00B050"/>
              </a:solidFill>
            </a:endParaRPr>
          </a:p>
        </p:txBody>
      </p:sp>
      <p:pic>
        <p:nvPicPr>
          <p:cNvPr id="7" name="Content Placeholder 6"/>
          <p:cNvPicPr>
            <a:picLocks noChangeAspect="1"/>
          </p:cNvPicPr>
          <p:nvPr>
            <p:ph idx="1"/>
          </p:nvPr>
        </p:nvPicPr>
        <p:blipFill>
          <a:blip r:embed="rId1"/>
          <a:stretch>
            <a:fillRect/>
          </a:stretch>
        </p:blipFill>
        <p:spPr>
          <a:xfrm>
            <a:off x="918210" y="920115"/>
            <a:ext cx="11011535" cy="5597525"/>
          </a:xfrm>
          <a:prstGeom prst="rect">
            <a:avLst/>
          </a:prstGeom>
        </p:spPr>
      </p:pic>
      <p:cxnSp>
        <p:nvCxnSpPr>
          <p:cNvPr id="9" name="Straight Arrow Connector 8"/>
          <p:cNvCxnSpPr/>
          <p:nvPr/>
        </p:nvCxnSpPr>
        <p:spPr>
          <a:xfrm>
            <a:off x="4056380" y="867410"/>
            <a:ext cx="1925320" cy="14217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760"/>
            <a:ext cx="10515600" cy="650875"/>
          </a:xfrm>
        </p:spPr>
        <p:txBody>
          <a:bodyPr>
            <a:normAutofit/>
          </a:bodyPr>
          <a:p>
            <a:r>
              <a:rPr lang="en-GB" altLang="en-US" sz="3200">
                <a:solidFill>
                  <a:srgbClr val="00B050"/>
                </a:solidFill>
              </a:rPr>
              <a:t>Java Script logic to set screen timeouts</a:t>
            </a:r>
            <a:endParaRPr lang="en-GB" altLang="en-US" sz="3200">
              <a:solidFill>
                <a:srgbClr val="00B050"/>
              </a:solidFill>
            </a:endParaRPr>
          </a:p>
        </p:txBody>
      </p:sp>
      <p:pic>
        <p:nvPicPr>
          <p:cNvPr id="7" name="Content Placeholder 6"/>
          <p:cNvPicPr>
            <a:picLocks noChangeAspect="1"/>
          </p:cNvPicPr>
          <p:nvPr>
            <p:ph idx="1"/>
          </p:nvPr>
        </p:nvPicPr>
        <p:blipFill>
          <a:blip r:embed="rId1"/>
          <a:stretch>
            <a:fillRect/>
          </a:stretch>
        </p:blipFill>
        <p:spPr>
          <a:xfrm>
            <a:off x="815340" y="1061085"/>
            <a:ext cx="11153775" cy="5433695"/>
          </a:xfrm>
          <a:prstGeom prst="rect">
            <a:avLst/>
          </a:prstGeom>
        </p:spPr>
      </p:pic>
      <p:cxnSp>
        <p:nvCxnSpPr>
          <p:cNvPr id="9" name="Straight Arrow Connector 8"/>
          <p:cNvCxnSpPr/>
          <p:nvPr/>
        </p:nvCxnSpPr>
        <p:spPr>
          <a:xfrm>
            <a:off x="4056380" y="867410"/>
            <a:ext cx="2604770" cy="21266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835" y="366395"/>
            <a:ext cx="11106785" cy="650875"/>
          </a:xfrm>
        </p:spPr>
        <p:txBody>
          <a:bodyPr>
            <a:normAutofit/>
          </a:bodyPr>
          <a:p>
            <a:r>
              <a:rPr lang="en-GB" altLang="en-US" sz="3200">
                <a:solidFill>
                  <a:srgbClr val="00B050"/>
                </a:solidFill>
              </a:rPr>
              <a:t>Cascading style sheets (CSS) determining look and feel of the page</a:t>
            </a:r>
            <a:endParaRPr lang="en-GB" altLang="en-US" sz="3200">
              <a:solidFill>
                <a:srgbClr val="00B050"/>
              </a:solidFill>
            </a:endParaRPr>
          </a:p>
        </p:txBody>
      </p:sp>
      <p:pic>
        <p:nvPicPr>
          <p:cNvPr id="4" name="Content Placeholder 3"/>
          <p:cNvPicPr>
            <a:picLocks noChangeAspect="1"/>
          </p:cNvPicPr>
          <p:nvPr>
            <p:ph idx="1"/>
          </p:nvPr>
        </p:nvPicPr>
        <p:blipFill>
          <a:blip r:embed="rId1"/>
          <a:stretch>
            <a:fillRect/>
          </a:stretch>
        </p:blipFill>
        <p:spPr>
          <a:xfrm>
            <a:off x="917575" y="963295"/>
            <a:ext cx="10865485" cy="5604510"/>
          </a:xfrm>
          <a:prstGeom prst="rect">
            <a:avLst/>
          </a:prstGeom>
        </p:spPr>
      </p:pic>
      <p:cxnSp>
        <p:nvCxnSpPr>
          <p:cNvPr id="5" name="Straight Arrow Connector 4"/>
          <p:cNvCxnSpPr/>
          <p:nvPr/>
        </p:nvCxnSpPr>
        <p:spPr>
          <a:xfrm>
            <a:off x="3430270" y="863600"/>
            <a:ext cx="1584960" cy="23342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52170" y="151765"/>
            <a:ext cx="10515600" cy="832485"/>
          </a:xfrm>
        </p:spPr>
        <p:txBody>
          <a:bodyPr/>
          <a:p>
            <a:r>
              <a:rPr lang="en-GB" altLang="en-US" sz="3200">
                <a:solidFill>
                  <a:srgbClr val="00B050"/>
                </a:solidFill>
              </a:rPr>
              <a:t>Model View Controller (MVC) Pattern</a:t>
            </a:r>
            <a:endParaRPr lang="en-GB" altLang="en-US" sz="3200">
              <a:solidFill>
                <a:srgbClr val="00B050"/>
              </a:solidFill>
            </a:endParaRPr>
          </a:p>
        </p:txBody>
      </p:sp>
      <p:sp>
        <p:nvSpPr>
          <p:cNvPr id="3" name="Content Placeholder 2"/>
          <p:cNvSpPr/>
          <p:nvPr>
            <p:ph idx="1"/>
          </p:nvPr>
        </p:nvSpPr>
        <p:spPr>
          <a:xfrm>
            <a:off x="724535" y="971550"/>
            <a:ext cx="10515600" cy="5690235"/>
          </a:xfrm>
        </p:spPr>
        <p:txBody>
          <a:bodyPr>
            <a:normAutofit fontScale="80000"/>
          </a:bodyPr>
          <a:p>
            <a:pPr marL="0" indent="0">
              <a:buNone/>
            </a:pPr>
            <a:r>
              <a:rPr lang="en-GB" altLang="en-US" sz="1200" b="1">
                <a:solidFill>
                  <a:srgbClr val="00B050"/>
                </a:solidFill>
              </a:rPr>
              <a:t>View: </a:t>
            </a:r>
            <a:r>
              <a:rPr lang="en-GB" altLang="en-US" sz="1200">
                <a:solidFill>
                  <a:schemeClr val="tx1"/>
                </a:solidFill>
              </a:rPr>
              <a:t>HTML / JSP / ASP, that renders the web page</a:t>
            </a:r>
            <a:endParaRPr lang="en-GB" altLang="en-US" sz="1200">
              <a:solidFill>
                <a:srgbClr val="00B050"/>
              </a:solidFill>
            </a:endParaRPr>
          </a:p>
          <a:p>
            <a:pPr marL="0" indent="0">
              <a:buNone/>
            </a:pPr>
            <a:r>
              <a:rPr lang="en-GB" altLang="en-US" sz="1200" b="1">
                <a:solidFill>
                  <a:srgbClr val="00B050"/>
                </a:solidFill>
              </a:rPr>
              <a:t>Model: </a:t>
            </a:r>
            <a:r>
              <a:rPr lang="en-GB" altLang="en-US" sz="1200">
                <a:solidFill>
                  <a:schemeClr val="tx1"/>
                </a:solidFill>
              </a:rPr>
              <a:t>Plain Old Java Objects (POJO) which usually defines &amp; initializes the getters and setter methods for all the fields displayed on any page.</a:t>
            </a:r>
            <a:endParaRPr lang="en-GB" altLang="en-US" sz="1200">
              <a:solidFill>
                <a:schemeClr val="tx1"/>
              </a:solidFill>
            </a:endParaRPr>
          </a:p>
          <a:p>
            <a:pPr marL="0" indent="0">
              <a:buNone/>
            </a:pPr>
            <a:r>
              <a:rPr lang="en-GB" altLang="en-US" sz="1200">
                <a:solidFill>
                  <a:schemeClr val="tx1"/>
                </a:solidFill>
              </a:rPr>
              <a:t>Pulic class JourneyDetails {</a:t>
            </a:r>
            <a:endParaRPr lang="en-GB" altLang="en-US" sz="1200">
              <a:solidFill>
                <a:schemeClr val="tx1"/>
              </a:solidFill>
            </a:endParaRPr>
          </a:p>
          <a:p>
            <a:pPr marL="0" indent="0">
              <a:buNone/>
            </a:pPr>
            <a:r>
              <a:rPr lang="en-GB" altLang="en-US" sz="1200">
                <a:solidFill>
                  <a:schemeClr val="tx1"/>
                </a:solidFill>
              </a:rPr>
              <a:t>boolean onewayOrReturn;</a:t>
            </a:r>
            <a:endParaRPr lang="en-GB" altLang="en-US" sz="1200">
              <a:solidFill>
                <a:schemeClr val="tx1"/>
              </a:solidFill>
            </a:endParaRPr>
          </a:p>
          <a:p>
            <a:pPr marL="0" indent="0">
              <a:buNone/>
            </a:pPr>
            <a:r>
              <a:rPr lang="en-GB" altLang="en-US" sz="1200">
                <a:solidFill>
                  <a:schemeClr val="tx1"/>
                </a:solidFill>
              </a:rPr>
              <a:t>String startingFrom;</a:t>
            </a:r>
            <a:endParaRPr lang="en-GB" altLang="en-US" sz="1200">
              <a:solidFill>
                <a:schemeClr val="tx1"/>
              </a:solidFill>
            </a:endParaRPr>
          </a:p>
          <a:p>
            <a:pPr marL="0" indent="0">
              <a:buNone/>
            </a:pPr>
            <a:r>
              <a:rPr lang="en-GB" altLang="en-US" sz="1200">
                <a:solidFill>
                  <a:schemeClr val="tx1"/>
                </a:solidFill>
              </a:rPr>
              <a:t>String destination;</a:t>
            </a:r>
            <a:endParaRPr lang="en-GB" altLang="en-US" sz="1200">
              <a:solidFill>
                <a:schemeClr val="tx1"/>
              </a:solidFill>
            </a:endParaRPr>
          </a:p>
          <a:p>
            <a:pPr marL="0" indent="0">
              <a:buNone/>
            </a:pPr>
            <a:r>
              <a:rPr lang="en-GB" altLang="en-US" sz="1200">
                <a:solidFill>
                  <a:schemeClr val="tx1"/>
                </a:solidFill>
              </a:rPr>
              <a:t>Date startDate;</a:t>
            </a:r>
            <a:endParaRPr lang="en-GB" altLang="en-US" sz="1200">
              <a:solidFill>
                <a:schemeClr val="tx1"/>
              </a:solidFill>
            </a:endParaRPr>
          </a:p>
          <a:p>
            <a:pPr marL="0" indent="0">
              <a:buNone/>
            </a:pPr>
            <a:r>
              <a:rPr lang="en-GB" altLang="en-US" sz="1200">
                <a:solidFill>
                  <a:schemeClr val="tx1"/>
                </a:solidFill>
              </a:rPr>
              <a:t>Date returnDate;</a:t>
            </a:r>
            <a:endParaRPr lang="en-GB" altLang="en-US" sz="1200">
              <a:solidFill>
                <a:schemeClr val="tx1"/>
              </a:solidFill>
            </a:endParaRPr>
          </a:p>
          <a:p>
            <a:pPr marL="0" indent="0">
              <a:buNone/>
            </a:pPr>
            <a:r>
              <a:rPr lang="en-GB" altLang="en-US" sz="1200">
                <a:solidFill>
                  <a:schemeClr val="tx1"/>
                </a:solidFill>
              </a:rPr>
              <a:t>Public String getDestination() {</a:t>
            </a:r>
            <a:endParaRPr lang="en-GB" altLang="en-US" sz="1200">
              <a:solidFill>
                <a:schemeClr val="tx1"/>
              </a:solidFill>
            </a:endParaRPr>
          </a:p>
          <a:p>
            <a:pPr marL="0" indent="0">
              <a:buNone/>
            </a:pPr>
            <a:r>
              <a:rPr lang="en-GB" altLang="en-US" sz="1200">
                <a:solidFill>
                  <a:schemeClr val="tx1"/>
                </a:solidFill>
              </a:rPr>
              <a:t>return destination;</a:t>
            </a:r>
            <a:endParaRPr lang="en-GB" altLang="en-US" sz="1200">
              <a:solidFill>
                <a:schemeClr val="tx1"/>
              </a:solidFill>
            </a:endParaRPr>
          </a:p>
          <a:p>
            <a:pPr marL="0" indent="0">
              <a:buNone/>
            </a:pPr>
            <a:r>
              <a:rPr lang="en-GB" altLang="en-US" sz="1200">
                <a:solidFill>
                  <a:schemeClr val="tx1"/>
                </a:solidFill>
              </a:rPr>
              <a:t>}</a:t>
            </a:r>
            <a:endParaRPr lang="en-GB" altLang="en-US" sz="1200">
              <a:solidFill>
                <a:schemeClr val="tx1"/>
              </a:solidFill>
            </a:endParaRPr>
          </a:p>
          <a:p>
            <a:pPr marL="0" indent="0">
              <a:buNone/>
            </a:pPr>
            <a:r>
              <a:rPr lang="en-GB" altLang="en-US" sz="1200">
                <a:solidFill>
                  <a:schemeClr val="tx1"/>
                </a:solidFill>
              </a:rPr>
              <a:t>Public void setDestination(String destination) {</a:t>
            </a:r>
            <a:endParaRPr lang="en-GB" altLang="en-US" sz="1200">
              <a:solidFill>
                <a:schemeClr val="tx1"/>
              </a:solidFill>
            </a:endParaRPr>
          </a:p>
          <a:p>
            <a:pPr marL="0" indent="0">
              <a:buNone/>
            </a:pPr>
            <a:r>
              <a:rPr lang="en-GB" altLang="en-US" sz="1200">
                <a:solidFill>
                  <a:schemeClr val="tx1"/>
                </a:solidFill>
              </a:rPr>
              <a:t>this.destination = destination;</a:t>
            </a:r>
            <a:endParaRPr lang="en-GB" altLang="en-US" sz="1200">
              <a:solidFill>
                <a:schemeClr val="tx1"/>
              </a:solidFill>
            </a:endParaRPr>
          </a:p>
          <a:p>
            <a:pPr marL="0" indent="0">
              <a:buNone/>
            </a:pPr>
            <a:r>
              <a:rPr lang="en-GB" altLang="en-US" sz="1200">
                <a:solidFill>
                  <a:schemeClr val="tx1"/>
                </a:solidFill>
              </a:rPr>
              <a:t>}</a:t>
            </a:r>
            <a:endParaRPr lang="en-GB" altLang="en-US" sz="1200">
              <a:solidFill>
                <a:schemeClr val="tx1"/>
              </a:solidFill>
            </a:endParaRPr>
          </a:p>
          <a:p>
            <a:pPr marL="0" indent="0">
              <a:buNone/>
            </a:pPr>
            <a:r>
              <a:rPr lang="en-GB" altLang="en-US" sz="1200">
                <a:solidFill>
                  <a:schemeClr val="tx1"/>
                </a:solidFill>
              </a:rPr>
              <a:t>// Shall include getters and setters for all the other fields too of any web page</a:t>
            </a:r>
            <a:endParaRPr lang="en-GB" altLang="en-US" sz="1200">
              <a:solidFill>
                <a:schemeClr val="tx1"/>
              </a:solidFill>
            </a:endParaRPr>
          </a:p>
          <a:p>
            <a:pPr marL="0" indent="0">
              <a:buNone/>
            </a:pPr>
            <a:r>
              <a:rPr lang="en-GB" altLang="en-US" sz="1200">
                <a:solidFill>
                  <a:schemeClr val="tx1"/>
                </a:solidFill>
              </a:rPr>
              <a:t>}</a:t>
            </a:r>
            <a:endParaRPr lang="en-GB" altLang="en-US" sz="1200">
              <a:solidFill>
                <a:schemeClr val="tx1"/>
              </a:solidFill>
            </a:endParaRPr>
          </a:p>
          <a:p>
            <a:pPr marL="0" indent="0">
              <a:buNone/>
            </a:pPr>
            <a:r>
              <a:rPr lang="en-GB" altLang="en-US" sz="1200" b="1">
                <a:solidFill>
                  <a:srgbClr val="00B050"/>
                </a:solidFill>
              </a:rPr>
              <a:t>Controller: </a:t>
            </a:r>
            <a:r>
              <a:rPr lang="en-GB" altLang="en-US" sz="1200">
                <a:solidFill>
                  <a:schemeClr val="tx1"/>
                </a:solidFill>
              </a:rPr>
              <a:t>Code that receives all the inputs from any web page, processes the logic by forwarding it to the backend and returns the outputs received back to the view for it to be rendered on the web page</a:t>
            </a:r>
            <a:endParaRPr lang="en-GB" altLang="en-US" sz="1200">
              <a:solidFill>
                <a:schemeClr val="tx1"/>
              </a:solidFill>
            </a:endParaRPr>
          </a:p>
          <a:p>
            <a:pPr marL="0" indent="0">
              <a:buNone/>
            </a:pPr>
            <a:r>
              <a:rPr lang="en-GB" altLang="en-US" sz="1200">
                <a:solidFill>
                  <a:schemeClr val="tx1"/>
                </a:solidFill>
              </a:rPr>
              <a:t>Collection searchResults searchAvailableFlights(String startingFrom, String destination, Date start, Date return) </a:t>
            </a:r>
            <a:endParaRPr lang="en-GB" altLang="en-US" sz="1200">
              <a:solidFill>
                <a:schemeClr val="tx1"/>
              </a:solidFill>
            </a:endParaRPr>
          </a:p>
          <a:p>
            <a:pPr marL="0" indent="0">
              <a:buNone/>
            </a:pPr>
            <a:r>
              <a:rPr lang="en-GB" altLang="en-US" sz="1200">
                <a:solidFill>
                  <a:schemeClr val="tx1"/>
                </a:solidFill>
              </a:rPr>
              <a:t>{</a:t>
            </a:r>
            <a:endParaRPr lang="en-GB" altLang="en-US" sz="1200">
              <a:solidFill>
                <a:schemeClr val="tx1"/>
              </a:solidFill>
            </a:endParaRPr>
          </a:p>
          <a:p>
            <a:pPr marL="0" indent="0">
              <a:buNone/>
            </a:pPr>
            <a:r>
              <a:rPr lang="en-GB" altLang="en-US" sz="1200">
                <a:solidFill>
                  <a:schemeClr val="tx1"/>
                </a:solidFill>
              </a:rPr>
              <a:t>//Include the logic to invoke relevant backend services to search and return the list of all the available flights</a:t>
            </a:r>
            <a:endParaRPr lang="en-GB" altLang="en-US" sz="1200">
              <a:solidFill>
                <a:schemeClr val="tx1"/>
              </a:solidFill>
            </a:endParaRPr>
          </a:p>
          <a:p>
            <a:pPr marL="0" indent="0">
              <a:buNone/>
            </a:pPr>
            <a:r>
              <a:rPr lang="en-GB" altLang="en-US" sz="1200">
                <a:solidFill>
                  <a:schemeClr val="tx1"/>
                </a:solidFill>
              </a:rPr>
              <a:t>}</a:t>
            </a:r>
            <a:endParaRPr lang="en-GB" altLang="en-US" sz="1200">
              <a:solidFill>
                <a:schemeClr val="tx1"/>
              </a:solidFill>
            </a:endParaRPr>
          </a:p>
          <a:p>
            <a:pPr marL="0" indent="0">
              <a:buNone/>
            </a:pPr>
            <a:endParaRPr lang="en-GB" altLang="en-US" sz="1200">
              <a:solidFill>
                <a:schemeClr val="tx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1679</Words>
  <Application>WPS Presentation</Application>
  <PresentationFormat>Widescreen</PresentationFormat>
  <Paragraphs>53</Paragraphs>
  <Slides>6</Slides>
  <Notes>0</Notes>
  <HiddenSlides>0</HiddenSlides>
  <MMClips>0</MMClips>
  <ScaleCrop>false</ScaleCrop>
  <HeadingPairs>
    <vt:vector size="4" baseType="variant">
      <vt:variant>
        <vt:lpstr>主题</vt:lpstr>
      </vt:variant>
      <vt:variant>
        <vt:i4>1</vt:i4>
      </vt:variant>
      <vt:variant>
        <vt:lpstr>幻灯片标题</vt:lpstr>
      </vt:variant>
      <vt:variant>
        <vt:i4>6</vt:i4>
      </vt:variant>
    </vt:vector>
  </HeadingPairs>
  <TitlesOfParts>
    <vt:vector size="7" baseType="lpstr">
      <vt:lpstr>Office Theme</vt:lpstr>
      <vt:lpstr>User Interface development  for a web solution</vt:lpstr>
      <vt:lpstr>User Interface (UI) development</vt:lpstr>
      <vt:lpstr>HTML Header and Body</vt:lpstr>
      <vt:lpstr>Java Script logic to set screen timeouts</vt:lpstr>
      <vt:lpstr>Cascading style sheets (CSS) determining look and feel of the page</vt:lpstr>
      <vt:lpstr>Model View Controller (MVC) Pattern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Experience Design</dc:title>
  <dc:creator/>
  <cp:lastModifiedBy>Raghavan</cp:lastModifiedBy>
  <cp:revision>26</cp:revision>
  <dcterms:created xsi:type="dcterms:W3CDTF">2018-05-18T11:22:00Z</dcterms:created>
  <dcterms:modified xsi:type="dcterms:W3CDTF">2018-05-25T21:14:24Z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1033-10.1.0.5614</vt:lpwstr>
  </property>
</Properties>
</file>