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70" r:id="rId6"/>
    <p:sldId id="260" r:id="rId7"/>
    <p:sldId id="262" r:id="rId8"/>
    <p:sldId id="272" r:id="rId9"/>
    <p:sldId id="261" r:id="rId10"/>
    <p:sldId id="271" r:id="rId11"/>
    <p:sldId id="263" r:id="rId12"/>
    <p:sldId id="264" r:id="rId13"/>
    <p:sldId id="267" r:id="rId14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1296" y="1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66375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E8649-442C-4911-9248-1F1C6DD1A1C1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61075" y="1287463"/>
            <a:ext cx="617855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30388" y="4956175"/>
            <a:ext cx="14639925" cy="4056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66375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1F0DA-3DC8-4777-82B9-1629DE78A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750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1F0DA-3DC8-4777-82B9-1629DE78A9F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975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50" b="1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50" b="1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50" b="1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647499" y="2819996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6662" y="0"/>
                </a:moveTo>
                <a:lnTo>
                  <a:pt x="11912" y="0"/>
                </a:lnTo>
                <a:lnTo>
                  <a:pt x="11912" y="1905"/>
                </a:lnTo>
                <a:lnTo>
                  <a:pt x="9525" y="1905"/>
                </a:lnTo>
                <a:lnTo>
                  <a:pt x="11912" y="3810"/>
                </a:lnTo>
                <a:lnTo>
                  <a:pt x="14287" y="3810"/>
                </a:lnTo>
                <a:lnTo>
                  <a:pt x="11912" y="5715"/>
                </a:lnTo>
                <a:lnTo>
                  <a:pt x="0" y="5715"/>
                </a:lnTo>
                <a:lnTo>
                  <a:pt x="0" y="9525"/>
                </a:lnTo>
                <a:lnTo>
                  <a:pt x="4649" y="8096"/>
                </a:lnTo>
                <a:lnTo>
                  <a:pt x="10415" y="8096"/>
                </a:lnTo>
                <a:lnTo>
                  <a:pt x="15735" y="7381"/>
                </a:lnTo>
                <a:lnTo>
                  <a:pt x="19050" y="3810"/>
                </a:lnTo>
                <a:lnTo>
                  <a:pt x="19050" y="1905"/>
                </a:lnTo>
                <a:lnTo>
                  <a:pt x="16662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672497" y="7175004"/>
            <a:ext cx="19050" cy="28575"/>
          </a:xfrm>
          <a:custGeom>
            <a:avLst/>
            <a:gdLst/>
            <a:ahLst/>
            <a:cxnLst/>
            <a:rect l="l" t="t" r="r" b="b"/>
            <a:pathLst>
              <a:path w="19050" h="28575">
                <a:moveTo>
                  <a:pt x="0" y="0"/>
                </a:moveTo>
                <a:lnTo>
                  <a:pt x="16332" y="25717"/>
                </a:lnTo>
                <a:lnTo>
                  <a:pt x="19050" y="28575"/>
                </a:lnTo>
                <a:lnTo>
                  <a:pt x="11865" y="15666"/>
                </a:lnTo>
                <a:lnTo>
                  <a:pt x="6467" y="6781"/>
                </a:lnTo>
                <a:lnTo>
                  <a:pt x="2597" y="1650"/>
                </a:lnTo>
                <a:lnTo>
                  <a:pt x="0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979996" y="5644997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3884" y="12314"/>
                </a:moveTo>
                <a:lnTo>
                  <a:pt x="5025" y="15768"/>
                </a:lnTo>
                <a:lnTo>
                  <a:pt x="9525" y="28575"/>
                </a:lnTo>
                <a:lnTo>
                  <a:pt x="9525" y="26377"/>
                </a:lnTo>
                <a:lnTo>
                  <a:pt x="7370" y="20129"/>
                </a:lnTo>
                <a:lnTo>
                  <a:pt x="3884" y="12314"/>
                </a:lnTo>
                <a:close/>
              </a:path>
              <a:path w="9525" h="28575">
                <a:moveTo>
                  <a:pt x="0" y="0"/>
                </a:moveTo>
                <a:lnTo>
                  <a:pt x="0" y="2197"/>
                </a:lnTo>
                <a:lnTo>
                  <a:pt x="2161" y="8452"/>
                </a:lnTo>
                <a:lnTo>
                  <a:pt x="3884" y="12314"/>
                </a:lnTo>
                <a:lnTo>
                  <a:pt x="2085" y="6872"/>
                </a:lnTo>
                <a:lnTo>
                  <a:pt x="484" y="1684"/>
                </a:lnTo>
                <a:lnTo>
                  <a:pt x="0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7934940" y="6932501"/>
            <a:ext cx="352425" cy="3343275"/>
          </a:xfrm>
          <a:custGeom>
            <a:avLst/>
            <a:gdLst/>
            <a:ahLst/>
            <a:cxnLst/>
            <a:rect l="l" t="t" r="r" b="b"/>
            <a:pathLst>
              <a:path w="352425" h="3343275">
                <a:moveTo>
                  <a:pt x="352425" y="0"/>
                </a:moveTo>
                <a:lnTo>
                  <a:pt x="0" y="0"/>
                </a:lnTo>
                <a:lnTo>
                  <a:pt x="0" y="3343275"/>
                </a:lnTo>
                <a:lnTo>
                  <a:pt x="352425" y="3343275"/>
                </a:lnTo>
                <a:lnTo>
                  <a:pt x="352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0"/>
            <a:ext cx="13234669" cy="352425"/>
          </a:xfrm>
          <a:custGeom>
            <a:avLst/>
            <a:gdLst/>
            <a:ahLst/>
            <a:cxnLst/>
            <a:rect l="l" t="t" r="r" b="b"/>
            <a:pathLst>
              <a:path w="13234669" h="352425">
                <a:moveTo>
                  <a:pt x="0" y="352424"/>
                </a:moveTo>
                <a:lnTo>
                  <a:pt x="13234273" y="352424"/>
                </a:lnTo>
                <a:lnTo>
                  <a:pt x="13234273" y="0"/>
                </a:lnTo>
                <a:lnTo>
                  <a:pt x="0" y="0"/>
                </a:lnTo>
                <a:lnTo>
                  <a:pt x="0" y="352424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29156"/>
            <a:ext cx="9144000" cy="742948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003" y="1835740"/>
            <a:ext cx="16728693" cy="74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50" b="1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24922" y="3922039"/>
            <a:ext cx="10650855" cy="2122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88550" y="2711450"/>
            <a:ext cx="7021830" cy="4413067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700" marR="5080" algn="ctr">
              <a:lnSpc>
                <a:spcPct val="150000"/>
              </a:lnSpc>
              <a:spcBef>
                <a:spcPts val="919"/>
              </a:spcBef>
            </a:pPr>
            <a:r>
              <a:rPr sz="4800" b="1" spc="-3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CROP</a:t>
            </a:r>
            <a:r>
              <a:rPr sz="4800" b="1" spc="175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sz="4800" b="1" spc="17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YIELD </a:t>
            </a:r>
            <a:r>
              <a:rPr sz="4800" b="1" spc="-112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sz="4800" b="1" spc="114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PREDICTION</a:t>
            </a:r>
            <a:r>
              <a:rPr sz="4800" b="1" spc="19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4800" b="1" spc="12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WITH</a:t>
            </a:r>
            <a:r>
              <a:rPr sz="4800" b="1" spc="125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sz="4800" b="1" spc="185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MACHINE </a:t>
            </a:r>
            <a:r>
              <a:rPr sz="4800" b="1" spc="155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LEARNING </a:t>
            </a:r>
            <a:r>
              <a:rPr sz="4800" b="1" spc="16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sz="4800" b="1" spc="15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REGRESSION</a:t>
            </a:r>
            <a:r>
              <a:rPr sz="4800" b="1" spc="19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sz="4800" b="1" spc="3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MODELS</a:t>
            </a:r>
            <a:endParaRPr sz="4800" dirty="0">
              <a:solidFill>
                <a:schemeClr val="bg2">
                  <a:lumMod val="2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056" name="Picture 8" descr="Improve Agriculture ...">
            <a:extLst>
              <a:ext uri="{FF2B5EF4-FFF2-40B4-BE49-F238E27FC236}">
                <a16:creationId xmlns:a16="http://schemas.microsoft.com/office/drawing/2014/main" id="{F5158300-CF39-3E9F-C33A-76F81C9D3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8900"/>
            <a:ext cx="9390305" cy="758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934702"/>
            <a:ext cx="9148445" cy="352425"/>
          </a:xfrm>
          <a:custGeom>
            <a:avLst/>
            <a:gdLst/>
            <a:ahLst/>
            <a:cxnLst/>
            <a:rect l="l" t="t" r="r" b="b"/>
            <a:pathLst>
              <a:path w="9148445" h="352425">
                <a:moveTo>
                  <a:pt x="9147872" y="0"/>
                </a:moveTo>
                <a:lnTo>
                  <a:pt x="0" y="0"/>
                </a:lnTo>
                <a:lnTo>
                  <a:pt x="0" y="352295"/>
                </a:lnTo>
                <a:lnTo>
                  <a:pt x="9147872" y="352295"/>
                </a:lnTo>
                <a:lnTo>
                  <a:pt x="9147872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67685" y="2007393"/>
            <a:ext cx="5378450" cy="7454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700" spc="-35" dirty="0">
                <a:latin typeface="Arial"/>
                <a:cs typeface="Arial"/>
              </a:rPr>
              <a:t>PRE-PROCESSING</a:t>
            </a:r>
            <a:endParaRPr sz="4700">
              <a:latin typeface="Arial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3877E9-639E-3269-37D5-898B323009AD}"/>
              </a:ext>
            </a:extLst>
          </p:cNvPr>
          <p:cNvSpPr txBox="1"/>
          <p:nvPr/>
        </p:nvSpPr>
        <p:spPr>
          <a:xfrm>
            <a:off x="1225550" y="3438336"/>
            <a:ext cx="15087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/>
              <a:t>Handle Categorical Variables: Convert categorical variables like state and crop type into numerical representations.</a:t>
            </a:r>
          </a:p>
          <a:p>
            <a:endParaRPr lang="en-IN" sz="3600" dirty="0"/>
          </a:p>
          <a:p>
            <a:endParaRPr lang="en-IN" sz="36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/>
              <a:t>Split Dataset: Divide the dataset into training and testing sets for model evaluation.</a:t>
            </a:r>
          </a:p>
        </p:txBody>
      </p:sp>
    </p:spTree>
    <p:extLst>
      <p:ext uri="{BB962C8B-B14F-4D97-AF65-F5344CB8AC3E}">
        <p14:creationId xmlns:p14="http://schemas.microsoft.com/office/powerpoint/2010/main" val="2522053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7345" y="1834617"/>
            <a:ext cx="16728693" cy="7486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187940">
              <a:lnSpc>
                <a:spcPct val="100000"/>
              </a:lnSpc>
              <a:spcBef>
                <a:spcPts val="90"/>
              </a:spcBef>
            </a:pPr>
            <a:r>
              <a:rPr spc="245" dirty="0"/>
              <a:t>MODEL</a:t>
            </a:r>
            <a:r>
              <a:rPr spc="60" dirty="0"/>
              <a:t> </a:t>
            </a:r>
            <a:r>
              <a:rPr spc="5" dirty="0"/>
              <a:t>EVALUATION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47345" cy="3810000"/>
          </a:xfrm>
          <a:custGeom>
            <a:avLst/>
            <a:gdLst/>
            <a:ahLst/>
            <a:cxnLst/>
            <a:rect l="l" t="t" r="r" b="b"/>
            <a:pathLst>
              <a:path w="347345" h="3810000">
                <a:moveTo>
                  <a:pt x="0" y="3809707"/>
                </a:moveTo>
                <a:lnTo>
                  <a:pt x="346774" y="3809707"/>
                </a:lnTo>
                <a:lnTo>
                  <a:pt x="346774" y="0"/>
                </a:lnTo>
                <a:lnTo>
                  <a:pt x="0" y="0"/>
                </a:lnTo>
                <a:lnTo>
                  <a:pt x="0" y="3809707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65" y="2583281"/>
            <a:ext cx="7915885" cy="53859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215A89-5281-A2F7-7BAD-A20827185485}"/>
              </a:ext>
            </a:extLst>
          </p:cNvPr>
          <p:cNvSpPr txBox="1"/>
          <p:nvPr/>
        </p:nvSpPr>
        <p:spPr>
          <a:xfrm>
            <a:off x="9861790" y="3568105"/>
            <a:ext cx="8458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5"/>
              </a:spcBef>
            </a:pPr>
            <a:r>
              <a:rPr lang="en-US" sz="3600" spc="100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Thorough </a:t>
            </a:r>
            <a:r>
              <a:rPr lang="en-US" sz="3600" spc="105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evaluation </a:t>
            </a:r>
            <a:r>
              <a:rPr lang="en-US" sz="3600" spc="185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of </a:t>
            </a:r>
            <a:r>
              <a:rPr lang="en-US" sz="3600" spc="90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regression </a:t>
            </a:r>
            <a:r>
              <a:rPr lang="en-US" sz="3600" spc="95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3600" spc="130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models</a:t>
            </a:r>
            <a:r>
              <a:rPr lang="en-US" sz="3600" spc="-105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3600" spc="75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using</a:t>
            </a:r>
            <a:r>
              <a:rPr lang="en-US" sz="3600" spc="-105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3600" spc="100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metrics</a:t>
            </a:r>
            <a:r>
              <a:rPr lang="en-US" sz="3600" spc="-105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3600" spc="50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like</a:t>
            </a:r>
            <a:r>
              <a:rPr lang="en-US" sz="3600" spc="-100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3600" spc="90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RMSE</a:t>
            </a:r>
            <a:r>
              <a:rPr lang="en-US" sz="3600" spc="-105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3600" spc="105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(Root </a:t>
            </a:r>
            <a:r>
              <a:rPr lang="en-US" sz="3600" spc="-844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3600" spc="150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Mean</a:t>
            </a:r>
            <a:r>
              <a:rPr lang="en-US" sz="3600" spc="-110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3600" spc="110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Square</a:t>
            </a:r>
            <a:r>
              <a:rPr lang="en-US" sz="3600" spc="-110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3600" spc="70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Error)</a:t>
            </a:r>
            <a:r>
              <a:rPr lang="en-US" sz="3600" spc="-110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3600" spc="160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and</a:t>
            </a:r>
            <a:r>
              <a:rPr lang="en-US" sz="3600" spc="-105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3600" spc="120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R-squared</a:t>
            </a:r>
            <a:r>
              <a:rPr lang="en-US" sz="3600" spc="-110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3600" spc="25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is </a:t>
            </a:r>
            <a:r>
              <a:rPr lang="en-US" sz="3600" spc="-844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3600" spc="90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critical </a:t>
            </a:r>
            <a:r>
              <a:rPr lang="en-US" sz="3600" spc="125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to </a:t>
            </a:r>
            <a:r>
              <a:rPr lang="en-US" sz="3600" spc="110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assess </a:t>
            </a:r>
            <a:r>
              <a:rPr lang="en-US" sz="3600" spc="65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their </a:t>
            </a:r>
            <a:r>
              <a:rPr lang="en-US" sz="3600" spc="90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predictive </a:t>
            </a:r>
            <a:r>
              <a:rPr lang="en-US" sz="3600" spc="95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3600" spc="110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performance. </a:t>
            </a:r>
            <a:r>
              <a:rPr lang="en-US" sz="3600" spc="40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This </a:t>
            </a:r>
            <a:r>
              <a:rPr lang="en-US" sz="3600" spc="105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step </a:t>
            </a:r>
            <a:r>
              <a:rPr lang="en-US" sz="3600" spc="80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ensures the </a:t>
            </a:r>
            <a:r>
              <a:rPr lang="en-US" sz="3600" spc="85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3600" spc="75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reliability</a:t>
            </a:r>
            <a:r>
              <a:rPr lang="en-US" sz="3600" spc="-105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3600" spc="160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and</a:t>
            </a:r>
            <a:r>
              <a:rPr lang="en-US" sz="3600" spc="-105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3600" spc="95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validity</a:t>
            </a:r>
            <a:r>
              <a:rPr lang="en-US" sz="3600" spc="-105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3600" spc="185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of</a:t>
            </a:r>
            <a:r>
              <a:rPr lang="en-US" sz="3600" spc="-105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3600" spc="80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the</a:t>
            </a:r>
            <a:r>
              <a:rPr lang="en-US" sz="3600" spc="-100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3600" spc="75" dirty="0">
                <a:solidFill>
                  <a:schemeClr val="bg2">
                    <a:lumMod val="25000"/>
                  </a:schemeClr>
                </a:solidFill>
                <a:latin typeface="Tahoma"/>
                <a:cs typeface="Tahoma"/>
              </a:rPr>
              <a:t>models.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635" cy="10287000"/>
            <a:chOff x="0" y="0"/>
            <a:chExt cx="18288635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6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8288635" cy="10287000"/>
            </a:xfrm>
            <a:custGeom>
              <a:avLst/>
              <a:gdLst/>
              <a:ahLst/>
              <a:cxnLst/>
              <a:rect l="l" t="t" r="r" b="b"/>
              <a:pathLst>
                <a:path w="18288635" h="10287000">
                  <a:moveTo>
                    <a:pt x="352425" y="0"/>
                  </a:moveTo>
                  <a:lnTo>
                    <a:pt x="0" y="0"/>
                  </a:lnTo>
                  <a:lnTo>
                    <a:pt x="0" y="2857500"/>
                  </a:lnTo>
                  <a:lnTo>
                    <a:pt x="352425" y="2857500"/>
                  </a:lnTo>
                  <a:lnTo>
                    <a:pt x="352425" y="0"/>
                  </a:lnTo>
                  <a:close/>
                </a:path>
                <a:path w="18288635" h="10287000">
                  <a:moveTo>
                    <a:pt x="18287988" y="9935007"/>
                  </a:moveTo>
                  <a:lnTo>
                    <a:pt x="0" y="9935007"/>
                  </a:lnTo>
                  <a:lnTo>
                    <a:pt x="0" y="10287000"/>
                  </a:lnTo>
                  <a:lnTo>
                    <a:pt x="18287988" y="10287000"/>
                  </a:lnTo>
                  <a:lnTo>
                    <a:pt x="18287988" y="9935007"/>
                  </a:lnTo>
                  <a:close/>
                </a:path>
                <a:path w="18288635" h="10287000">
                  <a:moveTo>
                    <a:pt x="18288038" y="12"/>
                  </a:moveTo>
                  <a:lnTo>
                    <a:pt x="17957546" y="12"/>
                  </a:lnTo>
                  <a:lnTo>
                    <a:pt x="17957546" y="1419225"/>
                  </a:lnTo>
                  <a:lnTo>
                    <a:pt x="18288038" y="1419225"/>
                  </a:lnTo>
                  <a:lnTo>
                    <a:pt x="18288038" y="12"/>
                  </a:lnTo>
                  <a:close/>
                </a:path>
              </a:pathLst>
            </a:custGeom>
            <a:solidFill>
              <a:srgbClr val="DB75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2">
            <a:extLst>
              <a:ext uri="{FF2B5EF4-FFF2-40B4-BE49-F238E27FC236}">
                <a16:creationId xmlns:a16="http://schemas.microsoft.com/office/drawing/2014/main" id="{A0CABA29-15A9-A7CE-56A7-62C3C9C32A4D}"/>
              </a:ext>
            </a:extLst>
          </p:cNvPr>
          <p:cNvSpPr/>
          <p:nvPr/>
        </p:nvSpPr>
        <p:spPr>
          <a:xfrm>
            <a:off x="15001" y="0"/>
            <a:ext cx="18259425" cy="352425"/>
          </a:xfrm>
          <a:custGeom>
            <a:avLst/>
            <a:gdLst/>
            <a:ahLst/>
            <a:cxnLst/>
            <a:rect l="l" t="t" r="r" b="b"/>
            <a:pathLst>
              <a:path w="18259425" h="352425">
                <a:moveTo>
                  <a:pt x="18259425" y="0"/>
                </a:moveTo>
                <a:lnTo>
                  <a:pt x="0" y="0"/>
                </a:lnTo>
                <a:lnTo>
                  <a:pt x="0" y="352425"/>
                </a:lnTo>
                <a:lnTo>
                  <a:pt x="18259425" y="352425"/>
                </a:lnTo>
                <a:lnTo>
                  <a:pt x="18259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23E0C247-C199-8F83-2288-7CB84C1A9660}"/>
              </a:ext>
            </a:extLst>
          </p:cNvPr>
          <p:cNvSpPr/>
          <p:nvPr/>
        </p:nvSpPr>
        <p:spPr>
          <a:xfrm>
            <a:off x="0" y="8852507"/>
            <a:ext cx="352425" cy="1435100"/>
          </a:xfrm>
          <a:custGeom>
            <a:avLst/>
            <a:gdLst/>
            <a:ahLst/>
            <a:cxnLst/>
            <a:rect l="l" t="t" r="r" b="b"/>
            <a:pathLst>
              <a:path w="352425" h="1435100">
                <a:moveTo>
                  <a:pt x="352424" y="0"/>
                </a:moveTo>
                <a:lnTo>
                  <a:pt x="0" y="0"/>
                </a:lnTo>
                <a:lnTo>
                  <a:pt x="0" y="1434490"/>
                </a:lnTo>
                <a:lnTo>
                  <a:pt x="352424" y="1434490"/>
                </a:lnTo>
                <a:lnTo>
                  <a:pt x="352424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BAE33CDF-9DB7-3F8C-B1BE-AE8B0AB59CF3}"/>
              </a:ext>
            </a:extLst>
          </p:cNvPr>
          <p:cNvSpPr/>
          <p:nvPr/>
        </p:nvSpPr>
        <p:spPr>
          <a:xfrm>
            <a:off x="17940021" y="8852507"/>
            <a:ext cx="348615" cy="1435100"/>
          </a:xfrm>
          <a:custGeom>
            <a:avLst/>
            <a:gdLst/>
            <a:ahLst/>
            <a:cxnLst/>
            <a:rect l="l" t="t" r="r" b="b"/>
            <a:pathLst>
              <a:path w="348615" h="1435100">
                <a:moveTo>
                  <a:pt x="0" y="0"/>
                </a:moveTo>
                <a:lnTo>
                  <a:pt x="0" y="1434490"/>
                </a:lnTo>
                <a:lnTo>
                  <a:pt x="347998" y="1434490"/>
                </a:lnTo>
                <a:lnTo>
                  <a:pt x="347998" y="0"/>
                </a:lnTo>
                <a:lnTo>
                  <a:pt x="0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70307B4F-20F8-23DF-E9FD-3BC72531B2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53796" y="2546375"/>
            <a:ext cx="4772025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50" spc="140" dirty="0">
                <a:solidFill>
                  <a:schemeClr val="bg1"/>
                </a:solidFill>
              </a:rPr>
              <a:t>CONCLUSION</a:t>
            </a:r>
            <a:endParaRPr sz="5250" dirty="0">
              <a:solidFill>
                <a:schemeClr val="bg1"/>
              </a:solidFill>
            </a:endParaRPr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D21404AD-9330-0815-B5F0-F3997F596C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58950" y="4311650"/>
            <a:ext cx="15925800" cy="39170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2135" marR="5080" indent="-571500" algn="l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sz="3600" spc="-125" dirty="0">
                <a:solidFill>
                  <a:schemeClr val="bg1"/>
                </a:solidFill>
              </a:rPr>
              <a:t>In</a:t>
            </a:r>
            <a:r>
              <a:rPr sz="3600" spc="-95" dirty="0">
                <a:solidFill>
                  <a:schemeClr val="bg1"/>
                </a:solidFill>
              </a:rPr>
              <a:t> </a:t>
            </a:r>
            <a:r>
              <a:rPr sz="3600" spc="65" dirty="0">
                <a:solidFill>
                  <a:schemeClr val="bg1"/>
                </a:solidFill>
              </a:rPr>
              <a:t>conclusion,</a:t>
            </a:r>
            <a:r>
              <a:rPr sz="3600" spc="-95" dirty="0">
                <a:solidFill>
                  <a:schemeClr val="bg1"/>
                </a:solidFill>
              </a:rPr>
              <a:t> </a:t>
            </a:r>
            <a:r>
              <a:rPr sz="3600" spc="110" dirty="0">
                <a:solidFill>
                  <a:schemeClr val="bg1"/>
                </a:solidFill>
              </a:rPr>
              <a:t>leveraging</a:t>
            </a:r>
            <a:r>
              <a:rPr sz="3600" spc="-95" dirty="0">
                <a:solidFill>
                  <a:schemeClr val="bg1"/>
                </a:solidFill>
              </a:rPr>
              <a:t> </a:t>
            </a:r>
            <a:r>
              <a:rPr sz="3600" spc="114" dirty="0">
                <a:solidFill>
                  <a:schemeClr val="bg1"/>
                </a:solidFill>
              </a:rPr>
              <a:t>machine</a:t>
            </a:r>
            <a:r>
              <a:rPr sz="3600" spc="-95" dirty="0">
                <a:solidFill>
                  <a:schemeClr val="bg1"/>
                </a:solidFill>
              </a:rPr>
              <a:t> </a:t>
            </a:r>
            <a:r>
              <a:rPr sz="3600" spc="100" dirty="0">
                <a:solidFill>
                  <a:schemeClr val="bg1"/>
                </a:solidFill>
              </a:rPr>
              <a:t>learning</a:t>
            </a:r>
            <a:r>
              <a:rPr sz="3600" spc="-95" dirty="0">
                <a:solidFill>
                  <a:schemeClr val="bg1"/>
                </a:solidFill>
              </a:rPr>
              <a:t> </a:t>
            </a:r>
            <a:r>
              <a:rPr sz="3600" spc="90" dirty="0">
                <a:solidFill>
                  <a:schemeClr val="bg1"/>
                </a:solidFill>
              </a:rPr>
              <a:t>regression</a:t>
            </a:r>
            <a:r>
              <a:rPr sz="3600" spc="-95" dirty="0">
                <a:solidFill>
                  <a:schemeClr val="bg1"/>
                </a:solidFill>
              </a:rPr>
              <a:t> </a:t>
            </a:r>
            <a:r>
              <a:rPr sz="3600" spc="130" dirty="0">
                <a:solidFill>
                  <a:schemeClr val="bg1"/>
                </a:solidFill>
              </a:rPr>
              <a:t>models</a:t>
            </a:r>
            <a:r>
              <a:rPr sz="3600" spc="-95" dirty="0">
                <a:solidFill>
                  <a:schemeClr val="bg1"/>
                </a:solidFill>
              </a:rPr>
              <a:t> </a:t>
            </a:r>
            <a:r>
              <a:rPr sz="3600" spc="125" dirty="0">
                <a:solidFill>
                  <a:schemeClr val="bg1"/>
                </a:solidFill>
              </a:rPr>
              <a:t>to </a:t>
            </a:r>
            <a:r>
              <a:rPr sz="3600" spc="130" dirty="0">
                <a:solidFill>
                  <a:schemeClr val="bg1"/>
                </a:solidFill>
              </a:rPr>
              <a:t> </a:t>
            </a:r>
            <a:r>
              <a:rPr sz="3600" spc="120" dirty="0">
                <a:solidFill>
                  <a:schemeClr val="bg1"/>
                </a:solidFill>
              </a:rPr>
              <a:t>enhance </a:t>
            </a:r>
            <a:r>
              <a:rPr sz="3600" spc="140" dirty="0">
                <a:solidFill>
                  <a:schemeClr val="bg1"/>
                </a:solidFill>
              </a:rPr>
              <a:t>crop </a:t>
            </a:r>
            <a:r>
              <a:rPr sz="3600" spc="95" dirty="0">
                <a:solidFill>
                  <a:schemeClr val="bg1"/>
                </a:solidFill>
              </a:rPr>
              <a:t>yield prediction holds </a:t>
            </a:r>
            <a:r>
              <a:rPr sz="3600" spc="110" dirty="0">
                <a:solidFill>
                  <a:schemeClr val="bg1"/>
                </a:solidFill>
              </a:rPr>
              <a:t>immense </a:t>
            </a:r>
            <a:r>
              <a:rPr sz="3600" spc="105" dirty="0">
                <a:solidFill>
                  <a:schemeClr val="bg1"/>
                </a:solidFill>
              </a:rPr>
              <a:t>potential </a:t>
            </a:r>
            <a:r>
              <a:rPr sz="3600" spc="125" dirty="0">
                <a:solidFill>
                  <a:schemeClr val="bg1"/>
                </a:solidFill>
              </a:rPr>
              <a:t>for </a:t>
            </a:r>
            <a:r>
              <a:rPr sz="3600" spc="130" dirty="0">
                <a:solidFill>
                  <a:schemeClr val="bg1"/>
                </a:solidFill>
              </a:rPr>
              <a:t> </a:t>
            </a:r>
            <a:r>
              <a:rPr sz="3600" spc="75" dirty="0">
                <a:solidFill>
                  <a:schemeClr val="bg1"/>
                </a:solidFill>
              </a:rPr>
              <a:t>revolutionizing </a:t>
            </a:r>
            <a:r>
              <a:rPr sz="3600" spc="65" dirty="0">
                <a:solidFill>
                  <a:schemeClr val="bg1"/>
                </a:solidFill>
              </a:rPr>
              <a:t>agriculture.</a:t>
            </a:r>
            <a:endParaRPr lang="en-US" sz="3600" spc="65" dirty="0">
              <a:solidFill>
                <a:schemeClr val="bg1"/>
              </a:solidFill>
            </a:endParaRPr>
          </a:p>
          <a:p>
            <a:pPr marL="572135" marR="5080" indent="-571500" algn="l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endParaRPr lang="en-US" sz="3600" spc="65" dirty="0">
              <a:solidFill>
                <a:schemeClr val="bg1"/>
              </a:solidFill>
            </a:endParaRPr>
          </a:p>
          <a:p>
            <a:pPr marL="572135" marR="5080" indent="-571500" algn="l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sz="3600" spc="65" dirty="0">
                <a:solidFill>
                  <a:schemeClr val="bg1"/>
                </a:solidFill>
              </a:rPr>
              <a:t> </a:t>
            </a:r>
            <a:r>
              <a:rPr sz="3600" spc="190" dirty="0">
                <a:solidFill>
                  <a:schemeClr val="bg1"/>
                </a:solidFill>
              </a:rPr>
              <a:t>By </a:t>
            </a:r>
            <a:r>
              <a:rPr sz="3600" spc="114" dirty="0">
                <a:solidFill>
                  <a:schemeClr val="bg1"/>
                </a:solidFill>
              </a:rPr>
              <a:t>addressing </a:t>
            </a:r>
            <a:r>
              <a:rPr sz="3600" spc="80" dirty="0">
                <a:solidFill>
                  <a:schemeClr val="bg1"/>
                </a:solidFill>
              </a:rPr>
              <a:t>the </a:t>
            </a:r>
            <a:r>
              <a:rPr sz="3600" spc="100" dirty="0">
                <a:solidFill>
                  <a:schemeClr val="bg1"/>
                </a:solidFill>
              </a:rPr>
              <a:t>challenges </a:t>
            </a:r>
            <a:r>
              <a:rPr sz="3600" spc="160" dirty="0">
                <a:solidFill>
                  <a:schemeClr val="bg1"/>
                </a:solidFill>
              </a:rPr>
              <a:t>and </a:t>
            </a:r>
            <a:r>
              <a:rPr sz="3600" spc="165" dirty="0">
                <a:solidFill>
                  <a:schemeClr val="bg1"/>
                </a:solidFill>
              </a:rPr>
              <a:t> </a:t>
            </a:r>
            <a:r>
              <a:rPr sz="3600" spc="100" dirty="0">
                <a:solidFill>
                  <a:schemeClr val="bg1"/>
                </a:solidFill>
              </a:rPr>
              <a:t>focusing</a:t>
            </a:r>
            <a:r>
              <a:rPr sz="3600" spc="-100" dirty="0">
                <a:solidFill>
                  <a:schemeClr val="bg1"/>
                </a:solidFill>
              </a:rPr>
              <a:t> </a:t>
            </a:r>
            <a:r>
              <a:rPr sz="3600" spc="130" dirty="0">
                <a:solidFill>
                  <a:schemeClr val="bg1"/>
                </a:solidFill>
              </a:rPr>
              <a:t>on</a:t>
            </a:r>
            <a:r>
              <a:rPr sz="3600" spc="-105" dirty="0">
                <a:solidFill>
                  <a:schemeClr val="bg1"/>
                </a:solidFill>
              </a:rPr>
              <a:t> </a:t>
            </a:r>
            <a:r>
              <a:rPr sz="3600" spc="85" dirty="0">
                <a:solidFill>
                  <a:schemeClr val="bg1"/>
                </a:solidFill>
              </a:rPr>
              <a:t>continuous</a:t>
            </a:r>
            <a:r>
              <a:rPr sz="3600" spc="-100" dirty="0">
                <a:solidFill>
                  <a:schemeClr val="bg1"/>
                </a:solidFill>
              </a:rPr>
              <a:t> </a:t>
            </a:r>
            <a:r>
              <a:rPr sz="3600" spc="85" dirty="0">
                <a:solidFill>
                  <a:schemeClr val="bg1"/>
                </a:solidFill>
              </a:rPr>
              <a:t>improvement,</a:t>
            </a:r>
            <a:r>
              <a:rPr sz="3600" spc="-100" dirty="0">
                <a:solidFill>
                  <a:schemeClr val="bg1"/>
                </a:solidFill>
              </a:rPr>
              <a:t> </a:t>
            </a:r>
            <a:r>
              <a:rPr sz="3600" spc="85" dirty="0">
                <a:solidFill>
                  <a:schemeClr val="bg1"/>
                </a:solidFill>
              </a:rPr>
              <a:t>we</a:t>
            </a:r>
            <a:r>
              <a:rPr sz="3600" spc="-100" dirty="0">
                <a:solidFill>
                  <a:schemeClr val="bg1"/>
                </a:solidFill>
              </a:rPr>
              <a:t> </a:t>
            </a:r>
            <a:r>
              <a:rPr sz="3600" spc="155" dirty="0">
                <a:solidFill>
                  <a:schemeClr val="bg1"/>
                </a:solidFill>
              </a:rPr>
              <a:t>can</a:t>
            </a:r>
            <a:r>
              <a:rPr sz="3600" spc="-100" dirty="0">
                <a:solidFill>
                  <a:schemeClr val="bg1"/>
                </a:solidFill>
              </a:rPr>
              <a:t> </a:t>
            </a:r>
            <a:r>
              <a:rPr sz="3600" spc="150" dirty="0">
                <a:solidFill>
                  <a:schemeClr val="bg1"/>
                </a:solidFill>
              </a:rPr>
              <a:t>pave</a:t>
            </a:r>
            <a:r>
              <a:rPr sz="3600" spc="-100" dirty="0">
                <a:solidFill>
                  <a:schemeClr val="bg1"/>
                </a:solidFill>
              </a:rPr>
              <a:t> </a:t>
            </a:r>
            <a:r>
              <a:rPr sz="3600" spc="80" dirty="0">
                <a:solidFill>
                  <a:schemeClr val="bg1"/>
                </a:solidFill>
              </a:rPr>
              <a:t>the</a:t>
            </a:r>
            <a:r>
              <a:rPr sz="3600" spc="-100" dirty="0">
                <a:solidFill>
                  <a:schemeClr val="bg1"/>
                </a:solidFill>
              </a:rPr>
              <a:t> </a:t>
            </a:r>
            <a:r>
              <a:rPr sz="3600" spc="170" dirty="0">
                <a:solidFill>
                  <a:schemeClr val="bg1"/>
                </a:solidFill>
              </a:rPr>
              <a:t>way</a:t>
            </a:r>
            <a:r>
              <a:rPr sz="3600" spc="-100" dirty="0">
                <a:solidFill>
                  <a:schemeClr val="bg1"/>
                </a:solidFill>
              </a:rPr>
              <a:t> </a:t>
            </a:r>
            <a:r>
              <a:rPr sz="3600" spc="125" dirty="0">
                <a:solidFill>
                  <a:schemeClr val="bg1"/>
                </a:solidFill>
              </a:rPr>
              <a:t>for</a:t>
            </a:r>
            <a:r>
              <a:rPr sz="3600" spc="-100" dirty="0">
                <a:solidFill>
                  <a:schemeClr val="bg1"/>
                </a:solidFill>
              </a:rPr>
              <a:t> </a:t>
            </a:r>
            <a:r>
              <a:rPr sz="3600" spc="245" dirty="0">
                <a:solidFill>
                  <a:schemeClr val="bg1"/>
                </a:solidFill>
              </a:rPr>
              <a:t>a </a:t>
            </a:r>
            <a:r>
              <a:rPr sz="3600" spc="-840" dirty="0">
                <a:solidFill>
                  <a:schemeClr val="bg1"/>
                </a:solidFill>
              </a:rPr>
              <a:t> </a:t>
            </a:r>
            <a:r>
              <a:rPr sz="3600" spc="140" dirty="0">
                <a:solidFill>
                  <a:schemeClr val="bg1"/>
                </a:solidFill>
              </a:rPr>
              <a:t>more</a:t>
            </a:r>
            <a:r>
              <a:rPr sz="3600" spc="-110" dirty="0">
                <a:solidFill>
                  <a:schemeClr val="bg1"/>
                </a:solidFill>
              </a:rPr>
              <a:t> </a:t>
            </a:r>
            <a:r>
              <a:rPr sz="3600" spc="100" dirty="0">
                <a:solidFill>
                  <a:schemeClr val="bg1"/>
                </a:solidFill>
              </a:rPr>
              <a:t>sustainable</a:t>
            </a:r>
            <a:r>
              <a:rPr sz="3600" spc="-105" dirty="0">
                <a:solidFill>
                  <a:schemeClr val="bg1"/>
                </a:solidFill>
              </a:rPr>
              <a:t> </a:t>
            </a:r>
            <a:r>
              <a:rPr sz="3600" spc="160" dirty="0">
                <a:solidFill>
                  <a:schemeClr val="bg1"/>
                </a:solidFill>
              </a:rPr>
              <a:t>and</a:t>
            </a:r>
            <a:r>
              <a:rPr sz="3600" spc="-105" dirty="0">
                <a:solidFill>
                  <a:schemeClr val="bg1"/>
                </a:solidFill>
              </a:rPr>
              <a:t> </a:t>
            </a:r>
            <a:r>
              <a:rPr sz="3600" spc="110" dirty="0">
                <a:solidFill>
                  <a:schemeClr val="bg1"/>
                </a:solidFill>
              </a:rPr>
              <a:t>productive</a:t>
            </a:r>
            <a:r>
              <a:rPr sz="3600" spc="-105" dirty="0">
                <a:solidFill>
                  <a:schemeClr val="bg1"/>
                </a:solidFill>
              </a:rPr>
              <a:t> </a:t>
            </a:r>
            <a:r>
              <a:rPr sz="3600" spc="85" dirty="0">
                <a:solidFill>
                  <a:schemeClr val="bg1"/>
                </a:solidFill>
              </a:rPr>
              <a:t>future</a:t>
            </a:r>
            <a:r>
              <a:rPr sz="3600" spc="-110" dirty="0">
                <a:solidFill>
                  <a:schemeClr val="bg1"/>
                </a:solidFill>
              </a:rPr>
              <a:t> </a:t>
            </a:r>
            <a:r>
              <a:rPr sz="3600" spc="25" dirty="0">
                <a:solidFill>
                  <a:schemeClr val="bg1"/>
                </a:solidFill>
              </a:rPr>
              <a:t>in</a:t>
            </a:r>
            <a:r>
              <a:rPr sz="3600" spc="-105" dirty="0">
                <a:solidFill>
                  <a:schemeClr val="bg1"/>
                </a:solidFill>
              </a:rPr>
              <a:t> </a:t>
            </a:r>
            <a:r>
              <a:rPr sz="3600" spc="90" dirty="0">
                <a:solidFill>
                  <a:schemeClr val="bg1"/>
                </a:solidFill>
              </a:rPr>
              <a:t>farming.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9999" y="7174992"/>
            <a:ext cx="19050" cy="28575"/>
          </a:xfrm>
          <a:custGeom>
            <a:avLst/>
            <a:gdLst/>
            <a:ahLst/>
            <a:cxnLst/>
            <a:rect l="l" t="t" r="r" b="b"/>
            <a:pathLst>
              <a:path w="19050" h="28575">
                <a:moveTo>
                  <a:pt x="0" y="0"/>
                </a:moveTo>
                <a:lnTo>
                  <a:pt x="1190" y="1651"/>
                </a:lnTo>
                <a:lnTo>
                  <a:pt x="4762" y="6786"/>
                </a:lnTo>
                <a:lnTo>
                  <a:pt x="10715" y="15671"/>
                </a:lnTo>
                <a:lnTo>
                  <a:pt x="19050" y="28575"/>
                </a:lnTo>
                <a:lnTo>
                  <a:pt x="19050" y="25717"/>
                </a:lnTo>
                <a:lnTo>
                  <a:pt x="0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52425" cy="2593340"/>
          </a:xfrm>
          <a:custGeom>
            <a:avLst/>
            <a:gdLst/>
            <a:ahLst/>
            <a:cxnLst/>
            <a:rect l="l" t="t" r="r" b="b"/>
            <a:pathLst>
              <a:path w="352425" h="2593340">
                <a:moveTo>
                  <a:pt x="0" y="2592818"/>
                </a:moveTo>
                <a:lnTo>
                  <a:pt x="352424" y="2592818"/>
                </a:lnTo>
                <a:lnTo>
                  <a:pt x="352424" y="0"/>
                </a:lnTo>
                <a:lnTo>
                  <a:pt x="0" y="0"/>
                </a:lnTo>
                <a:lnTo>
                  <a:pt x="0" y="2592818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220063" y="9934999"/>
            <a:ext cx="4067175" cy="352425"/>
          </a:xfrm>
          <a:custGeom>
            <a:avLst/>
            <a:gdLst/>
            <a:ahLst/>
            <a:cxnLst/>
            <a:rect l="l" t="t" r="r" b="b"/>
            <a:pathLst>
              <a:path w="4067175" h="352425">
                <a:moveTo>
                  <a:pt x="4067175" y="0"/>
                </a:moveTo>
                <a:lnTo>
                  <a:pt x="0" y="0"/>
                </a:lnTo>
                <a:lnTo>
                  <a:pt x="0" y="352425"/>
                </a:lnTo>
                <a:lnTo>
                  <a:pt x="4067175" y="352425"/>
                </a:lnTo>
                <a:lnTo>
                  <a:pt x="406717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335266" y="2102332"/>
            <a:ext cx="3609340" cy="12255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850" spc="-405" dirty="0"/>
              <a:t>Thanks!</a:t>
            </a:r>
            <a:endParaRPr sz="7850"/>
          </a:p>
        </p:txBody>
      </p:sp>
      <p:sp>
        <p:nvSpPr>
          <p:cNvPr id="13" name="object 13"/>
          <p:cNvSpPr txBox="1"/>
          <p:nvPr/>
        </p:nvSpPr>
        <p:spPr>
          <a:xfrm>
            <a:off x="6482079" y="4020774"/>
            <a:ext cx="5317490" cy="5066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2599"/>
              </a:lnSpc>
              <a:spcBef>
                <a:spcPts val="100"/>
              </a:spcBef>
            </a:pPr>
            <a:r>
              <a:rPr sz="3150" spc="175" dirty="0">
                <a:solidFill>
                  <a:srgbClr val="B75442"/>
                </a:solidFill>
                <a:latin typeface="Tahoma"/>
                <a:cs typeface="Tahoma"/>
              </a:rPr>
              <a:t>Do</a:t>
            </a:r>
            <a:r>
              <a:rPr sz="3150" spc="-135" dirty="0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sz="3150" spc="160" dirty="0">
                <a:solidFill>
                  <a:srgbClr val="B75442"/>
                </a:solidFill>
                <a:latin typeface="Tahoma"/>
                <a:cs typeface="Tahoma"/>
              </a:rPr>
              <a:t>you</a:t>
            </a:r>
            <a:r>
              <a:rPr sz="3150" spc="-130" dirty="0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sz="3150" spc="135" dirty="0">
                <a:solidFill>
                  <a:srgbClr val="B75442"/>
                </a:solidFill>
                <a:latin typeface="Tahoma"/>
                <a:cs typeface="Tahoma"/>
              </a:rPr>
              <a:t>have</a:t>
            </a:r>
            <a:r>
              <a:rPr sz="3150" spc="-135" dirty="0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sz="3150" spc="190" dirty="0">
                <a:solidFill>
                  <a:srgbClr val="B75442"/>
                </a:solidFill>
                <a:latin typeface="Tahoma"/>
                <a:cs typeface="Tahoma"/>
              </a:rPr>
              <a:t>any</a:t>
            </a:r>
            <a:r>
              <a:rPr sz="3150" spc="-130" dirty="0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sz="3150" spc="95" dirty="0">
                <a:solidFill>
                  <a:srgbClr val="B75442"/>
                </a:solidFill>
                <a:latin typeface="Tahoma"/>
                <a:cs typeface="Tahoma"/>
              </a:rPr>
              <a:t>questions? </a:t>
            </a:r>
            <a:r>
              <a:rPr sz="3150" spc="-969" dirty="0">
                <a:solidFill>
                  <a:srgbClr val="B75442"/>
                </a:solidFill>
                <a:latin typeface="Tahoma"/>
                <a:cs typeface="Tahoma"/>
              </a:rPr>
              <a:t> </a:t>
            </a:r>
            <a:endParaRPr sz="31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934702"/>
            <a:ext cx="9148445" cy="352425"/>
          </a:xfrm>
          <a:custGeom>
            <a:avLst/>
            <a:gdLst/>
            <a:ahLst/>
            <a:cxnLst/>
            <a:rect l="l" t="t" r="r" b="b"/>
            <a:pathLst>
              <a:path w="9148445" h="352425">
                <a:moveTo>
                  <a:pt x="9147872" y="0"/>
                </a:moveTo>
                <a:lnTo>
                  <a:pt x="0" y="0"/>
                </a:lnTo>
                <a:lnTo>
                  <a:pt x="0" y="352295"/>
                </a:lnTo>
                <a:lnTo>
                  <a:pt x="9147872" y="352295"/>
                </a:lnTo>
                <a:lnTo>
                  <a:pt x="9147872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16543" y="2007393"/>
            <a:ext cx="6880225" cy="7454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700" spc="45" dirty="0">
                <a:latin typeface="Arial"/>
                <a:cs typeface="Arial"/>
              </a:rPr>
              <a:t>PROBLEM</a:t>
            </a:r>
            <a:r>
              <a:rPr sz="4700" spc="155" dirty="0">
                <a:latin typeface="Arial"/>
                <a:cs typeface="Arial"/>
              </a:rPr>
              <a:t> </a:t>
            </a:r>
            <a:r>
              <a:rPr sz="4700" spc="-20" dirty="0">
                <a:latin typeface="Arial"/>
                <a:cs typeface="Arial"/>
              </a:rPr>
              <a:t>STATEMENT</a:t>
            </a:r>
            <a:endParaRPr sz="47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69497" y="1426984"/>
            <a:ext cx="6610349" cy="7439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A27800-1C6F-A1FE-C116-78B600B24E95}"/>
              </a:ext>
            </a:extLst>
          </p:cNvPr>
          <p:cNvSpPr txBox="1"/>
          <p:nvPr/>
        </p:nvSpPr>
        <p:spPr>
          <a:xfrm>
            <a:off x="1073150" y="3930650"/>
            <a:ext cx="982525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/>
              <a:t>Farmers are facing some difficulties in choosing their crop to cultivate , if the farmers chooses one crop instead of another crop, It leads to minimize in farming and maximize in Loss.</a:t>
            </a:r>
          </a:p>
          <a:p>
            <a:endParaRPr lang="en-IN" sz="36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/>
              <a:t>So to, Overcome this problem, proposed machine learning technique for yield prediction process.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934702"/>
            <a:ext cx="9148445" cy="352425"/>
          </a:xfrm>
          <a:custGeom>
            <a:avLst/>
            <a:gdLst/>
            <a:ahLst/>
            <a:cxnLst/>
            <a:rect l="l" t="t" r="r" b="b"/>
            <a:pathLst>
              <a:path w="9148445" h="352425">
                <a:moveTo>
                  <a:pt x="9147872" y="0"/>
                </a:moveTo>
                <a:lnTo>
                  <a:pt x="0" y="0"/>
                </a:lnTo>
                <a:lnTo>
                  <a:pt x="0" y="352295"/>
                </a:lnTo>
                <a:lnTo>
                  <a:pt x="9147872" y="352295"/>
                </a:lnTo>
                <a:lnTo>
                  <a:pt x="9147872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20950" y="1054239"/>
            <a:ext cx="4907280" cy="7454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700" spc="195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INTRODUCTION</a:t>
            </a:r>
            <a:endParaRPr sz="4700" dirty="0">
              <a:solidFill>
                <a:schemeClr val="bg2">
                  <a:lumMod val="2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31550" y="1426984"/>
            <a:ext cx="6310096" cy="74566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5CED37-6D44-36F8-D92E-F029D183F28B}"/>
              </a:ext>
            </a:extLst>
          </p:cNvPr>
          <p:cNvSpPr txBox="1"/>
          <p:nvPr/>
        </p:nvSpPr>
        <p:spPr>
          <a:xfrm>
            <a:off x="1606550" y="2863850"/>
            <a:ext cx="915372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IN" sz="3600" dirty="0"/>
              <a:t>Predicting crop yields is crucial for farmers to plan ahead. Machine learning </a:t>
            </a:r>
            <a:r>
              <a:rPr lang="en-IN" sz="3600" dirty="0" err="1"/>
              <a:t>analyzes</a:t>
            </a:r>
            <a:r>
              <a:rPr lang="en-IN" sz="3600" dirty="0"/>
              <a:t> past crop yields and weather data to make educated guesses about future growth. </a:t>
            </a:r>
          </a:p>
          <a:p>
            <a:pPr algn="just"/>
            <a:endParaRPr lang="en-IN" sz="3600" dirty="0"/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IN" sz="3600" dirty="0"/>
              <a:t>This helps farmers make smart decisions on planting and caring for crops, ultimately increasing food production and resilience to challenges.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05390" y="859156"/>
            <a:ext cx="6116320" cy="10458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700" spc="-80" dirty="0">
                <a:latin typeface="Arial"/>
                <a:cs typeface="Arial"/>
              </a:rPr>
              <a:t>ABSTRACTION</a:t>
            </a:r>
            <a:endParaRPr sz="67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47345" cy="3810000"/>
          </a:xfrm>
          <a:custGeom>
            <a:avLst/>
            <a:gdLst/>
            <a:ahLst/>
            <a:cxnLst/>
            <a:rect l="l" t="t" r="r" b="b"/>
            <a:pathLst>
              <a:path w="347345" h="3810000">
                <a:moveTo>
                  <a:pt x="0" y="3809707"/>
                </a:moveTo>
                <a:lnTo>
                  <a:pt x="346774" y="3809707"/>
                </a:lnTo>
                <a:lnTo>
                  <a:pt x="346774" y="0"/>
                </a:lnTo>
                <a:lnTo>
                  <a:pt x="0" y="0"/>
                </a:lnTo>
                <a:lnTo>
                  <a:pt x="0" y="3809707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121" y="2368550"/>
            <a:ext cx="7501230" cy="5562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E1C96D-EBF9-747A-30A6-56403A1C331C}"/>
              </a:ext>
            </a:extLst>
          </p:cNvPr>
          <p:cNvSpPr txBox="1"/>
          <p:nvPr/>
        </p:nvSpPr>
        <p:spPr>
          <a:xfrm>
            <a:off x="9404780" y="2368550"/>
            <a:ext cx="800796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IN" sz="3600" dirty="0"/>
              <a:t>Agriculture plays a major role in economic growth and development.</a:t>
            </a:r>
          </a:p>
          <a:p>
            <a:pPr algn="just"/>
            <a:endParaRPr lang="en-IN" sz="3600" dirty="0"/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IN" sz="3600" dirty="0"/>
              <a:t>This proposed system can change the situation of farmers and decisions making in agricultural field in a better way.</a:t>
            </a:r>
          </a:p>
          <a:p>
            <a:pPr algn="just"/>
            <a:endParaRPr lang="en-IN" sz="3600" dirty="0"/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IN" sz="3600" dirty="0"/>
              <a:t>The parameter includes in the dataset are State Name, Crop Name, Size of the Area(</a:t>
            </a:r>
            <a:r>
              <a:rPr lang="en-IN" sz="3600" dirty="0" err="1"/>
              <a:t>Sqft</a:t>
            </a:r>
            <a:r>
              <a:rPr lang="en-IN" sz="3600" dirty="0"/>
              <a:t>), Season and Rainfall(mm).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07350" y="1187450"/>
            <a:ext cx="11508301" cy="104579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700" dirty="0">
                <a:latin typeface="Arial"/>
                <a:cs typeface="Arial"/>
              </a:rPr>
              <a:t>PROPOSED</a:t>
            </a:r>
            <a:r>
              <a:rPr sz="6700" spc="145" dirty="0">
                <a:latin typeface="Arial"/>
                <a:cs typeface="Arial"/>
              </a:rPr>
              <a:t> </a:t>
            </a:r>
            <a:r>
              <a:rPr sz="6700" spc="170" dirty="0">
                <a:latin typeface="Arial"/>
                <a:cs typeface="Arial"/>
              </a:rPr>
              <a:t>SOLUTION</a:t>
            </a:r>
            <a:endParaRPr sz="67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47345" cy="3810000"/>
          </a:xfrm>
          <a:custGeom>
            <a:avLst/>
            <a:gdLst/>
            <a:ahLst/>
            <a:cxnLst/>
            <a:rect l="l" t="t" r="r" b="b"/>
            <a:pathLst>
              <a:path w="347345" h="3810000">
                <a:moveTo>
                  <a:pt x="0" y="3809707"/>
                </a:moveTo>
                <a:lnTo>
                  <a:pt x="346774" y="3809707"/>
                </a:lnTo>
                <a:lnTo>
                  <a:pt x="346774" y="0"/>
                </a:lnTo>
                <a:lnTo>
                  <a:pt x="0" y="0"/>
                </a:lnTo>
                <a:lnTo>
                  <a:pt x="0" y="3809707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350" y="2559640"/>
            <a:ext cx="6858000" cy="53063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59A5DD-07D1-3F35-FD74-B7DCDEE88AC3}"/>
              </a:ext>
            </a:extLst>
          </p:cNvPr>
          <p:cNvSpPr txBox="1"/>
          <p:nvPr/>
        </p:nvSpPr>
        <p:spPr>
          <a:xfrm>
            <a:off x="8845550" y="2950633"/>
            <a:ext cx="94551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/>
              <a:t>Our solution involves developing a regression model using data parameters such as state, crop type, land size, season, and rainfall.</a:t>
            </a:r>
          </a:p>
          <a:p>
            <a:r>
              <a:rPr lang="en-IN" sz="3600" dirty="0"/>
              <a:t>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/>
              <a:t>By </a:t>
            </a:r>
            <a:r>
              <a:rPr lang="en-IN" sz="3600" dirty="0" err="1"/>
              <a:t>analyzing</a:t>
            </a:r>
            <a:r>
              <a:rPr lang="en-IN" sz="3600" dirty="0"/>
              <a:t> these factors, the model will predict crop yields accurately. </a:t>
            </a:r>
          </a:p>
        </p:txBody>
      </p:sp>
    </p:spTree>
    <p:extLst>
      <p:ext uri="{BB962C8B-B14F-4D97-AF65-F5344CB8AC3E}">
        <p14:creationId xmlns:p14="http://schemas.microsoft.com/office/powerpoint/2010/main" val="152752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977403" y="1187450"/>
            <a:ext cx="10242848" cy="104579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700" dirty="0">
                <a:latin typeface="Arial"/>
                <a:cs typeface="Arial"/>
              </a:rPr>
              <a:t>PROPOSED</a:t>
            </a:r>
            <a:r>
              <a:rPr sz="6700" spc="145" dirty="0">
                <a:latin typeface="Arial"/>
                <a:cs typeface="Arial"/>
              </a:rPr>
              <a:t> </a:t>
            </a:r>
            <a:r>
              <a:rPr sz="6700" spc="170" dirty="0">
                <a:latin typeface="Arial"/>
                <a:cs typeface="Arial"/>
              </a:rPr>
              <a:t>SOLUTION</a:t>
            </a:r>
            <a:endParaRPr sz="67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47345" cy="3810000"/>
          </a:xfrm>
          <a:custGeom>
            <a:avLst/>
            <a:gdLst/>
            <a:ahLst/>
            <a:cxnLst/>
            <a:rect l="l" t="t" r="r" b="b"/>
            <a:pathLst>
              <a:path w="347345" h="3810000">
                <a:moveTo>
                  <a:pt x="0" y="3809707"/>
                </a:moveTo>
                <a:lnTo>
                  <a:pt x="346774" y="3809707"/>
                </a:lnTo>
                <a:lnTo>
                  <a:pt x="346774" y="0"/>
                </a:lnTo>
                <a:lnTo>
                  <a:pt x="0" y="0"/>
                </a:lnTo>
                <a:lnTo>
                  <a:pt x="0" y="3809707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59A5DD-07D1-3F35-FD74-B7DCDEE88AC3}"/>
              </a:ext>
            </a:extLst>
          </p:cNvPr>
          <p:cNvSpPr txBox="1"/>
          <p:nvPr/>
        </p:nvSpPr>
        <p:spPr>
          <a:xfrm>
            <a:off x="8845550" y="2950633"/>
            <a:ext cx="94551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/>
              <a:t>This tool will empower farmers with valuable insights, enabling them to plan their agricultural activities more effectively and optimize their resources. </a:t>
            </a:r>
          </a:p>
          <a:p>
            <a:endParaRPr lang="en-IN" sz="36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/>
              <a:t>Through this solution, we aim to improve agricultural decision-making and ultimately enhance the livelihoods of farmers.</a:t>
            </a:r>
          </a:p>
        </p:txBody>
      </p:sp>
      <p:pic>
        <p:nvPicPr>
          <p:cNvPr id="1026" name="Picture 2" descr="AI in Agriculture and Farming ...">
            <a:extLst>
              <a:ext uri="{FF2B5EF4-FFF2-40B4-BE49-F238E27FC236}">
                <a16:creationId xmlns:a16="http://schemas.microsoft.com/office/drawing/2014/main" id="{8BCEBD7E-F64F-1090-534F-F4396FB6C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653" y="2605145"/>
            <a:ext cx="6762750" cy="521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9937" y="9924998"/>
            <a:ext cx="4568190" cy="352425"/>
          </a:xfrm>
          <a:custGeom>
            <a:avLst/>
            <a:gdLst/>
            <a:ahLst/>
            <a:cxnLst/>
            <a:rect l="l" t="t" r="r" b="b"/>
            <a:pathLst>
              <a:path w="4568190" h="352425">
                <a:moveTo>
                  <a:pt x="0" y="352424"/>
                </a:moveTo>
                <a:lnTo>
                  <a:pt x="4567998" y="352424"/>
                </a:lnTo>
                <a:lnTo>
                  <a:pt x="4567998" y="0"/>
                </a:lnTo>
                <a:lnTo>
                  <a:pt x="0" y="0"/>
                </a:lnTo>
                <a:lnTo>
                  <a:pt x="0" y="352424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719937" y="0"/>
            <a:ext cx="4568190" cy="352425"/>
          </a:xfrm>
          <a:custGeom>
            <a:avLst/>
            <a:gdLst/>
            <a:ahLst/>
            <a:cxnLst/>
            <a:rect l="l" t="t" r="r" b="b"/>
            <a:pathLst>
              <a:path w="4568190" h="352425">
                <a:moveTo>
                  <a:pt x="0" y="352424"/>
                </a:moveTo>
                <a:lnTo>
                  <a:pt x="4567998" y="352424"/>
                </a:lnTo>
                <a:lnTo>
                  <a:pt x="4567998" y="0"/>
                </a:lnTo>
                <a:lnTo>
                  <a:pt x="0" y="0"/>
                </a:lnTo>
                <a:lnTo>
                  <a:pt x="0" y="352424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8" y="1368755"/>
            <a:ext cx="8096249" cy="74009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225405" y="2051170"/>
            <a:ext cx="5859145" cy="7454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700" spc="-175" dirty="0"/>
              <a:t>DATA</a:t>
            </a:r>
            <a:r>
              <a:rPr lang="en-US" sz="4700" spc="85" dirty="0"/>
              <a:t>SET DETAILS</a:t>
            </a:r>
            <a:endParaRPr sz="47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599F14-5E2E-AD84-BE60-D75F58C919BE}"/>
              </a:ext>
            </a:extLst>
          </p:cNvPr>
          <p:cNvSpPr txBox="1"/>
          <p:nvPr/>
        </p:nvSpPr>
        <p:spPr>
          <a:xfrm>
            <a:off x="8997950" y="3930650"/>
            <a:ext cx="8686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We have collected the dataset for the crop prediction from real world sensor data available in Kaggle.com . This dataset contain attributes such as Rainfall, Soil moisture , pH, humidity, temperature</a:t>
            </a:r>
            <a:endParaRPr lang="en-IN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01" y="0"/>
            <a:ext cx="18259425" cy="352425"/>
          </a:xfrm>
          <a:custGeom>
            <a:avLst/>
            <a:gdLst/>
            <a:ahLst/>
            <a:cxnLst/>
            <a:rect l="l" t="t" r="r" b="b"/>
            <a:pathLst>
              <a:path w="18259425" h="352425">
                <a:moveTo>
                  <a:pt x="18259425" y="0"/>
                </a:moveTo>
                <a:lnTo>
                  <a:pt x="0" y="0"/>
                </a:lnTo>
                <a:lnTo>
                  <a:pt x="0" y="352425"/>
                </a:lnTo>
                <a:lnTo>
                  <a:pt x="18259425" y="352425"/>
                </a:lnTo>
                <a:lnTo>
                  <a:pt x="18259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852507"/>
            <a:ext cx="352425" cy="1435100"/>
          </a:xfrm>
          <a:custGeom>
            <a:avLst/>
            <a:gdLst/>
            <a:ahLst/>
            <a:cxnLst/>
            <a:rect l="l" t="t" r="r" b="b"/>
            <a:pathLst>
              <a:path w="352425" h="1435100">
                <a:moveTo>
                  <a:pt x="352424" y="0"/>
                </a:moveTo>
                <a:lnTo>
                  <a:pt x="0" y="0"/>
                </a:lnTo>
                <a:lnTo>
                  <a:pt x="0" y="1434490"/>
                </a:lnTo>
                <a:lnTo>
                  <a:pt x="352424" y="1434490"/>
                </a:lnTo>
                <a:lnTo>
                  <a:pt x="352424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940021" y="8852507"/>
            <a:ext cx="348615" cy="1435100"/>
          </a:xfrm>
          <a:custGeom>
            <a:avLst/>
            <a:gdLst/>
            <a:ahLst/>
            <a:cxnLst/>
            <a:rect l="l" t="t" r="r" b="b"/>
            <a:pathLst>
              <a:path w="348615" h="1435100">
                <a:moveTo>
                  <a:pt x="0" y="0"/>
                </a:moveTo>
                <a:lnTo>
                  <a:pt x="0" y="1434490"/>
                </a:lnTo>
                <a:lnTo>
                  <a:pt x="347998" y="1434490"/>
                </a:lnTo>
                <a:lnTo>
                  <a:pt x="347998" y="0"/>
                </a:lnTo>
                <a:lnTo>
                  <a:pt x="0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1225550" y="1187450"/>
            <a:ext cx="16714471" cy="37067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4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Dependent Variable (Y)</a:t>
            </a:r>
            <a:r>
              <a:rPr lang="en-US" sz="4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Crop Yield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This is the variable you're trying to predict. It represents the amount of crops harvested, typically measured in terms of quantity (e.g., kilograms/hectare, bushels/acre).</a:t>
            </a:r>
          </a:p>
          <a:p>
            <a:br>
              <a:rPr lang="en-US" sz="4400" dirty="0"/>
            </a:br>
            <a:endParaRPr sz="4400" spc="9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C5625-4711-B969-0941-4A0BB5099C2D}"/>
              </a:ext>
            </a:extLst>
          </p:cNvPr>
          <p:cNvSpPr txBox="1"/>
          <p:nvPr/>
        </p:nvSpPr>
        <p:spPr>
          <a:xfrm>
            <a:off x="1220398" y="4205081"/>
            <a:ext cx="1699260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2.Independent Variables (X)</a:t>
            </a:r>
            <a:r>
              <a:rPr lang="en-US" sz="4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State Name: The geographical location where crops are cultivated.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Crop Name: The specific type of crop being grown.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Size of the Area (</a:t>
            </a:r>
            <a:r>
              <a:rPr lang="en-US" sz="36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Sqft</a:t>
            </a:r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): The area of land dedicated to crop cultivation.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Season: The specific season during which crops are grown (e.g., spring, summer, fall).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Rainfall (mm): The amount of precipitation received during the growing season.</a:t>
            </a:r>
          </a:p>
          <a:p>
            <a:br>
              <a:rPr lang="en-US" sz="3600" dirty="0"/>
            </a:b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440985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934702"/>
            <a:ext cx="9148445" cy="352425"/>
          </a:xfrm>
          <a:custGeom>
            <a:avLst/>
            <a:gdLst/>
            <a:ahLst/>
            <a:cxnLst/>
            <a:rect l="l" t="t" r="r" b="b"/>
            <a:pathLst>
              <a:path w="9148445" h="352425">
                <a:moveTo>
                  <a:pt x="9147872" y="0"/>
                </a:moveTo>
                <a:lnTo>
                  <a:pt x="0" y="0"/>
                </a:lnTo>
                <a:lnTo>
                  <a:pt x="0" y="352295"/>
                </a:lnTo>
                <a:lnTo>
                  <a:pt x="9147872" y="352295"/>
                </a:lnTo>
                <a:lnTo>
                  <a:pt x="9147872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67685" y="2007393"/>
            <a:ext cx="5378450" cy="7454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700" spc="-35" dirty="0">
                <a:latin typeface="Arial"/>
                <a:cs typeface="Arial"/>
              </a:rPr>
              <a:t>PRE-PROCESSING</a:t>
            </a:r>
            <a:endParaRPr sz="47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69497" y="1426984"/>
            <a:ext cx="6610349" cy="7439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3877E9-639E-3269-37D5-898B323009AD}"/>
              </a:ext>
            </a:extLst>
          </p:cNvPr>
          <p:cNvSpPr txBox="1"/>
          <p:nvPr/>
        </p:nvSpPr>
        <p:spPr>
          <a:xfrm>
            <a:off x="1301750" y="3497325"/>
            <a:ext cx="997765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/>
              <a:t>Clean Data: Remove errors and missing values from our dataset.</a:t>
            </a:r>
          </a:p>
          <a:p>
            <a:endParaRPr lang="en-IN" sz="36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/>
              <a:t>Feature Selection: Identify and select relevant features (</a:t>
            </a:r>
            <a:r>
              <a:rPr lang="en-IN" sz="3600" dirty="0">
                <a:solidFill>
                  <a:schemeClr val="bg2">
                    <a:lumMod val="25000"/>
                  </a:schemeClr>
                </a:solidFill>
              </a:rPr>
              <a:t>parameters</a:t>
            </a:r>
            <a:r>
              <a:rPr lang="en-IN" sz="3600" dirty="0"/>
              <a:t>) such as state, crop type, land size, season, and rainfall.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IN" sz="36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/>
              <a:t>Data Transformation: Scale or transform the data to ensure uniformity and meet regression model assumptions.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7544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599</Words>
  <Application>Microsoft Office PowerPoint</Application>
  <PresentationFormat>Custom</PresentationFormat>
  <Paragraphs>55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Arial</vt:lpstr>
      <vt:lpstr>Calibri</vt:lpstr>
      <vt:lpstr>Söhne</vt:lpstr>
      <vt:lpstr>Tahoma</vt:lpstr>
      <vt:lpstr>Wingdings</vt:lpstr>
      <vt:lpstr>Office Theme</vt:lpstr>
      <vt:lpstr>PowerPoint Presentation</vt:lpstr>
      <vt:lpstr>PROBLEM STATEMENT</vt:lpstr>
      <vt:lpstr>INTRODUCTION</vt:lpstr>
      <vt:lpstr>ABSTRACTION</vt:lpstr>
      <vt:lpstr>PROPOSED SOLUTION</vt:lpstr>
      <vt:lpstr>PROPOSED SOLUTION</vt:lpstr>
      <vt:lpstr>DATASET DETAILS</vt:lpstr>
      <vt:lpstr>PowerPoint Presentation</vt:lpstr>
      <vt:lpstr>PRE-PROCESSING</vt:lpstr>
      <vt:lpstr>PRE-PROCESSING</vt:lpstr>
      <vt:lpstr>MODEL EVALUATION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Jay v</cp:lastModifiedBy>
  <cp:revision>2</cp:revision>
  <dcterms:created xsi:type="dcterms:W3CDTF">2024-04-24T15:04:47Z</dcterms:created>
  <dcterms:modified xsi:type="dcterms:W3CDTF">2024-04-24T17:00:45Z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2024-04-24T00:00:00Z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2024-04-24T00:00:00Z</vt:filetime>
  </property>
</Properties>
</file>