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2/23/2024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2/23/2024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1320-5577-3F67-6F80-38C2934AFD43}"/>
              </a:ext>
            </a:extLst>
          </p:cNvPr>
          <p:cNvSpPr>
            <a:spLocks noGrp="1"/>
          </p:cNvSpPr>
          <p:nvPr>
            <p:ph type="ctrTitle"/>
          </p:nvPr>
        </p:nvSpPr>
        <p:spPr/>
        <p:txBody>
          <a:bodyPr/>
          <a:lstStyle/>
          <a:p>
            <a:r>
              <a:rPr lang="en-GB" dirty="0"/>
              <a:t>Assignment 2</a:t>
            </a:r>
            <a:endParaRPr lang="en-US" dirty="0"/>
          </a:p>
        </p:txBody>
      </p:sp>
      <p:sp>
        <p:nvSpPr>
          <p:cNvPr id="3" name="Subtitle 2">
            <a:extLst>
              <a:ext uri="{FF2B5EF4-FFF2-40B4-BE49-F238E27FC236}">
                <a16:creationId xmlns:a16="http://schemas.microsoft.com/office/drawing/2014/main" id="{AAD953FD-A4BD-C8C6-E647-62BAFB70339E}"/>
              </a:ext>
            </a:extLst>
          </p:cNvPr>
          <p:cNvSpPr>
            <a:spLocks noGrp="1"/>
          </p:cNvSpPr>
          <p:nvPr>
            <p:ph type="subTitle" idx="1"/>
          </p:nvPr>
        </p:nvSpPr>
        <p:spPr/>
        <p:txBody>
          <a:bodyPr/>
          <a:lstStyle/>
          <a:p>
            <a:r>
              <a:rPr lang="en-GB" dirty="0"/>
              <a:t>Foot print </a:t>
            </a:r>
            <a:endParaRPr lang="en-US" dirty="0"/>
          </a:p>
        </p:txBody>
      </p:sp>
    </p:spTree>
    <p:extLst>
      <p:ext uri="{BB962C8B-B14F-4D97-AF65-F5344CB8AC3E}">
        <p14:creationId xmlns:p14="http://schemas.microsoft.com/office/powerpoint/2010/main" val="3783222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476F-ACD4-E6E4-7F68-7BE9519D99BA}"/>
              </a:ext>
            </a:extLst>
          </p:cNvPr>
          <p:cNvSpPr>
            <a:spLocks noGrp="1"/>
          </p:cNvSpPr>
          <p:nvPr>
            <p:ph type="title"/>
          </p:nvPr>
        </p:nvSpPr>
        <p:spPr/>
        <p:txBody>
          <a:bodyPr/>
          <a:lstStyle/>
          <a:p>
            <a:r>
              <a:rPr lang="en-GB" dirty="0"/>
              <a:t>Understanding Ethical hacking </a:t>
            </a:r>
            <a:endParaRPr lang="en-US" dirty="0"/>
          </a:p>
        </p:txBody>
      </p:sp>
      <p:sp>
        <p:nvSpPr>
          <p:cNvPr id="3" name="Content Placeholder 2">
            <a:extLst>
              <a:ext uri="{FF2B5EF4-FFF2-40B4-BE49-F238E27FC236}">
                <a16:creationId xmlns:a16="http://schemas.microsoft.com/office/drawing/2014/main" id="{B18CF3A0-900E-EAE3-E5A3-3878933B3630}"/>
              </a:ext>
            </a:extLst>
          </p:cNvPr>
          <p:cNvSpPr>
            <a:spLocks noGrp="1"/>
          </p:cNvSpPr>
          <p:nvPr>
            <p:ph idx="1"/>
          </p:nvPr>
        </p:nvSpPr>
        <p:spPr/>
        <p:txBody>
          <a:bodyPr>
            <a:normAutofit fontScale="92500" lnSpcReduction="10000"/>
          </a:bodyPr>
          <a:lstStyle/>
          <a:p>
            <a:pPr marL="0" indent="0">
              <a:buNone/>
            </a:pPr>
            <a:r>
              <a:rPr lang="en-GB" dirty="0"/>
              <a:t>The best way to check your business can withstand a cyber attack is by attacking it yourself. This way, should you have any vulnerabilities in your defences, you’re not at risk of sharing sensitive data.
Ethical hackers, sometimes called white hat hackers, are typically information security experts granted permission to break into a business system to uncover security vulnerabilities. In doing so, they can demonstrate to the business how to prevent criminals from obtaining access. Ethical hacking can also involve testing employees’ responses to an attempted attack. Businesses are increasingly realising the benefits of this, and turning to ethical hackers to test and strengthen their cyber resilience.</a:t>
            </a:r>
            <a:endParaRPr lang="en-US" dirty="0"/>
          </a:p>
        </p:txBody>
      </p:sp>
    </p:spTree>
    <p:extLst>
      <p:ext uri="{BB962C8B-B14F-4D97-AF65-F5344CB8AC3E}">
        <p14:creationId xmlns:p14="http://schemas.microsoft.com/office/powerpoint/2010/main" val="472636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A145-EBE0-DB02-F26D-380508A57309}"/>
              </a:ext>
            </a:extLst>
          </p:cNvPr>
          <p:cNvSpPr>
            <a:spLocks noGrp="1"/>
          </p:cNvSpPr>
          <p:nvPr>
            <p:ph type="title"/>
          </p:nvPr>
        </p:nvSpPr>
        <p:spPr/>
        <p:txBody>
          <a:bodyPr/>
          <a:lstStyle/>
          <a:p>
            <a:r>
              <a:rPr lang="en-GB" dirty="0"/>
              <a:t>Ethical hacking: What, why, and overcoming concerns</a:t>
            </a:r>
            <a:endParaRPr lang="en-US" dirty="0"/>
          </a:p>
        </p:txBody>
      </p:sp>
      <p:sp>
        <p:nvSpPr>
          <p:cNvPr id="3" name="Content Placeholder 2">
            <a:extLst>
              <a:ext uri="{FF2B5EF4-FFF2-40B4-BE49-F238E27FC236}">
                <a16:creationId xmlns:a16="http://schemas.microsoft.com/office/drawing/2014/main" id="{BF1C245B-A400-206D-D48D-BA26EC5749F7}"/>
              </a:ext>
            </a:extLst>
          </p:cNvPr>
          <p:cNvSpPr>
            <a:spLocks noGrp="1"/>
          </p:cNvSpPr>
          <p:nvPr>
            <p:ph idx="1"/>
          </p:nvPr>
        </p:nvSpPr>
        <p:spPr/>
        <p:txBody>
          <a:bodyPr>
            <a:normAutofit fontScale="85000" lnSpcReduction="20000"/>
          </a:bodyPr>
          <a:lstStyle/>
          <a:p>
            <a:pPr marL="0" indent="0">
              <a:buNone/>
            </a:pPr>
            <a:r>
              <a:rPr lang="en-GB" dirty="0"/>
              <a:t>We find out why and how hitting your own business with a cyber attack can help improve security</a:t>
            </a:r>
          </a:p>
          <a:p>
            <a:pPr marL="0" indent="0">
              <a:buNone/>
            </a:pPr>
            <a:r>
              <a:rPr lang="en-GB" dirty="0"/>
              <a:t>According to internet service provider (ISP) Beaming, 2020 was the busiest year on record for cyber attacks against UK firms, which is no surprise, given that reliance on technology increases every year.</a:t>
            </a:r>
          </a:p>
          <a:p>
            <a:pPr marL="0" indent="0">
              <a:buNone/>
            </a:pPr>
            <a:r>
              <a:rPr lang="en-GB" dirty="0"/>
              <a:t>Given the increase in number and variety of attacks, one would hope businesses are ready to defend themselves. Unfortunately, that is not the case. Recent research by the Scottish Business Resilience Centre found that 38% of Scottish businesses do not feel prepared for a cyber attack.
It’s therefore more critical than ever for businesses to strengthen their cyber defences to stay ahead of cyber criminals – but they clearly need help. Enter: ethical hackers, or offensive security testers and researchers.</a:t>
            </a:r>
            <a:endParaRPr lang="en-US" dirty="0"/>
          </a:p>
        </p:txBody>
      </p:sp>
    </p:spTree>
    <p:extLst>
      <p:ext uri="{BB962C8B-B14F-4D97-AF65-F5344CB8AC3E}">
        <p14:creationId xmlns:p14="http://schemas.microsoft.com/office/powerpoint/2010/main" val="366757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00A6-7CB1-DA70-2AFF-8CBDA907A471}"/>
              </a:ext>
            </a:extLst>
          </p:cNvPr>
          <p:cNvSpPr>
            <a:spLocks noGrp="1"/>
          </p:cNvSpPr>
          <p:nvPr>
            <p:ph type="title"/>
          </p:nvPr>
        </p:nvSpPr>
        <p:spPr/>
        <p:txBody>
          <a:bodyPr/>
          <a:lstStyle/>
          <a:p>
            <a:r>
              <a:rPr lang="en-GB" dirty="0"/>
              <a:t>Main role </a:t>
            </a:r>
            <a:endParaRPr lang="en-US" dirty="0"/>
          </a:p>
        </p:txBody>
      </p:sp>
      <p:sp>
        <p:nvSpPr>
          <p:cNvPr id="3" name="Content Placeholder 2">
            <a:extLst>
              <a:ext uri="{FF2B5EF4-FFF2-40B4-BE49-F238E27FC236}">
                <a16:creationId xmlns:a16="http://schemas.microsoft.com/office/drawing/2014/main" id="{B86ED6E4-4F71-2A10-7219-98DECA08AB87}"/>
              </a:ext>
            </a:extLst>
          </p:cNvPr>
          <p:cNvSpPr>
            <a:spLocks noGrp="1"/>
          </p:cNvSpPr>
          <p:nvPr>
            <p:ph idx="1"/>
          </p:nvPr>
        </p:nvSpPr>
        <p:spPr/>
        <p:txBody>
          <a:bodyPr/>
          <a:lstStyle/>
          <a:p>
            <a:r>
              <a:rPr lang="en-GB" dirty="0"/>
              <a:t>“The best way to check your business can withstand a cyber attack is by attacking it yourself. This way, should you have any vulnerabilities in your defences, you’re not at risk of sharing sensitive data”</a:t>
            </a:r>
            <a:endParaRPr lang="en-US" dirty="0"/>
          </a:p>
        </p:txBody>
      </p:sp>
    </p:spTree>
    <p:extLst>
      <p:ext uri="{BB962C8B-B14F-4D97-AF65-F5344CB8AC3E}">
        <p14:creationId xmlns:p14="http://schemas.microsoft.com/office/powerpoint/2010/main" val="2557521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E98A-7741-7841-DC43-3162EEA7E917}"/>
              </a:ext>
            </a:extLst>
          </p:cNvPr>
          <p:cNvSpPr>
            <a:spLocks noGrp="1"/>
          </p:cNvSpPr>
          <p:nvPr>
            <p:ph type="title"/>
          </p:nvPr>
        </p:nvSpPr>
        <p:spPr/>
        <p:txBody>
          <a:bodyPr/>
          <a:lstStyle/>
          <a:p>
            <a:r>
              <a:rPr lang="en-GB" dirty="0"/>
              <a:t>Different kinds of information that can be gathered from </a:t>
            </a:r>
            <a:r>
              <a:rPr lang="en-GB" dirty="0" err="1"/>
              <a:t>Footprinting</a:t>
            </a:r>
            <a:r>
              <a:rPr lang="en-GB" dirty="0"/>
              <a:t> are as follows:</a:t>
            </a:r>
            <a:endParaRPr lang="en-US" dirty="0"/>
          </a:p>
        </p:txBody>
      </p:sp>
      <p:sp>
        <p:nvSpPr>
          <p:cNvPr id="3" name="Content Placeholder 2">
            <a:extLst>
              <a:ext uri="{FF2B5EF4-FFF2-40B4-BE49-F238E27FC236}">
                <a16:creationId xmlns:a16="http://schemas.microsoft.com/office/drawing/2014/main" id="{DA4A0412-9AF9-327B-53A0-A864A6E7F13D}"/>
              </a:ext>
            </a:extLst>
          </p:cNvPr>
          <p:cNvSpPr>
            <a:spLocks noGrp="1"/>
          </p:cNvSpPr>
          <p:nvPr>
            <p:ph idx="1"/>
          </p:nvPr>
        </p:nvSpPr>
        <p:spPr/>
        <p:txBody>
          <a:bodyPr>
            <a:normAutofit fontScale="92500" lnSpcReduction="10000"/>
          </a:bodyPr>
          <a:lstStyle/>
          <a:p>
            <a:r>
              <a:rPr lang="en-GB" dirty="0"/>
              <a:t>The operating system of the target machine
Firewall
IP address
Network map
Security configurations of the target machine
Email id, password
Server configurations
URLs
VPN</a:t>
            </a:r>
            <a:endParaRPr lang="en-US" dirty="0"/>
          </a:p>
        </p:txBody>
      </p:sp>
    </p:spTree>
    <p:extLst>
      <p:ext uri="{BB962C8B-B14F-4D97-AF65-F5344CB8AC3E}">
        <p14:creationId xmlns:p14="http://schemas.microsoft.com/office/powerpoint/2010/main" val="683112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A447B-9A98-C261-A813-5734678E0946}"/>
              </a:ext>
            </a:extLst>
          </p:cNvPr>
          <p:cNvSpPr>
            <a:spLocks noGrp="1"/>
          </p:cNvSpPr>
          <p:nvPr>
            <p:ph type="title"/>
          </p:nvPr>
        </p:nvSpPr>
        <p:spPr/>
        <p:txBody>
          <a:bodyPr/>
          <a:lstStyle/>
          <a:p>
            <a:r>
              <a:rPr lang="en-GB" dirty="0"/>
              <a:t>Steps to follow foot print </a:t>
            </a:r>
            <a:endParaRPr lang="en-US" dirty="0"/>
          </a:p>
        </p:txBody>
      </p:sp>
      <p:sp>
        <p:nvSpPr>
          <p:cNvPr id="3" name="Content Placeholder 2">
            <a:extLst>
              <a:ext uri="{FF2B5EF4-FFF2-40B4-BE49-F238E27FC236}">
                <a16:creationId xmlns:a16="http://schemas.microsoft.com/office/drawing/2014/main" id="{2473024E-1BCC-65D4-DF6D-9BC164C86913}"/>
              </a:ext>
            </a:extLst>
          </p:cNvPr>
          <p:cNvSpPr>
            <a:spLocks noGrp="1"/>
          </p:cNvSpPr>
          <p:nvPr>
            <p:ph idx="1"/>
          </p:nvPr>
        </p:nvSpPr>
        <p:spPr/>
        <p:txBody>
          <a:bodyPr>
            <a:normAutofit fontScale="62500" lnSpcReduction="20000"/>
          </a:bodyPr>
          <a:lstStyle/>
          <a:p>
            <a:pPr marL="0" indent="0">
              <a:buNone/>
            </a:pPr>
            <a:r>
              <a:rPr lang="en-GB" dirty="0"/>
              <a:t>1. Identifying Targets
The first step is to identify which systems or organizations to footprint by scanning networks for open ports or performing reconnaissance using Google searches and tools like </a:t>
            </a:r>
            <a:r>
              <a:rPr lang="en-GB" dirty="0" err="1"/>
              <a:t>Shodan</a:t>
            </a:r>
            <a:r>
              <a:rPr lang="en-GB" dirty="0"/>
              <a:t>.
2. Gathering Information
After the target has been identified, the next step is to gather as much information about it as possible using tools like </a:t>
            </a:r>
            <a:r>
              <a:rPr lang="en-GB" dirty="0" err="1"/>
              <a:t>Nmap</a:t>
            </a:r>
            <a:r>
              <a:rPr lang="en-GB" dirty="0"/>
              <a:t>, </a:t>
            </a:r>
            <a:r>
              <a:rPr lang="en-GB" dirty="0" err="1"/>
              <a:t>Netcat</a:t>
            </a:r>
            <a:r>
              <a:rPr lang="en-GB" dirty="0"/>
              <a:t>, and </a:t>
            </a:r>
            <a:r>
              <a:rPr lang="en-GB" dirty="0" err="1"/>
              <a:t>Whois</a:t>
            </a:r>
            <a:r>
              <a:rPr lang="en-GB" dirty="0"/>
              <a:t> to identify open ports and services, usernames and passwords, web server information, and more.
3. </a:t>
            </a:r>
            <a:r>
              <a:rPr lang="en-GB" dirty="0" err="1"/>
              <a:t>Analyzing</a:t>
            </a:r>
            <a:r>
              <a:rPr lang="en-GB" dirty="0"/>
              <a:t> Results
After all relevant data has been collected, it needs to be </a:t>
            </a:r>
            <a:r>
              <a:rPr lang="en-GB" dirty="0" err="1"/>
              <a:t>analyzed</a:t>
            </a:r>
            <a:r>
              <a:rPr lang="en-GB" dirty="0"/>
              <a:t> to determine the most vulnerable points. This is done by identifying common weaknesses across multiple systems or comparing results against known exploits.
4. Planning Attacks
The final step is to use the information gathered during </a:t>
            </a:r>
            <a:r>
              <a:rPr lang="en-GB" dirty="0" err="1"/>
              <a:t>footprinting</a:t>
            </a:r>
            <a:r>
              <a:rPr lang="en-GB" dirty="0"/>
              <a:t> to plan a successful attack against the target’s systems, networks, and devices. This may involve developing custom exploits or choosing a suitable attack vector based on the data collected.</a:t>
            </a:r>
            <a:endParaRPr lang="en-US" dirty="0"/>
          </a:p>
        </p:txBody>
      </p:sp>
    </p:spTree>
    <p:extLst>
      <p:ext uri="{BB962C8B-B14F-4D97-AF65-F5344CB8AC3E}">
        <p14:creationId xmlns:p14="http://schemas.microsoft.com/office/powerpoint/2010/main" val="342128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46AD-336A-700D-F55D-251ADB531C6F}"/>
              </a:ext>
            </a:extLst>
          </p:cNvPr>
          <p:cNvSpPr>
            <a:spLocks noGrp="1"/>
          </p:cNvSpPr>
          <p:nvPr>
            <p:ph type="title"/>
          </p:nvPr>
        </p:nvSpPr>
        <p:spPr/>
        <p:txBody>
          <a:bodyPr/>
          <a:lstStyle/>
          <a:p>
            <a:r>
              <a:rPr lang="en-GB" dirty="0"/>
              <a:t>Tips to prevent </a:t>
            </a:r>
            <a:r>
              <a:rPr lang="en-GB" dirty="0" err="1"/>
              <a:t>footprinting</a:t>
            </a:r>
            <a:r>
              <a:rPr lang="en-GB" dirty="0"/>
              <a:t> attacks</a:t>
            </a:r>
            <a:endParaRPr lang="en-US" dirty="0"/>
          </a:p>
        </p:txBody>
      </p:sp>
      <p:sp>
        <p:nvSpPr>
          <p:cNvPr id="3" name="Content Placeholder 2">
            <a:extLst>
              <a:ext uri="{FF2B5EF4-FFF2-40B4-BE49-F238E27FC236}">
                <a16:creationId xmlns:a16="http://schemas.microsoft.com/office/drawing/2014/main" id="{BA7CC44C-A8AA-0A2C-A19C-E2408DAD9494}"/>
              </a:ext>
            </a:extLst>
          </p:cNvPr>
          <p:cNvSpPr>
            <a:spLocks noGrp="1"/>
          </p:cNvSpPr>
          <p:nvPr>
            <p:ph idx="1"/>
          </p:nvPr>
        </p:nvSpPr>
        <p:spPr/>
        <p:txBody>
          <a:bodyPr>
            <a:normAutofit fontScale="70000" lnSpcReduction="20000"/>
          </a:bodyPr>
          <a:lstStyle/>
          <a:p>
            <a:pPr marL="0" indent="0">
              <a:buNone/>
            </a:pPr>
            <a:r>
              <a:rPr lang="en-GB" dirty="0"/>
              <a:t>Restrict unnecessary network traffic using a firewall – Set rules to prevent unauthorized DNS traffic and limit ICMP ping requests.
Monitor events and log files for suspicious traffic, malformed DNS queries, and use of advanced search parameters.
Use proxy servers to block fragmented or malformed packets, which are employed in </a:t>
            </a:r>
            <a:r>
              <a:rPr lang="en-GB" dirty="0" err="1"/>
              <a:t>footprinting</a:t>
            </a:r>
            <a:r>
              <a:rPr lang="en-GB" dirty="0"/>
              <a:t> attempts.
Perform TCP, UDP, and ICMP scans on the IP address space to assess network vulnerabilities and detect open ports ahead of potential threats.
Set your DNS records so that the information is private.
Ensure that only authorized users have access to essential ports and services on systems.
Engage the services of reputable penetration testers to help you identify security gaps.
Regularly monitor and update vulnerabilities to protect systems against exploits.</a:t>
            </a:r>
            <a:endParaRPr lang="en-US" dirty="0"/>
          </a:p>
        </p:txBody>
      </p:sp>
    </p:spTree>
    <p:extLst>
      <p:ext uri="{BB962C8B-B14F-4D97-AF65-F5344CB8AC3E}">
        <p14:creationId xmlns:p14="http://schemas.microsoft.com/office/powerpoint/2010/main" val="912413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3E2A-9311-95D1-B7EF-88349AD6455E}"/>
              </a:ext>
            </a:extLst>
          </p:cNvPr>
          <p:cNvSpPr>
            <a:spLocks noGrp="1"/>
          </p:cNvSpPr>
          <p:nvPr>
            <p:ph type="title"/>
          </p:nvPr>
        </p:nvSpPr>
        <p:spPr/>
        <p:txBody>
          <a:bodyPr/>
          <a:lstStyle/>
          <a:p>
            <a:r>
              <a:rPr lang="en-GB" dirty="0"/>
              <a:t>Conclusion </a:t>
            </a:r>
            <a:endParaRPr lang="en-US" dirty="0"/>
          </a:p>
        </p:txBody>
      </p:sp>
      <p:sp>
        <p:nvSpPr>
          <p:cNvPr id="3" name="Content Placeholder 2">
            <a:extLst>
              <a:ext uri="{FF2B5EF4-FFF2-40B4-BE49-F238E27FC236}">
                <a16:creationId xmlns:a16="http://schemas.microsoft.com/office/drawing/2014/main" id="{8CECCE5F-CAC5-185B-AFB2-D9D020919681}"/>
              </a:ext>
            </a:extLst>
          </p:cNvPr>
          <p:cNvSpPr>
            <a:spLocks noGrp="1"/>
          </p:cNvSpPr>
          <p:nvPr>
            <p:ph idx="1"/>
          </p:nvPr>
        </p:nvSpPr>
        <p:spPr/>
        <p:txBody>
          <a:bodyPr/>
          <a:lstStyle/>
          <a:p>
            <a:r>
              <a:rPr lang="en-GB" dirty="0" err="1"/>
              <a:t>Footprinting</a:t>
            </a:r>
            <a:r>
              <a:rPr lang="en-GB" dirty="0"/>
              <a:t> is the art of gathering essential information from target organizations about their networks and systems for potential vulnerabilities. Both penetration testers and threat actors use </a:t>
            </a:r>
            <a:r>
              <a:rPr lang="en-GB" dirty="0" err="1"/>
              <a:t>footprinting</a:t>
            </a:r>
            <a:r>
              <a:rPr lang="en-GB" dirty="0"/>
              <a:t> as the initial step to gather intelligence for constructing a technical map of the selected organization. </a:t>
            </a:r>
            <a:r>
              <a:rPr lang="en-GB" dirty="0" err="1"/>
              <a:t>Footprinting</a:t>
            </a:r>
            <a:r>
              <a:rPr lang="en-GB" dirty="0"/>
              <a:t> involves both passive and active methods to gather different types of data sets. </a:t>
            </a:r>
            <a:r>
              <a:rPr lang="en-GB" dirty="0" err="1"/>
              <a:t>Footprinting</a:t>
            </a:r>
            <a:r>
              <a:rPr lang="en-GB" dirty="0"/>
              <a:t> possesses both advantages and risks. Organizations must identify these information-gathering techniques and establish </a:t>
            </a:r>
            <a:r>
              <a:rPr lang="en-GB" dirty="0" err="1"/>
              <a:t>defenses</a:t>
            </a:r>
            <a:r>
              <a:rPr lang="en-GB" dirty="0"/>
              <a:t> against potential threat actor-driven </a:t>
            </a:r>
            <a:r>
              <a:rPr lang="en-GB" dirty="0" err="1"/>
              <a:t>footprinting</a:t>
            </a:r>
            <a:r>
              <a:rPr lang="en-GB" dirty="0"/>
              <a:t> attacks.</a:t>
            </a:r>
            <a:endParaRPr lang="en-US" dirty="0"/>
          </a:p>
        </p:txBody>
      </p:sp>
    </p:spTree>
    <p:extLst>
      <p:ext uri="{BB962C8B-B14F-4D97-AF65-F5344CB8AC3E}">
        <p14:creationId xmlns:p14="http://schemas.microsoft.com/office/powerpoint/2010/main" val="18808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234A-7FDF-B0C9-16CC-BCAAD23A5302}"/>
              </a:ext>
            </a:extLst>
          </p:cNvPr>
          <p:cNvSpPr>
            <a:spLocks noGrp="1"/>
          </p:cNvSpPr>
          <p:nvPr>
            <p:ph type="title"/>
          </p:nvPr>
        </p:nvSpPr>
        <p:spPr/>
        <p:txBody>
          <a:bodyPr/>
          <a:lstStyle/>
          <a:p>
            <a:r>
              <a:rPr lang="en-GB" dirty="0"/>
              <a:t>What is </a:t>
            </a:r>
            <a:r>
              <a:rPr lang="en-GB" dirty="0" err="1"/>
              <a:t>footprinting</a:t>
            </a:r>
            <a:r>
              <a:rPr lang="en-GB" dirty="0"/>
              <a:t> and how does it work?</a:t>
            </a:r>
            <a:endParaRPr lang="en-US" dirty="0"/>
          </a:p>
        </p:txBody>
      </p:sp>
      <p:sp>
        <p:nvSpPr>
          <p:cNvPr id="3" name="Content Placeholder 2">
            <a:extLst>
              <a:ext uri="{FF2B5EF4-FFF2-40B4-BE49-F238E27FC236}">
                <a16:creationId xmlns:a16="http://schemas.microsoft.com/office/drawing/2014/main" id="{95DDBF5B-B8D2-C567-FF29-C4D948CB6849}"/>
              </a:ext>
            </a:extLst>
          </p:cNvPr>
          <p:cNvSpPr>
            <a:spLocks noGrp="1"/>
          </p:cNvSpPr>
          <p:nvPr>
            <p:ph idx="1"/>
          </p:nvPr>
        </p:nvSpPr>
        <p:spPr/>
        <p:txBody>
          <a:bodyPr>
            <a:normAutofit fontScale="92500" lnSpcReduction="10000"/>
          </a:bodyPr>
          <a:lstStyle/>
          <a:p>
            <a:r>
              <a:rPr lang="en-GB" dirty="0" err="1"/>
              <a:t>Footprinting</a:t>
            </a:r>
            <a:r>
              <a:rPr lang="en-GB" dirty="0"/>
              <a:t> is an ethical hacking technique used to gather as much data as possible about a specific targeted computer system, an infrastructure and networks to identify opportunities to penetrate them. It is one of the best methods of finding vulnerabilities.
The process of cybersecurity </a:t>
            </a:r>
            <a:r>
              <a:rPr lang="en-GB" dirty="0" err="1"/>
              <a:t>footprinting</a:t>
            </a:r>
            <a:r>
              <a:rPr lang="en-GB" dirty="0"/>
              <a:t> involves profiling organizations and collecting data about the network, host, employees and third-party partners. This information includes the OS used by the organization, firewalls, network maps, IP addresses, domain name system information, security configurations of the target machine, URLs, virtual private networks, staff Ids, email addresses and phone numbers.</a:t>
            </a:r>
            <a:endParaRPr lang="en-US" dirty="0"/>
          </a:p>
        </p:txBody>
      </p:sp>
    </p:spTree>
    <p:extLst>
      <p:ext uri="{BB962C8B-B14F-4D97-AF65-F5344CB8AC3E}">
        <p14:creationId xmlns:p14="http://schemas.microsoft.com/office/powerpoint/2010/main" val="147424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3978-DE5B-2690-D5D3-1B8ADDC6DA05}"/>
              </a:ext>
            </a:extLst>
          </p:cNvPr>
          <p:cNvSpPr>
            <a:spLocks noGrp="1"/>
          </p:cNvSpPr>
          <p:nvPr>
            <p:ph type="title"/>
          </p:nvPr>
        </p:nvSpPr>
        <p:spPr/>
        <p:txBody>
          <a:bodyPr/>
          <a:lstStyle/>
          <a:p>
            <a:r>
              <a:rPr lang="en-GB" dirty="0"/>
              <a:t>Types of Foot print </a:t>
            </a:r>
            <a:endParaRPr lang="en-US" dirty="0"/>
          </a:p>
        </p:txBody>
      </p:sp>
      <p:sp>
        <p:nvSpPr>
          <p:cNvPr id="3" name="Content Placeholder 2">
            <a:extLst>
              <a:ext uri="{FF2B5EF4-FFF2-40B4-BE49-F238E27FC236}">
                <a16:creationId xmlns:a16="http://schemas.microsoft.com/office/drawing/2014/main" id="{6C051895-38DA-4144-15BD-C44797AD68AF}"/>
              </a:ext>
            </a:extLst>
          </p:cNvPr>
          <p:cNvSpPr>
            <a:spLocks noGrp="1"/>
          </p:cNvSpPr>
          <p:nvPr>
            <p:ph idx="1"/>
          </p:nvPr>
        </p:nvSpPr>
        <p:spPr/>
        <p:txBody>
          <a:bodyPr/>
          <a:lstStyle/>
          <a:p>
            <a:r>
              <a:rPr lang="en-GB" dirty="0"/>
              <a:t>Active </a:t>
            </a:r>
            <a:r>
              <a:rPr lang="en-GB" dirty="0" err="1"/>
              <a:t>footprinting</a:t>
            </a:r>
            <a:r>
              <a:rPr lang="en-GB" dirty="0"/>
              <a:t>:</a:t>
            </a:r>
          </a:p>
          <a:p>
            <a:pPr marL="0" indent="0">
              <a:buNone/>
            </a:pPr>
            <a:r>
              <a:rPr lang="en-GB" dirty="0"/>
              <a:t>Active </a:t>
            </a:r>
            <a:r>
              <a:rPr lang="en-GB" dirty="0" err="1"/>
              <a:t>footprinting</a:t>
            </a:r>
            <a:r>
              <a:rPr lang="en-GB" dirty="0"/>
              <a:t> describes the process of using tools and techniques, like using the </a:t>
            </a:r>
            <a:r>
              <a:rPr lang="en-GB" dirty="0" err="1"/>
              <a:t>traceroute</a:t>
            </a:r>
            <a:r>
              <a:rPr lang="en-GB" dirty="0"/>
              <a:t> commands or a ping sweep – Internet Control Message Protocol sweep – to collect data about a specific target. This often triggers the target’s intrusion detection system (IDS). It takes a certain level of stealth and creativity to evade detection successfully.</a:t>
            </a:r>
            <a:endParaRPr lang="en-US" dirty="0"/>
          </a:p>
        </p:txBody>
      </p:sp>
    </p:spTree>
    <p:extLst>
      <p:ext uri="{BB962C8B-B14F-4D97-AF65-F5344CB8AC3E}">
        <p14:creationId xmlns:p14="http://schemas.microsoft.com/office/powerpoint/2010/main" val="3487774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A20CD0-C7D7-D5F3-5FCF-4D71937E2530}"/>
              </a:ext>
            </a:extLst>
          </p:cNvPr>
          <p:cNvSpPr>
            <a:spLocks noGrp="1"/>
          </p:cNvSpPr>
          <p:nvPr>
            <p:ph idx="1"/>
          </p:nvPr>
        </p:nvSpPr>
        <p:spPr/>
        <p:txBody>
          <a:bodyPr/>
          <a:lstStyle/>
          <a:p>
            <a:r>
              <a:rPr lang="en-GB" dirty="0"/>
              <a:t>Passive foot print:</a:t>
            </a:r>
          </a:p>
          <a:p>
            <a:pPr marL="0" indent="0">
              <a:buNone/>
            </a:pPr>
            <a:r>
              <a:rPr lang="en-GB" dirty="0"/>
              <a:t>As the name implies, passive </a:t>
            </a:r>
            <a:r>
              <a:rPr lang="en-GB" dirty="0" err="1"/>
              <a:t>footprinting</a:t>
            </a:r>
            <a:r>
              <a:rPr lang="en-GB" dirty="0"/>
              <a:t> involves collecting data about a specific target using innocuous methods, like performing a Google search, looking through </a:t>
            </a:r>
            <a:r>
              <a:rPr lang="en-GB" dirty="0" err="1"/>
              <a:t>Archive.org</a:t>
            </a:r>
            <a:r>
              <a:rPr lang="en-GB" dirty="0"/>
              <a:t>, using </a:t>
            </a:r>
            <a:r>
              <a:rPr lang="en-GB" dirty="0" err="1"/>
              <a:t>NeoTrace</a:t>
            </a:r>
            <a:r>
              <a:rPr lang="en-GB" dirty="0"/>
              <a:t>, browsing through employees’ social media profiles, looking at job sites and using </a:t>
            </a:r>
            <a:r>
              <a:rPr lang="en-GB" dirty="0" err="1"/>
              <a:t>Whois</a:t>
            </a:r>
            <a:r>
              <a:rPr lang="en-GB" dirty="0"/>
              <a:t>, a website that provides the domain names and associated networks fora specific organization. It is a stealthier approach to </a:t>
            </a:r>
            <a:r>
              <a:rPr lang="en-GB" dirty="0" err="1"/>
              <a:t>footprinting</a:t>
            </a:r>
            <a:r>
              <a:rPr lang="en-GB" dirty="0"/>
              <a:t> because it does not trigger the target’s IDS.</a:t>
            </a:r>
            <a:endParaRPr lang="en-US" dirty="0"/>
          </a:p>
        </p:txBody>
      </p:sp>
    </p:spTree>
    <p:extLst>
      <p:ext uri="{BB962C8B-B14F-4D97-AF65-F5344CB8AC3E}">
        <p14:creationId xmlns:p14="http://schemas.microsoft.com/office/powerpoint/2010/main" val="2413957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1590-7FA5-A6CA-B95F-8B3A9044AA6F}"/>
              </a:ext>
            </a:extLst>
          </p:cNvPr>
          <p:cNvSpPr>
            <a:spLocks noGrp="1"/>
          </p:cNvSpPr>
          <p:nvPr>
            <p:ph type="title"/>
          </p:nvPr>
        </p:nvSpPr>
        <p:spPr/>
        <p:txBody>
          <a:bodyPr/>
          <a:lstStyle/>
          <a:p>
            <a:r>
              <a:rPr lang="en-GB" dirty="0"/>
              <a:t>How do you start </a:t>
            </a:r>
            <a:r>
              <a:rPr lang="en-GB" dirty="0" err="1"/>
              <a:t>footprinting</a:t>
            </a:r>
            <a:r>
              <a:rPr lang="en-GB" dirty="0"/>
              <a:t>?</a:t>
            </a:r>
            <a:endParaRPr lang="en-US" dirty="0"/>
          </a:p>
        </p:txBody>
      </p:sp>
      <p:pic>
        <p:nvPicPr>
          <p:cNvPr id="4" name="Content Placeholder 3">
            <a:extLst>
              <a:ext uri="{FF2B5EF4-FFF2-40B4-BE49-F238E27FC236}">
                <a16:creationId xmlns:a16="http://schemas.microsoft.com/office/drawing/2014/main" id="{45EF765E-34F0-A754-6429-331317C5C476}"/>
              </a:ext>
            </a:extLst>
          </p:cNvPr>
          <p:cNvPicPr>
            <a:picLocks noGrp="1" noChangeAspect="1"/>
          </p:cNvPicPr>
          <p:nvPr>
            <p:ph idx="1"/>
          </p:nvPr>
        </p:nvPicPr>
        <p:blipFill>
          <a:blip r:embed="rId2"/>
          <a:stretch>
            <a:fillRect/>
          </a:stretch>
        </p:blipFill>
        <p:spPr>
          <a:xfrm>
            <a:off x="680321" y="2291597"/>
            <a:ext cx="9857421" cy="4090153"/>
          </a:xfrm>
        </p:spPr>
      </p:pic>
    </p:spTree>
    <p:extLst>
      <p:ext uri="{BB962C8B-B14F-4D97-AF65-F5344CB8AC3E}">
        <p14:creationId xmlns:p14="http://schemas.microsoft.com/office/powerpoint/2010/main" val="2323008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6593-9A65-82A8-00F8-E915378C9EB4}"/>
              </a:ext>
            </a:extLst>
          </p:cNvPr>
          <p:cNvSpPr>
            <a:spLocks noGrp="1"/>
          </p:cNvSpPr>
          <p:nvPr>
            <p:ph type="title"/>
          </p:nvPr>
        </p:nvSpPr>
        <p:spPr/>
        <p:txBody>
          <a:bodyPr/>
          <a:lstStyle/>
          <a:p>
            <a:r>
              <a:rPr lang="en-GB" dirty="0"/>
              <a:t>Process to start </a:t>
            </a:r>
            <a:endParaRPr lang="en-US" dirty="0"/>
          </a:p>
        </p:txBody>
      </p:sp>
      <p:sp>
        <p:nvSpPr>
          <p:cNvPr id="3" name="Content Placeholder 2">
            <a:extLst>
              <a:ext uri="{FF2B5EF4-FFF2-40B4-BE49-F238E27FC236}">
                <a16:creationId xmlns:a16="http://schemas.microsoft.com/office/drawing/2014/main" id="{664266E0-F738-0B81-4B91-DE9E5DE05117}"/>
              </a:ext>
            </a:extLst>
          </p:cNvPr>
          <p:cNvSpPr>
            <a:spLocks noGrp="1"/>
          </p:cNvSpPr>
          <p:nvPr>
            <p:ph idx="1"/>
          </p:nvPr>
        </p:nvSpPr>
        <p:spPr/>
        <p:txBody>
          <a:bodyPr/>
          <a:lstStyle/>
          <a:p>
            <a:r>
              <a:rPr lang="en-GB" dirty="0" err="1"/>
              <a:t>Footprinting</a:t>
            </a:r>
            <a:r>
              <a:rPr lang="en-GB" dirty="0"/>
              <a:t> processes start with determining the location and objective of an intrusion. Once ethical hackers identify a specific target, they gather information about the organization using nonintrusive methods, such as accessing the organization’s own webpage, personnel directory or employee bios.
Ethical hackers collect this information and initiate social engineering campaigns to identify security vulnerabilities and achieve ethical hacking goals.</a:t>
            </a:r>
            <a:endParaRPr lang="en-US" dirty="0"/>
          </a:p>
        </p:txBody>
      </p:sp>
    </p:spTree>
    <p:extLst>
      <p:ext uri="{BB962C8B-B14F-4D97-AF65-F5344CB8AC3E}">
        <p14:creationId xmlns:p14="http://schemas.microsoft.com/office/powerpoint/2010/main" val="148237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0E61-8134-1124-CD14-65410864821B}"/>
              </a:ext>
            </a:extLst>
          </p:cNvPr>
          <p:cNvSpPr>
            <a:spLocks noGrp="1"/>
          </p:cNvSpPr>
          <p:nvPr>
            <p:ph type="title"/>
          </p:nvPr>
        </p:nvSpPr>
        <p:spPr/>
        <p:txBody>
          <a:bodyPr/>
          <a:lstStyle/>
          <a:p>
            <a:r>
              <a:rPr lang="en-GB" dirty="0"/>
              <a:t>Advantages of foot print </a:t>
            </a:r>
            <a:endParaRPr lang="en-US" dirty="0"/>
          </a:p>
        </p:txBody>
      </p:sp>
      <p:sp>
        <p:nvSpPr>
          <p:cNvPr id="3" name="Content Placeholder 2">
            <a:extLst>
              <a:ext uri="{FF2B5EF4-FFF2-40B4-BE49-F238E27FC236}">
                <a16:creationId xmlns:a16="http://schemas.microsoft.com/office/drawing/2014/main" id="{9A2DF920-A176-64B5-4D15-F7541B9CE4AD}"/>
              </a:ext>
            </a:extLst>
          </p:cNvPr>
          <p:cNvSpPr>
            <a:spLocks noGrp="1"/>
          </p:cNvSpPr>
          <p:nvPr>
            <p:ph idx="1"/>
          </p:nvPr>
        </p:nvSpPr>
        <p:spPr/>
        <p:txBody>
          <a:bodyPr>
            <a:normAutofit/>
          </a:bodyPr>
          <a:lstStyle/>
          <a:p>
            <a:pPr marL="0" indent="0">
              <a:buNone/>
            </a:pPr>
            <a:r>
              <a:rPr lang="en-GB" dirty="0" err="1"/>
              <a:t>Footprinting</a:t>
            </a:r>
            <a:r>
              <a:rPr lang="en-GB" dirty="0"/>
              <a:t> techniques in ethical hacking help businesses identify and secure IT infrastructure before a threat actor exploits a vulnerability. Users can also build a database of known vulnerabilities and loopholes.
</a:t>
            </a:r>
            <a:r>
              <a:rPr lang="en-GB" dirty="0" err="1"/>
              <a:t>Footprinting</a:t>
            </a:r>
            <a:r>
              <a:rPr lang="en-GB" dirty="0"/>
              <a:t> also helps companies better understand their current security posture through analysis of data gathered about the firewall, security configuration and more. Users can update this list periodically and use it as a reference point during security audits.</a:t>
            </a:r>
            <a:endParaRPr lang="en-US" dirty="0"/>
          </a:p>
        </p:txBody>
      </p:sp>
    </p:spTree>
    <p:extLst>
      <p:ext uri="{BB962C8B-B14F-4D97-AF65-F5344CB8AC3E}">
        <p14:creationId xmlns:p14="http://schemas.microsoft.com/office/powerpoint/2010/main" val="197499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1CC0-BBC2-9574-662B-2FA580C61059}"/>
              </a:ext>
            </a:extLst>
          </p:cNvPr>
          <p:cNvSpPr>
            <a:spLocks noGrp="1"/>
          </p:cNvSpPr>
          <p:nvPr>
            <p:ph type="title"/>
          </p:nvPr>
        </p:nvSpPr>
        <p:spPr/>
        <p:txBody>
          <a:bodyPr/>
          <a:lstStyle/>
          <a:p>
            <a:r>
              <a:rPr lang="en-GB" dirty="0"/>
              <a:t>Network topology </a:t>
            </a:r>
            <a:endParaRPr lang="en-US" dirty="0"/>
          </a:p>
        </p:txBody>
      </p:sp>
      <p:pic>
        <p:nvPicPr>
          <p:cNvPr id="4" name="Content Placeholder 3">
            <a:extLst>
              <a:ext uri="{FF2B5EF4-FFF2-40B4-BE49-F238E27FC236}">
                <a16:creationId xmlns:a16="http://schemas.microsoft.com/office/drawing/2014/main" id="{C98BB830-914C-FA0E-1F8A-C01323B6D8CB}"/>
              </a:ext>
            </a:extLst>
          </p:cNvPr>
          <p:cNvPicPr>
            <a:picLocks noGrp="1" noChangeAspect="1"/>
          </p:cNvPicPr>
          <p:nvPr>
            <p:ph idx="1"/>
          </p:nvPr>
        </p:nvPicPr>
        <p:blipFill>
          <a:blip r:embed="rId2"/>
          <a:stretch>
            <a:fillRect/>
          </a:stretch>
        </p:blipFill>
        <p:spPr>
          <a:xfrm>
            <a:off x="2956124" y="2336800"/>
            <a:ext cx="5973563" cy="3598863"/>
          </a:xfrm>
        </p:spPr>
      </p:pic>
    </p:spTree>
    <p:extLst>
      <p:ext uri="{BB962C8B-B14F-4D97-AF65-F5344CB8AC3E}">
        <p14:creationId xmlns:p14="http://schemas.microsoft.com/office/powerpoint/2010/main" val="401929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E216-1492-42F6-44A9-3825234D4B78}"/>
              </a:ext>
            </a:extLst>
          </p:cNvPr>
          <p:cNvSpPr>
            <a:spLocks noGrp="1"/>
          </p:cNvSpPr>
          <p:nvPr>
            <p:ph type="title"/>
          </p:nvPr>
        </p:nvSpPr>
        <p:spPr/>
        <p:txBody>
          <a:bodyPr/>
          <a:lstStyle/>
          <a:p>
            <a:r>
              <a:rPr lang="en-GB" dirty="0"/>
              <a:t>Other types of foot printings</a:t>
            </a:r>
            <a:endParaRPr lang="en-US" dirty="0"/>
          </a:p>
        </p:txBody>
      </p:sp>
      <p:sp>
        <p:nvSpPr>
          <p:cNvPr id="3" name="Content Placeholder 2">
            <a:extLst>
              <a:ext uri="{FF2B5EF4-FFF2-40B4-BE49-F238E27FC236}">
                <a16:creationId xmlns:a16="http://schemas.microsoft.com/office/drawing/2014/main" id="{2187E929-F420-7B23-2E8A-6610B8754179}"/>
              </a:ext>
            </a:extLst>
          </p:cNvPr>
          <p:cNvSpPr>
            <a:spLocks noGrp="1"/>
          </p:cNvSpPr>
          <p:nvPr>
            <p:ph idx="1"/>
          </p:nvPr>
        </p:nvSpPr>
        <p:spPr/>
        <p:txBody>
          <a:bodyPr/>
          <a:lstStyle/>
          <a:p>
            <a:pPr marL="0" indent="0">
              <a:buNone/>
            </a:pPr>
            <a:r>
              <a:rPr lang="en-GB" dirty="0"/>
              <a:t>DNA </a:t>
            </a:r>
            <a:r>
              <a:rPr lang="en-GB" dirty="0" err="1"/>
              <a:t>footprinting</a:t>
            </a:r>
            <a:r>
              <a:rPr lang="en-GB" dirty="0"/>
              <a:t> is the method used to identify the nucleic acid sequence that binds with proteins.
An ecological footprint is an approach to measuring human demand for natural capital or resources. It calculates the amount of natural resources required to support people or an economy. Ecological </a:t>
            </a:r>
            <a:r>
              <a:rPr lang="en-GB" dirty="0" err="1"/>
              <a:t>footprinting</a:t>
            </a:r>
            <a:r>
              <a:rPr lang="en-GB" dirty="0"/>
              <a:t> uses an ecological accounting system to keep track of this demand.</a:t>
            </a:r>
            <a:endParaRPr lang="en-US" dirty="0"/>
          </a:p>
        </p:txBody>
      </p:sp>
    </p:spTree>
    <p:extLst>
      <p:ext uri="{BB962C8B-B14F-4D97-AF65-F5344CB8AC3E}">
        <p14:creationId xmlns:p14="http://schemas.microsoft.com/office/powerpoint/2010/main" val="1702156833"/>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TM04033917[[fn=Berlin]]_novariants</vt:lpstr>
      <vt:lpstr>Assignment 2</vt:lpstr>
      <vt:lpstr>What is footprinting and how does it work?</vt:lpstr>
      <vt:lpstr>Types of Foot print </vt:lpstr>
      <vt:lpstr>PowerPoint Presentation</vt:lpstr>
      <vt:lpstr>How do you start footprinting?</vt:lpstr>
      <vt:lpstr>Process to start </vt:lpstr>
      <vt:lpstr>Advantages of foot print </vt:lpstr>
      <vt:lpstr>Network topology </vt:lpstr>
      <vt:lpstr>Other types of foot printings</vt:lpstr>
      <vt:lpstr>Understanding Ethical hacking </vt:lpstr>
      <vt:lpstr>Ethical hacking: What, why, and overcoming concerns</vt:lpstr>
      <vt:lpstr>Main role </vt:lpstr>
      <vt:lpstr>Different kinds of information that can be gathered from Footprinting are as follows:</vt:lpstr>
      <vt:lpstr>Steps to follow foot print </vt:lpstr>
      <vt:lpstr>Tips to prevent footprinting attacks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dc:title>
  <dc:creator>raghavendhra raghu</dc:creator>
  <cp:lastModifiedBy>raghavendhra raghu</cp:lastModifiedBy>
  <cp:revision>4</cp:revision>
  <dcterms:created xsi:type="dcterms:W3CDTF">2024-02-22T17:17:26Z</dcterms:created>
  <dcterms:modified xsi:type="dcterms:W3CDTF">2024-02-23T04:31:42Z</dcterms:modified>
</cp:coreProperties>
</file>