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3/10/2024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3/10/2024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3F6A7-4D3E-E179-21D3-9CBFDDBA43ED}"/>
              </a:ext>
            </a:extLst>
          </p:cNvPr>
          <p:cNvSpPr>
            <a:spLocks noGrp="1"/>
          </p:cNvSpPr>
          <p:nvPr>
            <p:ph type="ctrTitle"/>
          </p:nvPr>
        </p:nvSpPr>
        <p:spPr/>
        <p:txBody>
          <a:bodyPr/>
          <a:lstStyle/>
          <a:p>
            <a:r>
              <a:rPr lang="en-GB" dirty="0"/>
              <a:t>Cyber security internship</a:t>
            </a:r>
            <a:endParaRPr lang="en-US" dirty="0"/>
          </a:p>
        </p:txBody>
      </p:sp>
      <p:sp>
        <p:nvSpPr>
          <p:cNvPr id="3" name="Subtitle 2">
            <a:extLst>
              <a:ext uri="{FF2B5EF4-FFF2-40B4-BE49-F238E27FC236}">
                <a16:creationId xmlns:a16="http://schemas.microsoft.com/office/drawing/2014/main" id="{D0CC65CD-2B2B-A41A-11F4-6D832313A224}"/>
              </a:ext>
            </a:extLst>
          </p:cNvPr>
          <p:cNvSpPr>
            <a:spLocks noGrp="1"/>
          </p:cNvSpPr>
          <p:nvPr>
            <p:ph type="subTitle" idx="1"/>
          </p:nvPr>
        </p:nvSpPr>
        <p:spPr/>
        <p:txBody>
          <a:bodyPr/>
          <a:lstStyle/>
          <a:p>
            <a:r>
              <a:rPr lang="en-GB" dirty="0"/>
              <a:t>Assignment-1</a:t>
            </a:r>
            <a:endParaRPr lang="en-US" dirty="0"/>
          </a:p>
        </p:txBody>
      </p:sp>
    </p:spTree>
    <p:extLst>
      <p:ext uri="{BB962C8B-B14F-4D97-AF65-F5344CB8AC3E}">
        <p14:creationId xmlns:p14="http://schemas.microsoft.com/office/powerpoint/2010/main" val="52116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B995-700F-3FC7-AE0A-8C3A9AF210A2}"/>
              </a:ext>
            </a:extLst>
          </p:cNvPr>
          <p:cNvSpPr>
            <a:spLocks noGrp="1"/>
          </p:cNvSpPr>
          <p:nvPr>
            <p:ph type="title"/>
          </p:nvPr>
        </p:nvSpPr>
        <p:spPr/>
        <p:txBody>
          <a:bodyPr>
            <a:normAutofit fontScale="90000"/>
          </a:bodyPr>
          <a:lstStyle/>
          <a:p>
            <a:r>
              <a:rPr lang="en-GB" dirty="0"/>
              <a:t>IP HISTORY
REGISTRATION HISTORY
HOSTING HISTORY</a:t>
            </a:r>
            <a:endParaRPr lang="en-US" dirty="0"/>
          </a:p>
        </p:txBody>
      </p:sp>
      <p:pic>
        <p:nvPicPr>
          <p:cNvPr id="8" name="Content Placeholder 7">
            <a:extLst>
              <a:ext uri="{FF2B5EF4-FFF2-40B4-BE49-F238E27FC236}">
                <a16:creationId xmlns:a16="http://schemas.microsoft.com/office/drawing/2014/main" id="{0AB60435-3BD6-039C-0D9F-A59B4511DEF9}"/>
              </a:ext>
            </a:extLst>
          </p:cNvPr>
          <p:cNvPicPr>
            <a:picLocks noGrp="1" noChangeAspect="1"/>
          </p:cNvPicPr>
          <p:nvPr>
            <p:ph idx="1"/>
          </p:nvPr>
        </p:nvPicPr>
        <p:blipFill>
          <a:blip r:embed="rId2"/>
          <a:stretch>
            <a:fillRect/>
          </a:stretch>
        </p:blipFill>
        <p:spPr>
          <a:xfrm>
            <a:off x="2519441" y="2505909"/>
            <a:ext cx="6222844" cy="3598863"/>
          </a:xfrm>
        </p:spPr>
      </p:pic>
    </p:spTree>
    <p:extLst>
      <p:ext uri="{BB962C8B-B14F-4D97-AF65-F5344CB8AC3E}">
        <p14:creationId xmlns:p14="http://schemas.microsoft.com/office/powerpoint/2010/main" val="2403435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FB98-D231-7E23-80F1-ACEC1C2435A5}"/>
              </a:ext>
            </a:extLst>
          </p:cNvPr>
          <p:cNvSpPr>
            <a:spLocks noGrp="1"/>
          </p:cNvSpPr>
          <p:nvPr>
            <p:ph type="title"/>
          </p:nvPr>
        </p:nvSpPr>
        <p:spPr/>
        <p:txBody>
          <a:bodyPr/>
          <a:lstStyle/>
          <a:p>
            <a:r>
              <a:rPr lang="en-GB" dirty="0"/>
              <a:t>ADDRESS</a:t>
            </a:r>
            <a:endParaRPr lang="en-US" dirty="0"/>
          </a:p>
        </p:txBody>
      </p:sp>
      <p:pic>
        <p:nvPicPr>
          <p:cNvPr id="4" name="Content Placeholder 3">
            <a:extLst>
              <a:ext uri="{FF2B5EF4-FFF2-40B4-BE49-F238E27FC236}">
                <a16:creationId xmlns:a16="http://schemas.microsoft.com/office/drawing/2014/main" id="{DF847856-11C4-032D-8801-3B620D725E64}"/>
              </a:ext>
            </a:extLst>
          </p:cNvPr>
          <p:cNvPicPr>
            <a:picLocks noGrp="1" noChangeAspect="1"/>
          </p:cNvPicPr>
          <p:nvPr>
            <p:ph idx="1"/>
          </p:nvPr>
        </p:nvPicPr>
        <p:blipFill>
          <a:blip r:embed="rId2"/>
          <a:stretch>
            <a:fillRect/>
          </a:stretch>
        </p:blipFill>
        <p:spPr>
          <a:xfrm>
            <a:off x="2282469" y="2336800"/>
            <a:ext cx="6017948" cy="4056855"/>
          </a:xfrm>
        </p:spPr>
      </p:pic>
    </p:spTree>
    <p:extLst>
      <p:ext uri="{BB962C8B-B14F-4D97-AF65-F5344CB8AC3E}">
        <p14:creationId xmlns:p14="http://schemas.microsoft.com/office/powerpoint/2010/main" val="970687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CEF7-2298-7CBF-1EAD-265741778298}"/>
              </a:ext>
            </a:extLst>
          </p:cNvPr>
          <p:cNvSpPr>
            <a:spLocks noGrp="1"/>
          </p:cNvSpPr>
          <p:nvPr>
            <p:ph type="title"/>
          </p:nvPr>
        </p:nvSpPr>
        <p:spPr/>
        <p:txBody>
          <a:bodyPr/>
          <a:lstStyle/>
          <a:p>
            <a:r>
              <a:rPr lang="en-GB" dirty="0"/>
              <a:t>Scan host</a:t>
            </a:r>
            <a:endParaRPr lang="en-US" dirty="0"/>
          </a:p>
        </p:txBody>
      </p:sp>
      <p:pic>
        <p:nvPicPr>
          <p:cNvPr id="4" name="Content Placeholder 3">
            <a:extLst>
              <a:ext uri="{FF2B5EF4-FFF2-40B4-BE49-F238E27FC236}">
                <a16:creationId xmlns:a16="http://schemas.microsoft.com/office/drawing/2014/main" id="{6F24D3BA-DB37-0933-38ED-507EFB2A897B}"/>
              </a:ext>
            </a:extLst>
          </p:cNvPr>
          <p:cNvPicPr>
            <a:picLocks noGrp="1" noChangeAspect="1"/>
          </p:cNvPicPr>
          <p:nvPr>
            <p:ph idx="1"/>
          </p:nvPr>
        </p:nvPicPr>
        <p:blipFill>
          <a:blip r:embed="rId2"/>
          <a:stretch>
            <a:fillRect/>
          </a:stretch>
        </p:blipFill>
        <p:spPr>
          <a:xfrm>
            <a:off x="1748640" y="2505909"/>
            <a:ext cx="6359509" cy="3598863"/>
          </a:xfrm>
        </p:spPr>
      </p:pic>
    </p:spTree>
    <p:extLst>
      <p:ext uri="{BB962C8B-B14F-4D97-AF65-F5344CB8AC3E}">
        <p14:creationId xmlns:p14="http://schemas.microsoft.com/office/powerpoint/2010/main" val="3902425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E26C-9EA8-6C12-22C5-8D2BC8F39A65}"/>
              </a:ext>
            </a:extLst>
          </p:cNvPr>
          <p:cNvSpPr>
            <a:spLocks noGrp="1"/>
          </p:cNvSpPr>
          <p:nvPr>
            <p:ph type="title"/>
          </p:nvPr>
        </p:nvSpPr>
        <p:spPr/>
        <p:txBody>
          <a:bodyPr/>
          <a:lstStyle/>
          <a:p>
            <a:r>
              <a:rPr lang="en-GB" dirty="0"/>
              <a:t>PASSWORD CRACKING</a:t>
            </a:r>
            <a:endParaRPr lang="en-US" dirty="0"/>
          </a:p>
        </p:txBody>
      </p:sp>
      <p:sp>
        <p:nvSpPr>
          <p:cNvPr id="3" name="Content Placeholder 2">
            <a:extLst>
              <a:ext uri="{FF2B5EF4-FFF2-40B4-BE49-F238E27FC236}">
                <a16:creationId xmlns:a16="http://schemas.microsoft.com/office/drawing/2014/main" id="{D89084D3-213E-0A23-2757-30DCCF60DA15}"/>
              </a:ext>
            </a:extLst>
          </p:cNvPr>
          <p:cNvSpPr>
            <a:spLocks noGrp="1"/>
          </p:cNvSpPr>
          <p:nvPr>
            <p:ph idx="1"/>
          </p:nvPr>
        </p:nvSpPr>
        <p:spPr/>
        <p:txBody>
          <a:bodyPr/>
          <a:lstStyle/>
          <a:p>
            <a:r>
              <a:rPr lang="en-GB" dirty="0"/>
              <a:t>A password crack is a process of identifying a forgotten or unknown password to a computer or network resource by means of an application program. A threat actor can also use it to gain unauthorized access to resources.</a:t>
            </a:r>
            <a:endParaRPr lang="en-US" dirty="0"/>
          </a:p>
        </p:txBody>
      </p:sp>
    </p:spTree>
    <p:extLst>
      <p:ext uri="{BB962C8B-B14F-4D97-AF65-F5344CB8AC3E}">
        <p14:creationId xmlns:p14="http://schemas.microsoft.com/office/powerpoint/2010/main" val="1263560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21F1-6D50-E602-0EFF-E4EF2B8E3521}"/>
              </a:ext>
            </a:extLst>
          </p:cNvPr>
          <p:cNvSpPr>
            <a:spLocks noGrp="1"/>
          </p:cNvSpPr>
          <p:nvPr>
            <p:ph type="title"/>
          </p:nvPr>
        </p:nvSpPr>
        <p:spPr/>
        <p:txBody>
          <a:bodyPr>
            <a:normAutofit fontScale="90000"/>
          </a:bodyPr>
          <a:lstStyle/>
          <a:p>
            <a:r>
              <a:rPr lang="en-GB" dirty="0"/>
              <a:t>OWASP
TOP 10 WEB APPLICATION SECURITY RISKS</a:t>
            </a:r>
            <a:endParaRPr lang="en-US" dirty="0"/>
          </a:p>
        </p:txBody>
      </p:sp>
      <p:sp>
        <p:nvSpPr>
          <p:cNvPr id="3" name="Content Placeholder 2">
            <a:extLst>
              <a:ext uri="{FF2B5EF4-FFF2-40B4-BE49-F238E27FC236}">
                <a16:creationId xmlns:a16="http://schemas.microsoft.com/office/drawing/2014/main" id="{8A9E8EF2-8A6A-DFC3-26C3-1CB4A337C3CA}"/>
              </a:ext>
            </a:extLst>
          </p:cNvPr>
          <p:cNvSpPr>
            <a:spLocks noGrp="1"/>
          </p:cNvSpPr>
          <p:nvPr>
            <p:ph idx="1"/>
          </p:nvPr>
        </p:nvSpPr>
        <p:spPr/>
        <p:txBody>
          <a:bodyPr>
            <a:normAutofit fontScale="85000" lnSpcReduction="20000"/>
          </a:bodyPr>
          <a:lstStyle/>
          <a:p>
            <a:pPr marL="0" indent="0">
              <a:buNone/>
            </a:pPr>
            <a:r>
              <a:rPr lang="en-GB" dirty="0"/>
              <a:t>A01:2021:Broken Access Control
A02:2021-Cryptographic Failures
A03:2021-injection
A04:2021-Insecure Design
A05:2021-Security Misconfiguration.
A06:2021-Vulnerable and outdated components
A07:2021-Identification and Authentication Failures
A08:221-Software and Data integrity Failures
A09:2021-Security Logging and monitoring failures
►A10:Server-side Request Forgery</a:t>
            </a:r>
            <a:endParaRPr lang="en-US" dirty="0"/>
          </a:p>
        </p:txBody>
      </p:sp>
    </p:spTree>
    <p:extLst>
      <p:ext uri="{BB962C8B-B14F-4D97-AF65-F5344CB8AC3E}">
        <p14:creationId xmlns:p14="http://schemas.microsoft.com/office/powerpoint/2010/main" val="2229369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71336-E858-14BA-4874-6117E1CC3195}"/>
              </a:ext>
            </a:extLst>
          </p:cNvPr>
          <p:cNvSpPr>
            <a:spLocks noGrp="1"/>
          </p:cNvSpPr>
          <p:nvPr>
            <p:ph type="title"/>
          </p:nvPr>
        </p:nvSpPr>
        <p:spPr/>
        <p:txBody>
          <a:bodyPr/>
          <a:lstStyle/>
          <a:p>
            <a:r>
              <a:rPr lang="en-GB" dirty="0"/>
              <a:t>Top 10 Web Application Security Risks</a:t>
            </a:r>
            <a:endParaRPr lang="en-US" dirty="0"/>
          </a:p>
        </p:txBody>
      </p:sp>
      <p:sp>
        <p:nvSpPr>
          <p:cNvPr id="3" name="Content Placeholder 2">
            <a:extLst>
              <a:ext uri="{FF2B5EF4-FFF2-40B4-BE49-F238E27FC236}">
                <a16:creationId xmlns:a16="http://schemas.microsoft.com/office/drawing/2014/main" id="{AD8585AC-7FB2-887B-AB2B-3661500B6455}"/>
              </a:ext>
            </a:extLst>
          </p:cNvPr>
          <p:cNvSpPr>
            <a:spLocks noGrp="1"/>
          </p:cNvSpPr>
          <p:nvPr>
            <p:ph idx="1"/>
          </p:nvPr>
        </p:nvSpPr>
        <p:spPr/>
        <p:txBody>
          <a:bodyPr/>
          <a:lstStyle/>
          <a:p>
            <a:r>
              <a:rPr lang="en-GB" dirty="0"/>
              <a:t>Top 10 Web Application Security Risks
Open Web Application Security Project (OWASP)
The OWASP Top 10 is a standard awareness document for developers and web application security.</a:t>
            </a:r>
          </a:p>
          <a:p>
            <a:r>
              <a:rPr lang="en-GB" dirty="0"/>
              <a:t>There are three new categories, four categories with naming and scoping changes, and some consolidation in the Top 10 for 2021.</a:t>
            </a:r>
            <a:endParaRPr lang="en-US" dirty="0"/>
          </a:p>
        </p:txBody>
      </p:sp>
    </p:spTree>
    <p:extLst>
      <p:ext uri="{BB962C8B-B14F-4D97-AF65-F5344CB8AC3E}">
        <p14:creationId xmlns:p14="http://schemas.microsoft.com/office/powerpoint/2010/main" val="960716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E6A5F-B553-7A66-D37C-7850BC22173F}"/>
              </a:ext>
            </a:extLst>
          </p:cNvPr>
          <p:cNvSpPr>
            <a:spLocks noGrp="1"/>
          </p:cNvSpPr>
          <p:nvPr>
            <p:ph type="title"/>
          </p:nvPr>
        </p:nvSpPr>
        <p:spPr/>
        <p:txBody>
          <a:bodyPr/>
          <a:lstStyle/>
          <a:p>
            <a:r>
              <a:rPr lang="en-GB" dirty="0"/>
              <a:t>Introduction To Web Applications...</a:t>
            </a:r>
            <a:br>
              <a:rPr lang="en-GB" dirty="0"/>
            </a:br>
            <a:r>
              <a:rPr lang="en-GB" dirty="0"/>
              <a:t>How web applications On work</a:t>
            </a:r>
            <a:endParaRPr lang="en-US" dirty="0"/>
          </a:p>
        </p:txBody>
      </p:sp>
      <p:pic>
        <p:nvPicPr>
          <p:cNvPr id="4" name="Content Placeholder 3">
            <a:extLst>
              <a:ext uri="{FF2B5EF4-FFF2-40B4-BE49-F238E27FC236}">
                <a16:creationId xmlns:a16="http://schemas.microsoft.com/office/drawing/2014/main" id="{BA1F729F-0576-A2C1-CD83-5255BD46D336}"/>
              </a:ext>
            </a:extLst>
          </p:cNvPr>
          <p:cNvPicPr>
            <a:picLocks noGrp="1" noChangeAspect="1"/>
          </p:cNvPicPr>
          <p:nvPr>
            <p:ph idx="1"/>
          </p:nvPr>
        </p:nvPicPr>
        <p:blipFill>
          <a:blip r:embed="rId2"/>
          <a:stretch>
            <a:fillRect/>
          </a:stretch>
        </p:blipFill>
        <p:spPr>
          <a:xfrm>
            <a:off x="2249237" y="2825771"/>
            <a:ext cx="6476027" cy="3279001"/>
          </a:xfrm>
        </p:spPr>
      </p:pic>
    </p:spTree>
    <p:extLst>
      <p:ext uri="{BB962C8B-B14F-4D97-AF65-F5344CB8AC3E}">
        <p14:creationId xmlns:p14="http://schemas.microsoft.com/office/powerpoint/2010/main" val="3710931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0077-3C15-D0F8-BE14-4046B08E4325}"/>
              </a:ext>
            </a:extLst>
          </p:cNvPr>
          <p:cNvSpPr>
            <a:spLocks noGrp="1"/>
          </p:cNvSpPr>
          <p:nvPr>
            <p:ph type="title"/>
          </p:nvPr>
        </p:nvSpPr>
        <p:spPr/>
        <p:txBody>
          <a:bodyPr/>
          <a:lstStyle/>
          <a:p>
            <a:r>
              <a:rPr lang="en-GB" dirty="0"/>
              <a:t>Web applications architecture </a:t>
            </a:r>
            <a:endParaRPr lang="en-US" dirty="0"/>
          </a:p>
        </p:txBody>
      </p:sp>
      <p:pic>
        <p:nvPicPr>
          <p:cNvPr id="4" name="Content Placeholder 3">
            <a:extLst>
              <a:ext uri="{FF2B5EF4-FFF2-40B4-BE49-F238E27FC236}">
                <a16:creationId xmlns:a16="http://schemas.microsoft.com/office/drawing/2014/main" id="{3F49C0B4-30A6-7F3D-A34F-7E8E7CEBC663}"/>
              </a:ext>
            </a:extLst>
          </p:cNvPr>
          <p:cNvPicPr>
            <a:picLocks noGrp="1" noChangeAspect="1"/>
          </p:cNvPicPr>
          <p:nvPr>
            <p:ph idx="1"/>
          </p:nvPr>
        </p:nvPicPr>
        <p:blipFill>
          <a:blip r:embed="rId2"/>
          <a:stretch>
            <a:fillRect/>
          </a:stretch>
        </p:blipFill>
        <p:spPr>
          <a:xfrm>
            <a:off x="1416844" y="2336800"/>
            <a:ext cx="8691561" cy="4294981"/>
          </a:xfrm>
        </p:spPr>
      </p:pic>
    </p:spTree>
    <p:extLst>
      <p:ext uri="{BB962C8B-B14F-4D97-AF65-F5344CB8AC3E}">
        <p14:creationId xmlns:p14="http://schemas.microsoft.com/office/powerpoint/2010/main" val="3062270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BBDC-B1C2-42ED-3015-80761ED87DF0}"/>
              </a:ext>
            </a:extLst>
          </p:cNvPr>
          <p:cNvSpPr>
            <a:spLocks noGrp="1"/>
          </p:cNvSpPr>
          <p:nvPr>
            <p:ph type="title"/>
          </p:nvPr>
        </p:nvSpPr>
        <p:spPr/>
        <p:txBody>
          <a:bodyPr/>
          <a:lstStyle/>
          <a:p>
            <a:r>
              <a:rPr lang="en-GB" dirty="0"/>
              <a:t>Web services</a:t>
            </a:r>
            <a:endParaRPr lang="en-US" dirty="0"/>
          </a:p>
        </p:txBody>
      </p:sp>
      <p:sp>
        <p:nvSpPr>
          <p:cNvPr id="3" name="Content Placeholder 2">
            <a:extLst>
              <a:ext uri="{FF2B5EF4-FFF2-40B4-BE49-F238E27FC236}">
                <a16:creationId xmlns:a16="http://schemas.microsoft.com/office/drawing/2014/main" id="{CF206140-4B6C-8847-DC4D-AA22880B151C}"/>
              </a:ext>
            </a:extLst>
          </p:cNvPr>
          <p:cNvSpPr>
            <a:spLocks noGrp="1"/>
          </p:cNvSpPr>
          <p:nvPr>
            <p:ph idx="1"/>
          </p:nvPr>
        </p:nvSpPr>
        <p:spPr/>
        <p:txBody>
          <a:bodyPr/>
          <a:lstStyle/>
          <a:p>
            <a:r>
              <a:rPr lang="en-GB" dirty="0"/>
              <a:t>►Web services is a type of software system that enables communication between different applications/components over the internet. They use </a:t>
            </a:r>
            <a:r>
              <a:rPr lang="en-GB" dirty="0" err="1"/>
              <a:t>standaralized</a:t>
            </a:r>
            <a:r>
              <a:rPr lang="en-GB" dirty="0"/>
              <a:t> </a:t>
            </a:r>
            <a:r>
              <a:rPr lang="en-GB" dirty="0" err="1"/>
              <a:t>proticols</a:t>
            </a:r>
            <a:r>
              <a:rPr lang="en-GB" dirty="0"/>
              <a:t> and data formats such as HTTP,XML and ISON to allow different systems to exchange data and functionality in a platform-independent manner</a:t>
            </a:r>
            <a:endParaRPr lang="en-US" dirty="0"/>
          </a:p>
        </p:txBody>
      </p:sp>
    </p:spTree>
    <p:extLst>
      <p:ext uri="{BB962C8B-B14F-4D97-AF65-F5344CB8AC3E}">
        <p14:creationId xmlns:p14="http://schemas.microsoft.com/office/powerpoint/2010/main" val="4046561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77B5-CEFA-0FD6-722C-02A5360EB03C}"/>
              </a:ext>
            </a:extLst>
          </p:cNvPr>
          <p:cNvSpPr>
            <a:spLocks noGrp="1"/>
          </p:cNvSpPr>
          <p:nvPr>
            <p:ph type="title"/>
          </p:nvPr>
        </p:nvSpPr>
        <p:spPr/>
        <p:txBody>
          <a:bodyPr/>
          <a:lstStyle/>
          <a:p>
            <a:r>
              <a:rPr lang="en-GB" dirty="0"/>
              <a:t>Web Server work </a:t>
            </a:r>
            <a:endParaRPr lang="en-US" dirty="0"/>
          </a:p>
        </p:txBody>
      </p:sp>
      <p:pic>
        <p:nvPicPr>
          <p:cNvPr id="4" name="Content Placeholder 3">
            <a:extLst>
              <a:ext uri="{FF2B5EF4-FFF2-40B4-BE49-F238E27FC236}">
                <a16:creationId xmlns:a16="http://schemas.microsoft.com/office/drawing/2014/main" id="{5C1B5607-FD1B-A53E-0FD9-AB0CF2B3B44C}"/>
              </a:ext>
            </a:extLst>
          </p:cNvPr>
          <p:cNvPicPr>
            <a:picLocks noGrp="1" noChangeAspect="1"/>
          </p:cNvPicPr>
          <p:nvPr>
            <p:ph idx="1"/>
          </p:nvPr>
        </p:nvPicPr>
        <p:blipFill>
          <a:blip r:embed="rId2"/>
          <a:stretch>
            <a:fillRect/>
          </a:stretch>
        </p:blipFill>
        <p:spPr>
          <a:xfrm>
            <a:off x="2488935" y="2336800"/>
            <a:ext cx="5998105" cy="3598863"/>
          </a:xfrm>
        </p:spPr>
      </p:pic>
    </p:spTree>
    <p:extLst>
      <p:ext uri="{BB962C8B-B14F-4D97-AF65-F5344CB8AC3E}">
        <p14:creationId xmlns:p14="http://schemas.microsoft.com/office/powerpoint/2010/main" val="252210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0B4F-5850-FDA2-2FE7-E2BC9ECE6CFE}"/>
              </a:ext>
            </a:extLst>
          </p:cNvPr>
          <p:cNvSpPr>
            <a:spLocks noGrp="1"/>
          </p:cNvSpPr>
          <p:nvPr>
            <p:ph type="title"/>
          </p:nvPr>
        </p:nvSpPr>
        <p:spPr/>
        <p:txBody>
          <a:bodyPr/>
          <a:lstStyle/>
          <a:p>
            <a:r>
              <a:rPr lang="en-GB" dirty="0"/>
              <a:t>What is cyber security?</a:t>
            </a:r>
            <a:endParaRPr lang="en-US" dirty="0"/>
          </a:p>
        </p:txBody>
      </p:sp>
      <p:sp>
        <p:nvSpPr>
          <p:cNvPr id="3" name="Content Placeholder 2">
            <a:extLst>
              <a:ext uri="{FF2B5EF4-FFF2-40B4-BE49-F238E27FC236}">
                <a16:creationId xmlns:a16="http://schemas.microsoft.com/office/drawing/2014/main" id="{649C72EA-7211-DA09-EC20-95154114E10C}"/>
              </a:ext>
            </a:extLst>
          </p:cNvPr>
          <p:cNvSpPr>
            <a:spLocks noGrp="1"/>
          </p:cNvSpPr>
          <p:nvPr>
            <p:ph idx="1"/>
          </p:nvPr>
        </p:nvSpPr>
        <p:spPr/>
        <p:txBody>
          <a:bodyPr>
            <a:normAutofit fontScale="70000" lnSpcReduction="20000"/>
          </a:bodyPr>
          <a:lstStyle/>
          <a:p>
            <a:r>
              <a:rPr lang="en-GB" dirty="0"/>
              <a:t>Cyber security is an protecting security, Cyber refers to Technology and security refers to protection .It is all about protecting computers, networks and data from unauthorized access.
Types Of Cyber Security Attacks:
Active Attack &amp; Passive Attack
1. Active Attack: when someone deliberately tries to gain unauthorized access to a computer System or network. They might try to steal information, </a:t>
            </a:r>
            <a:r>
              <a:rPr lang="en-GB" dirty="0" err="1"/>
              <a:t>distrupt</a:t>
            </a:r>
            <a:r>
              <a:rPr lang="en-GB" dirty="0"/>
              <a:t> services or even also modify data.
1.Man-in-the-middle attack
2.spoofing
3. Dos attack
4. Phishing attack
5. Replay attack</a:t>
            </a:r>
            <a:endParaRPr lang="en-US" dirty="0"/>
          </a:p>
        </p:txBody>
      </p:sp>
    </p:spTree>
    <p:extLst>
      <p:ext uri="{BB962C8B-B14F-4D97-AF65-F5344CB8AC3E}">
        <p14:creationId xmlns:p14="http://schemas.microsoft.com/office/powerpoint/2010/main" val="391018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C96D7-85A7-8655-836B-62D7235AA7C6}"/>
              </a:ext>
            </a:extLst>
          </p:cNvPr>
          <p:cNvSpPr>
            <a:spLocks noGrp="1"/>
          </p:cNvSpPr>
          <p:nvPr>
            <p:ph type="title"/>
          </p:nvPr>
        </p:nvSpPr>
        <p:spPr/>
        <p:txBody>
          <a:bodyPr>
            <a:normAutofit/>
          </a:bodyPr>
          <a:lstStyle/>
          <a:p>
            <a:r>
              <a:rPr lang="en-GB" dirty="0"/>
              <a:t>VULNERABILITY STACK</a:t>
            </a:r>
            <a:endParaRPr lang="en-US" dirty="0"/>
          </a:p>
        </p:txBody>
      </p:sp>
      <p:pic>
        <p:nvPicPr>
          <p:cNvPr id="4" name="Content Placeholder 3">
            <a:extLst>
              <a:ext uri="{FF2B5EF4-FFF2-40B4-BE49-F238E27FC236}">
                <a16:creationId xmlns:a16="http://schemas.microsoft.com/office/drawing/2014/main" id="{DFD96872-A22A-40AB-BBC7-99436942CF4F}"/>
              </a:ext>
            </a:extLst>
          </p:cNvPr>
          <p:cNvPicPr>
            <a:picLocks noGrp="1" noChangeAspect="1"/>
          </p:cNvPicPr>
          <p:nvPr>
            <p:ph idx="1"/>
          </p:nvPr>
        </p:nvPicPr>
        <p:blipFill>
          <a:blip r:embed="rId2"/>
          <a:stretch>
            <a:fillRect/>
          </a:stretch>
        </p:blipFill>
        <p:spPr>
          <a:xfrm>
            <a:off x="1907967" y="2505909"/>
            <a:ext cx="6974095" cy="3598863"/>
          </a:xfrm>
        </p:spPr>
      </p:pic>
    </p:spTree>
    <p:extLst>
      <p:ext uri="{BB962C8B-B14F-4D97-AF65-F5344CB8AC3E}">
        <p14:creationId xmlns:p14="http://schemas.microsoft.com/office/powerpoint/2010/main" val="1800325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B366-3FE4-0DF7-781B-0CFA3448C5C3}"/>
              </a:ext>
            </a:extLst>
          </p:cNvPr>
          <p:cNvSpPr>
            <a:spLocks noGrp="1"/>
          </p:cNvSpPr>
          <p:nvPr>
            <p:ph type="title"/>
          </p:nvPr>
        </p:nvSpPr>
        <p:spPr/>
        <p:txBody>
          <a:bodyPr/>
          <a:lstStyle/>
          <a:p>
            <a:r>
              <a:rPr lang="en-GB" dirty="0"/>
              <a:t>What is </a:t>
            </a:r>
            <a:r>
              <a:rPr lang="en-GB" dirty="0" err="1"/>
              <a:t>webhook</a:t>
            </a:r>
            <a:endParaRPr lang="en-US" dirty="0"/>
          </a:p>
        </p:txBody>
      </p:sp>
      <p:sp>
        <p:nvSpPr>
          <p:cNvPr id="3" name="Content Placeholder 2">
            <a:extLst>
              <a:ext uri="{FF2B5EF4-FFF2-40B4-BE49-F238E27FC236}">
                <a16:creationId xmlns:a16="http://schemas.microsoft.com/office/drawing/2014/main" id="{920111A4-644C-1F14-0C70-22485E4EF963}"/>
              </a:ext>
            </a:extLst>
          </p:cNvPr>
          <p:cNvSpPr>
            <a:spLocks noGrp="1"/>
          </p:cNvSpPr>
          <p:nvPr>
            <p:ph idx="1"/>
          </p:nvPr>
        </p:nvSpPr>
        <p:spPr/>
        <p:txBody>
          <a:bodyPr>
            <a:normAutofit/>
          </a:bodyPr>
          <a:lstStyle/>
          <a:p>
            <a:pPr marL="0" indent="0">
              <a:buNone/>
            </a:pPr>
            <a:r>
              <a:rPr lang="en-GB" sz="1800" dirty="0"/>
              <a:t>►</a:t>
            </a:r>
            <a:r>
              <a:rPr lang="en-GB" sz="1800" dirty="0" err="1"/>
              <a:t>Webhooks</a:t>
            </a:r>
            <a:r>
              <a:rPr lang="en-GB" sz="1800" dirty="0"/>
              <a:t> are a way for web </a:t>
            </a:r>
            <a:r>
              <a:rPr lang="en-GB" sz="1800" dirty="0" err="1"/>
              <a:t>appliactions</a:t>
            </a:r>
            <a:r>
              <a:rPr lang="en-GB" sz="1800" dirty="0"/>
              <a:t> to provide real time notifications to other applications or services by sending HTTP request to a specialized URL whenever a specific event occurs.
Ex: A </a:t>
            </a:r>
            <a:r>
              <a:rPr lang="en-GB" sz="1800" dirty="0" err="1"/>
              <a:t>webhook</a:t>
            </a:r>
            <a:r>
              <a:rPr lang="en-GB" sz="1800" dirty="0"/>
              <a:t> could be used to notify a third-party Service whenever a new order </a:t>
            </a:r>
            <a:r>
              <a:rPr lang="en-GB" sz="1800" dirty="0" err="1"/>
              <a:t>isplaced</a:t>
            </a:r>
            <a:r>
              <a:rPr lang="en-GB" sz="1800" dirty="0"/>
              <a:t> on an e-commerce website.</a:t>
            </a:r>
            <a:endParaRPr lang="en-US" sz="1800" dirty="0"/>
          </a:p>
        </p:txBody>
      </p:sp>
      <p:pic>
        <p:nvPicPr>
          <p:cNvPr id="4" name="Picture 3">
            <a:extLst>
              <a:ext uri="{FF2B5EF4-FFF2-40B4-BE49-F238E27FC236}">
                <a16:creationId xmlns:a16="http://schemas.microsoft.com/office/drawing/2014/main" id="{F448FEB3-3444-371C-76D2-BB25521B92B0}"/>
              </a:ext>
            </a:extLst>
          </p:cNvPr>
          <p:cNvPicPr>
            <a:picLocks noChangeAspect="1"/>
          </p:cNvPicPr>
          <p:nvPr/>
        </p:nvPicPr>
        <p:blipFill>
          <a:blip r:embed="rId2"/>
          <a:stretch>
            <a:fillRect/>
          </a:stretch>
        </p:blipFill>
        <p:spPr>
          <a:xfrm>
            <a:off x="3811615" y="3556087"/>
            <a:ext cx="4878332" cy="3063788"/>
          </a:xfrm>
          <a:prstGeom prst="rect">
            <a:avLst/>
          </a:prstGeom>
        </p:spPr>
      </p:pic>
    </p:spTree>
    <p:extLst>
      <p:ext uri="{BB962C8B-B14F-4D97-AF65-F5344CB8AC3E}">
        <p14:creationId xmlns:p14="http://schemas.microsoft.com/office/powerpoint/2010/main" val="229412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8A01-6C68-0F40-250A-4ECA305B131D}"/>
              </a:ext>
            </a:extLst>
          </p:cNvPr>
          <p:cNvSpPr>
            <a:spLocks noGrp="1"/>
          </p:cNvSpPr>
          <p:nvPr>
            <p:ph type="title"/>
          </p:nvPr>
        </p:nvSpPr>
        <p:spPr/>
        <p:txBody>
          <a:bodyPr/>
          <a:lstStyle/>
          <a:p>
            <a:r>
              <a:rPr lang="en-GB" dirty="0"/>
              <a:t>Passive Attack</a:t>
            </a:r>
            <a:endParaRPr lang="en-US" dirty="0"/>
          </a:p>
        </p:txBody>
      </p:sp>
      <p:sp>
        <p:nvSpPr>
          <p:cNvPr id="3" name="Content Placeholder 2">
            <a:extLst>
              <a:ext uri="{FF2B5EF4-FFF2-40B4-BE49-F238E27FC236}">
                <a16:creationId xmlns:a16="http://schemas.microsoft.com/office/drawing/2014/main" id="{4F0E937D-81DA-8DCA-E79F-0B147706117A}"/>
              </a:ext>
            </a:extLst>
          </p:cNvPr>
          <p:cNvSpPr>
            <a:spLocks noGrp="1"/>
          </p:cNvSpPr>
          <p:nvPr>
            <p:ph idx="1"/>
          </p:nvPr>
        </p:nvSpPr>
        <p:spPr/>
        <p:txBody>
          <a:bodyPr>
            <a:normAutofit/>
          </a:bodyPr>
          <a:lstStyle/>
          <a:p>
            <a:r>
              <a:rPr lang="en-GB" dirty="0"/>
              <a:t>Passive Attack we can see data what’s happening but we cant change it.
1.Computer Surveillance: monitoring of computer systems and activities to ensure security prevent unauthorized access.
2. Network Surveillance :network traffic to detect and prevent security threats and
maintain the confidentiality and security o sensitive information.
3. Wire Tapping: interception and monitoring of electronic communications for intelligence gathering or evidence</a:t>
            </a:r>
            <a:endParaRPr lang="en-US" dirty="0"/>
          </a:p>
        </p:txBody>
      </p:sp>
    </p:spTree>
    <p:extLst>
      <p:ext uri="{BB962C8B-B14F-4D97-AF65-F5344CB8AC3E}">
        <p14:creationId xmlns:p14="http://schemas.microsoft.com/office/powerpoint/2010/main" val="217423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5C49-72A9-B554-604C-485F7C79DDDB}"/>
              </a:ext>
            </a:extLst>
          </p:cNvPr>
          <p:cNvSpPr>
            <a:spLocks noGrp="1"/>
          </p:cNvSpPr>
          <p:nvPr>
            <p:ph type="title"/>
          </p:nvPr>
        </p:nvSpPr>
        <p:spPr/>
        <p:txBody>
          <a:bodyPr/>
          <a:lstStyle/>
          <a:p>
            <a:r>
              <a:rPr lang="en-GB" dirty="0"/>
              <a:t>HACKERS CATEGORIES</a:t>
            </a:r>
            <a:endParaRPr lang="en-US" dirty="0"/>
          </a:p>
        </p:txBody>
      </p:sp>
      <p:sp>
        <p:nvSpPr>
          <p:cNvPr id="3" name="Content Placeholder 2">
            <a:extLst>
              <a:ext uri="{FF2B5EF4-FFF2-40B4-BE49-F238E27FC236}">
                <a16:creationId xmlns:a16="http://schemas.microsoft.com/office/drawing/2014/main" id="{13B0FF38-5E6E-8F6F-8BF4-B03219368D94}"/>
              </a:ext>
            </a:extLst>
          </p:cNvPr>
          <p:cNvSpPr>
            <a:spLocks noGrp="1"/>
          </p:cNvSpPr>
          <p:nvPr>
            <p:ph idx="1"/>
          </p:nvPr>
        </p:nvSpPr>
        <p:spPr/>
        <p:txBody>
          <a:bodyPr/>
          <a:lstStyle/>
          <a:p>
            <a:r>
              <a:rPr lang="en-GB" dirty="0"/>
              <a:t>1. Black Hat Hacker: These are the bad guys of hacking world. They use their skills to break into computer systems, networks, devices without permission.
2.White Hat Hacker: These are good guys of hacking world. They find vulnerabilities in computer systems, networks devices with permission. They help </a:t>
            </a:r>
            <a:r>
              <a:rPr lang="en-GB" dirty="0" err="1"/>
              <a:t>identitfy</a:t>
            </a:r>
            <a:r>
              <a:rPr lang="en-GB" dirty="0"/>
              <a:t> weakness.
3.Grey Hat Hacker: Both black hat hackers and white hat hackers.</a:t>
            </a:r>
            <a:endParaRPr lang="en-US" dirty="0"/>
          </a:p>
        </p:txBody>
      </p:sp>
    </p:spTree>
    <p:extLst>
      <p:ext uri="{BB962C8B-B14F-4D97-AF65-F5344CB8AC3E}">
        <p14:creationId xmlns:p14="http://schemas.microsoft.com/office/powerpoint/2010/main" val="53517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1767-7F22-0993-5F52-98C6F63ECB1C}"/>
              </a:ext>
            </a:extLst>
          </p:cNvPr>
          <p:cNvSpPr>
            <a:spLocks noGrp="1"/>
          </p:cNvSpPr>
          <p:nvPr>
            <p:ph type="title"/>
          </p:nvPr>
        </p:nvSpPr>
        <p:spPr/>
        <p:txBody>
          <a:bodyPr/>
          <a:lstStyle/>
          <a:p>
            <a:r>
              <a:rPr lang="en-GB" dirty="0"/>
              <a:t>Essential Terminologies :</a:t>
            </a:r>
            <a:endParaRPr lang="en-US" dirty="0"/>
          </a:p>
        </p:txBody>
      </p:sp>
      <p:sp>
        <p:nvSpPr>
          <p:cNvPr id="3" name="Content Placeholder 2">
            <a:extLst>
              <a:ext uri="{FF2B5EF4-FFF2-40B4-BE49-F238E27FC236}">
                <a16:creationId xmlns:a16="http://schemas.microsoft.com/office/drawing/2014/main" id="{C6DBC2DC-59AF-1A99-CC2B-8E11F7E15B2B}"/>
              </a:ext>
            </a:extLst>
          </p:cNvPr>
          <p:cNvSpPr>
            <a:spLocks noGrp="1"/>
          </p:cNvSpPr>
          <p:nvPr>
            <p:ph idx="1"/>
          </p:nvPr>
        </p:nvSpPr>
        <p:spPr/>
        <p:txBody>
          <a:bodyPr>
            <a:normAutofit fontScale="55000" lnSpcReduction="20000"/>
          </a:bodyPr>
          <a:lstStyle/>
          <a:p>
            <a:r>
              <a:rPr lang="en-GB" dirty="0"/>
              <a:t>1.malware:it can be used to steal sensitive information, damage computer systems, spread
to other computers or hold data and systems hostage. 2.IP Address: IP address is a unique numerical label used to identify and locate devices on a network.
3. Phishing: Type of social engineering attack where attackers trick individuals into revealing sensitive information.
4.Firewall: System that monitors and controls incoming and outgoing network traffic based on predetermined security rules,</a:t>
            </a:r>
          </a:p>
          <a:p>
            <a:r>
              <a:rPr lang="en-GB" dirty="0"/>
              <a:t>5.Social Engineering: It refers to the use of psychological manipulation and deception. Tactics to trick individuals into revealing sensitive information.
6. </a:t>
            </a:r>
            <a:r>
              <a:rPr lang="en-GB" dirty="0" err="1"/>
              <a:t>Ransomware:it</a:t>
            </a:r>
            <a:r>
              <a:rPr lang="en-GB" dirty="0"/>
              <a:t> type of malicious software that encrypts a victims files and demands payment in exchange for the decryption key.
7. Virtual Private Network: It is a secured encrypted connection between a device and a
remote server that allows users to securely access the internet and protect their online
activity and data from being monitored and intercepted.</a:t>
            </a:r>
          </a:p>
          <a:p>
            <a:r>
              <a:rPr lang="en-GB" dirty="0"/>
              <a:t>8. Pen Testing: To evaluate the security of the system and identify vulnerabilities that could be </a:t>
            </a:r>
            <a:r>
              <a:rPr lang="en-GB" dirty="0" err="1"/>
              <a:t>exploaited</a:t>
            </a:r>
            <a:r>
              <a:rPr lang="en-GB" dirty="0"/>
              <a:t> by malicious actors.</a:t>
            </a:r>
          </a:p>
          <a:p>
            <a:r>
              <a:rPr lang="en-GB" dirty="0"/>
              <a:t>9.Antivirus: Software designed to detect prevent and remove malicious software.</a:t>
            </a:r>
            <a:endParaRPr lang="en-US" dirty="0"/>
          </a:p>
        </p:txBody>
      </p:sp>
    </p:spTree>
    <p:extLst>
      <p:ext uri="{BB962C8B-B14F-4D97-AF65-F5344CB8AC3E}">
        <p14:creationId xmlns:p14="http://schemas.microsoft.com/office/powerpoint/2010/main" val="3590596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D78B5-FF26-8CAA-62E1-22CB3447E439}"/>
              </a:ext>
            </a:extLst>
          </p:cNvPr>
          <p:cNvSpPr>
            <a:spLocks noGrp="1"/>
          </p:cNvSpPr>
          <p:nvPr>
            <p:ph type="title"/>
          </p:nvPr>
        </p:nvSpPr>
        <p:spPr/>
        <p:txBody>
          <a:bodyPr/>
          <a:lstStyle/>
          <a:p>
            <a:r>
              <a:rPr lang="en-GB" dirty="0"/>
              <a:t>Introduction To Networking</a:t>
            </a:r>
            <a:endParaRPr lang="en-US" dirty="0"/>
          </a:p>
        </p:txBody>
      </p:sp>
      <p:sp>
        <p:nvSpPr>
          <p:cNvPr id="3" name="Content Placeholder 2">
            <a:extLst>
              <a:ext uri="{FF2B5EF4-FFF2-40B4-BE49-F238E27FC236}">
                <a16:creationId xmlns:a16="http://schemas.microsoft.com/office/drawing/2014/main" id="{2EF2F9F8-2F80-7E00-FE5B-0C69D3EC888A}"/>
              </a:ext>
            </a:extLst>
          </p:cNvPr>
          <p:cNvSpPr>
            <a:spLocks noGrp="1"/>
          </p:cNvSpPr>
          <p:nvPr>
            <p:ph idx="1"/>
          </p:nvPr>
        </p:nvSpPr>
        <p:spPr/>
        <p:txBody>
          <a:bodyPr/>
          <a:lstStyle/>
          <a:p>
            <a:r>
              <a:rPr lang="en-GB" dirty="0"/>
              <a:t>►Client Sever Architecture: A client server is a way for computers to work together/(communication). The client requests information from the server. The server responds to the clients requests and provides the </a:t>
            </a:r>
            <a:r>
              <a:rPr lang="en-GB" dirty="0" err="1"/>
              <a:t>the</a:t>
            </a:r>
            <a:r>
              <a:rPr lang="en-GB" dirty="0"/>
              <a:t> requested information</a:t>
            </a:r>
            <a:endParaRPr lang="en-US" dirty="0"/>
          </a:p>
        </p:txBody>
      </p:sp>
    </p:spTree>
    <p:extLst>
      <p:ext uri="{BB962C8B-B14F-4D97-AF65-F5344CB8AC3E}">
        <p14:creationId xmlns:p14="http://schemas.microsoft.com/office/powerpoint/2010/main" val="5453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EB8A-C472-7B0E-998F-FA2316954EBE}"/>
              </a:ext>
            </a:extLst>
          </p:cNvPr>
          <p:cNvSpPr>
            <a:spLocks noGrp="1"/>
          </p:cNvSpPr>
          <p:nvPr>
            <p:ph type="title"/>
          </p:nvPr>
        </p:nvSpPr>
        <p:spPr/>
        <p:txBody>
          <a:bodyPr/>
          <a:lstStyle/>
          <a:p>
            <a:r>
              <a:rPr lang="en-GB" dirty="0"/>
              <a:t>OSI model</a:t>
            </a:r>
            <a:endParaRPr lang="en-US" dirty="0"/>
          </a:p>
        </p:txBody>
      </p:sp>
      <p:pic>
        <p:nvPicPr>
          <p:cNvPr id="4" name="Content Placeholder 3">
            <a:extLst>
              <a:ext uri="{FF2B5EF4-FFF2-40B4-BE49-F238E27FC236}">
                <a16:creationId xmlns:a16="http://schemas.microsoft.com/office/drawing/2014/main" id="{76C3EA66-ABE7-1B85-D937-921C4EC3ED96}"/>
              </a:ext>
            </a:extLst>
          </p:cNvPr>
          <p:cNvPicPr>
            <a:picLocks noGrp="1" noChangeAspect="1"/>
          </p:cNvPicPr>
          <p:nvPr>
            <p:ph idx="1"/>
          </p:nvPr>
        </p:nvPicPr>
        <p:blipFill>
          <a:blip r:embed="rId2"/>
          <a:stretch>
            <a:fillRect/>
          </a:stretch>
        </p:blipFill>
        <p:spPr>
          <a:xfrm>
            <a:off x="2038166" y="2074862"/>
            <a:ext cx="8606021" cy="4574940"/>
          </a:xfrm>
        </p:spPr>
      </p:pic>
    </p:spTree>
    <p:extLst>
      <p:ext uri="{BB962C8B-B14F-4D97-AF65-F5344CB8AC3E}">
        <p14:creationId xmlns:p14="http://schemas.microsoft.com/office/powerpoint/2010/main" val="250922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26F4B-3E7C-B362-47E7-DB2DB248EDEE}"/>
              </a:ext>
            </a:extLst>
          </p:cNvPr>
          <p:cNvSpPr>
            <a:spLocks noGrp="1"/>
          </p:cNvSpPr>
          <p:nvPr>
            <p:ph type="title"/>
          </p:nvPr>
        </p:nvSpPr>
        <p:spPr/>
        <p:txBody>
          <a:bodyPr/>
          <a:lstStyle/>
          <a:p>
            <a:r>
              <a:rPr lang="en-GB" dirty="0"/>
              <a:t>OSI model</a:t>
            </a:r>
            <a:endParaRPr lang="en-US" dirty="0"/>
          </a:p>
        </p:txBody>
      </p:sp>
      <p:sp>
        <p:nvSpPr>
          <p:cNvPr id="3" name="Content Placeholder 2">
            <a:extLst>
              <a:ext uri="{FF2B5EF4-FFF2-40B4-BE49-F238E27FC236}">
                <a16:creationId xmlns:a16="http://schemas.microsoft.com/office/drawing/2014/main" id="{DB257546-6B08-CE93-DB0F-EE069AFA2E40}"/>
              </a:ext>
            </a:extLst>
          </p:cNvPr>
          <p:cNvSpPr>
            <a:spLocks noGrp="1"/>
          </p:cNvSpPr>
          <p:nvPr>
            <p:ph idx="1"/>
          </p:nvPr>
        </p:nvSpPr>
        <p:spPr>
          <a:xfrm>
            <a:off x="680321" y="2274094"/>
            <a:ext cx="9613861" cy="4316938"/>
          </a:xfrm>
        </p:spPr>
        <p:txBody>
          <a:bodyPr>
            <a:normAutofit fontScale="55000" lnSpcReduction="20000"/>
          </a:bodyPr>
          <a:lstStyle/>
          <a:p>
            <a:r>
              <a:rPr lang="en-GB" dirty="0"/>
              <a:t>Application Layer: The Application layer is the top layer of the OSI </a:t>
            </a:r>
            <a:r>
              <a:rPr lang="en-GB" dirty="0" err="1"/>
              <a:t>model.its</a:t>
            </a:r>
            <a:r>
              <a:rPr lang="en-GB" dirty="0"/>
              <a:t> closest to the user –application. The user facing software directly interacts with the applications layer through sharing, </a:t>
            </a:r>
            <a:r>
              <a:rPr lang="en-GB" dirty="0" err="1"/>
              <a:t>msg</a:t>
            </a:r>
            <a:r>
              <a:rPr lang="en-GB" dirty="0"/>
              <a:t> handling or data base access.
</a:t>
            </a:r>
            <a:r>
              <a:rPr lang="en-GB" dirty="0" err="1"/>
              <a:t>Proocols</a:t>
            </a:r>
            <a:r>
              <a:rPr lang="en-GB" dirty="0"/>
              <a:t> :Http, FTP, SMTP.
Presentation layer: The P.L is about data translation and formatting. In this layer, protocols things like encryption, </a:t>
            </a:r>
            <a:r>
              <a:rPr lang="en-GB" dirty="0" err="1"/>
              <a:t>decryption,compression</a:t>
            </a:r>
            <a:r>
              <a:rPr lang="en-GB" dirty="0"/>
              <a:t> and decompression.
The main goal of P.L is transform data.
Session Layer: The session layer handles the communication between two </a:t>
            </a:r>
            <a:r>
              <a:rPr lang="en-GB" dirty="0" err="1"/>
              <a:t>oг</a:t>
            </a:r>
            <a:r>
              <a:rPr lang="en-GB" dirty="0"/>
              <a:t> more computers, protocols are to create a session b/w entities. The S.L handles the connection and authentication b/w a client or server.
Transport Layer: Transport layer is to accept data from the </a:t>
            </a:r>
            <a:r>
              <a:rPr lang="en-GB" dirty="0" err="1"/>
              <a:t>S.L.split</a:t>
            </a:r>
            <a:r>
              <a:rPr lang="en-GB" dirty="0"/>
              <a:t> it up into small units if need be, pass these to the n/w layer and ensure that all the </a:t>
            </a:r>
            <a:r>
              <a:rPr lang="en-GB" dirty="0" err="1"/>
              <a:t>poeces</a:t>
            </a:r>
            <a:r>
              <a:rPr lang="en-GB" dirty="0"/>
              <a:t> arrive correctly at other layer.
Network Layer: The N/L converts the received data into data packets for</a:t>
            </a:r>
          </a:p>
          <a:p>
            <a:pPr marL="0" indent="0">
              <a:buNone/>
            </a:pPr>
            <a:r>
              <a:rPr lang="en-GB" dirty="0"/>
              <a:t>      sharing communication channel.
      Data link layer: The data link layer is responsible for transferring </a:t>
            </a:r>
            <a:r>
              <a:rPr lang="en-GB" dirty="0" err="1"/>
              <a:t>messgaes</a:t>
            </a:r>
            <a:r>
              <a:rPr lang="en-GB" dirty="0"/>
              <a:t> from a given node to all other nodes in n/w.
.      Organizes bits into frames
      Physical Layer: It describes the way data is actually transmitted on the n/w medium.</a:t>
            </a:r>
            <a:endParaRPr lang="en-US" dirty="0"/>
          </a:p>
        </p:txBody>
      </p:sp>
    </p:spTree>
    <p:extLst>
      <p:ext uri="{BB962C8B-B14F-4D97-AF65-F5344CB8AC3E}">
        <p14:creationId xmlns:p14="http://schemas.microsoft.com/office/powerpoint/2010/main" val="167763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592E-AAD8-D2FB-CFEC-876A3FDD3BEE}"/>
              </a:ext>
            </a:extLst>
          </p:cNvPr>
          <p:cNvSpPr>
            <a:spLocks noGrp="1"/>
          </p:cNvSpPr>
          <p:nvPr>
            <p:ph type="title"/>
          </p:nvPr>
        </p:nvSpPr>
        <p:spPr/>
        <p:txBody>
          <a:bodyPr/>
          <a:lstStyle/>
          <a:p>
            <a:r>
              <a:rPr lang="en-GB" dirty="0"/>
              <a:t>DOMAIN TOOLS</a:t>
            </a:r>
            <a:endParaRPr lang="en-US" dirty="0"/>
          </a:p>
        </p:txBody>
      </p:sp>
      <p:sp>
        <p:nvSpPr>
          <p:cNvPr id="3" name="Content Placeholder 2">
            <a:extLst>
              <a:ext uri="{FF2B5EF4-FFF2-40B4-BE49-F238E27FC236}">
                <a16:creationId xmlns:a16="http://schemas.microsoft.com/office/drawing/2014/main" id="{54455513-C2FB-A894-2C5F-D2248B8BE32B}"/>
              </a:ext>
            </a:extLst>
          </p:cNvPr>
          <p:cNvSpPr>
            <a:spLocks noGrp="1"/>
          </p:cNvSpPr>
          <p:nvPr>
            <p:ph idx="1"/>
          </p:nvPr>
        </p:nvSpPr>
        <p:spPr/>
        <p:txBody>
          <a:bodyPr/>
          <a:lstStyle/>
          <a:p>
            <a:r>
              <a:rPr lang="en-GB" dirty="0"/>
              <a:t>WHO IS RECORD FOR VULNWEB.COM</a:t>
            </a:r>
            <a:endParaRPr lang="en-US" dirty="0"/>
          </a:p>
        </p:txBody>
      </p:sp>
      <p:pic>
        <p:nvPicPr>
          <p:cNvPr id="4" name="Picture 3">
            <a:extLst>
              <a:ext uri="{FF2B5EF4-FFF2-40B4-BE49-F238E27FC236}">
                <a16:creationId xmlns:a16="http://schemas.microsoft.com/office/drawing/2014/main" id="{AFF85CA1-3695-7B71-D003-E09E4DA6B6BE}"/>
              </a:ext>
            </a:extLst>
          </p:cNvPr>
          <p:cNvPicPr>
            <a:picLocks noChangeAspect="1"/>
          </p:cNvPicPr>
          <p:nvPr/>
        </p:nvPicPr>
        <p:blipFill>
          <a:blip r:embed="rId2"/>
          <a:stretch>
            <a:fillRect/>
          </a:stretch>
        </p:blipFill>
        <p:spPr>
          <a:xfrm>
            <a:off x="1897818" y="2938462"/>
            <a:ext cx="6619875" cy="3743325"/>
          </a:xfrm>
          <a:prstGeom prst="rect">
            <a:avLst/>
          </a:prstGeom>
        </p:spPr>
      </p:pic>
    </p:spTree>
    <p:extLst>
      <p:ext uri="{BB962C8B-B14F-4D97-AF65-F5344CB8AC3E}">
        <p14:creationId xmlns:p14="http://schemas.microsoft.com/office/powerpoint/2010/main" val="2922828224"/>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TM04033917[[fn=Berlin]]_novariants</vt:lpstr>
      <vt:lpstr>Cyber security internship</vt:lpstr>
      <vt:lpstr>What is cyber security?</vt:lpstr>
      <vt:lpstr>Passive Attack</vt:lpstr>
      <vt:lpstr>HACKERS CATEGORIES</vt:lpstr>
      <vt:lpstr>Essential Terminologies :</vt:lpstr>
      <vt:lpstr>Introduction To Networking</vt:lpstr>
      <vt:lpstr>OSI model</vt:lpstr>
      <vt:lpstr>OSI model</vt:lpstr>
      <vt:lpstr>DOMAIN TOOLS</vt:lpstr>
      <vt:lpstr>IP HISTORY
REGISTRATION HISTORY
HOSTING HISTORY</vt:lpstr>
      <vt:lpstr>ADDRESS</vt:lpstr>
      <vt:lpstr>Scan host</vt:lpstr>
      <vt:lpstr>PASSWORD CRACKING</vt:lpstr>
      <vt:lpstr>OWASP
TOP 10 WEB APPLICATION SECURITY RISKS</vt:lpstr>
      <vt:lpstr>Top 10 Web Application Security Risks</vt:lpstr>
      <vt:lpstr>Introduction To Web Applications... How web applications On work</vt:lpstr>
      <vt:lpstr>Web applications architecture </vt:lpstr>
      <vt:lpstr>Web services</vt:lpstr>
      <vt:lpstr>Web Server work </vt:lpstr>
      <vt:lpstr>VULNERABILITY STACK</vt:lpstr>
      <vt:lpstr>What is webhook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internship</dc:title>
  <dc:creator>raghavendhra raghu</dc:creator>
  <cp:lastModifiedBy>raghavendhra raghu</cp:lastModifiedBy>
  <cp:revision>8</cp:revision>
  <dcterms:created xsi:type="dcterms:W3CDTF">2024-02-22T16:44:37Z</dcterms:created>
  <dcterms:modified xsi:type="dcterms:W3CDTF">2024-03-10T14:59:00Z</dcterms:modified>
</cp:coreProperties>
</file>