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77" r:id="rId6"/>
    <p:sldId id="281" r:id="rId7"/>
    <p:sldId id="274" r:id="rId8"/>
    <p:sldId id="282" r:id="rId9"/>
    <p:sldId id="280" r:id="rId10"/>
    <p:sldId id="260" r:id="rId11"/>
    <p:sldId id="273" r:id="rId12"/>
    <p:sldId id="275" r:id="rId13"/>
    <p:sldId id="279" r:id="rId14"/>
    <p:sldId id="261" r:id="rId15"/>
    <p:sldId id="278" r:id="rId16"/>
    <p:sldId id="262" r:id="rId17"/>
    <p:sldId id="276" r:id="rId18"/>
    <p:sldId id="263" r:id="rId19"/>
    <p:sldId id="264" r:id="rId20"/>
    <p:sldId id="265" r:id="rId21"/>
    <p:sldId id="267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>
        <p:scale>
          <a:sx n="77" d="100"/>
          <a:sy n="77" d="100"/>
        </p:scale>
        <p:origin x="-4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31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3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229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7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7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5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3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0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9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917FF-6116-406D-8D95-87808DF0174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4DA97D-7FE4-42E8-95DD-BBCCB985E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098" y="2137892"/>
            <a:ext cx="7508144" cy="1455313"/>
          </a:xfrm>
        </p:spPr>
        <p:txBody>
          <a:bodyPr/>
          <a:lstStyle/>
          <a:p>
            <a:pPr algn="ctr"/>
            <a:r>
              <a:rPr lang="en-US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Prediction for Text Typing in Telugu</a:t>
            </a:r>
            <a:endParaRPr lang="en-US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1573" y="4829578"/>
            <a:ext cx="2923504" cy="1609859"/>
          </a:xfrm>
        </p:spPr>
        <p:txBody>
          <a:bodyPr>
            <a:noAutofit/>
          </a:bodyPr>
          <a:lstStyle/>
          <a:p>
            <a:pPr algn="just"/>
            <a:r>
              <a:rPr lang="en-US" sz="1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</a:p>
          <a:p>
            <a:pPr algn="just"/>
            <a:r>
              <a:rPr lang="en-US" sz="16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M.Durga</a:t>
            </a:r>
            <a:r>
              <a:rPr lang="en-US" sz="1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Prasad,	</a:t>
            </a:r>
          </a:p>
          <a:p>
            <a:pPr algn="just"/>
            <a:r>
              <a:rPr lang="en-US" sz="1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Computational linguistics,</a:t>
            </a:r>
          </a:p>
          <a:p>
            <a:pPr algn="just"/>
            <a:r>
              <a:rPr lang="en-US" sz="1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EFL University.</a:t>
            </a:r>
          </a:p>
          <a:p>
            <a:pPr algn="just"/>
            <a:r>
              <a:rPr lang="en-US" sz="1600" dirty="0" smtClean="0">
                <a:solidFill>
                  <a:srgbClr val="0070C0"/>
                </a:solidFill>
              </a:rPr>
              <a:t>				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					</a:t>
            </a:r>
          </a:p>
          <a:p>
            <a:pPr algn="just"/>
            <a:r>
              <a:rPr lang="en-US" sz="1600" dirty="0" smtClean="0"/>
              <a:t>							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68" y="486831"/>
            <a:ext cx="1757240" cy="13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2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6688"/>
            <a:ext cx="8596668" cy="839372"/>
          </a:xfrm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Modeling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4055"/>
            <a:ext cx="8596668" cy="436730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Manning &amp; </a:t>
            </a:r>
            <a:r>
              <a:rPr lang="en-US" dirty="0" err="1" smtClean="0"/>
              <a:t>schutze</a:t>
            </a:r>
            <a:r>
              <a:rPr lang="en-US" dirty="0" smtClean="0"/>
              <a:t>. </a:t>
            </a:r>
            <a:r>
              <a:rPr lang="en-US" dirty="0"/>
              <a:t>Statistical Natural Language Processing. 1999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   A </a:t>
            </a:r>
            <a:r>
              <a:rPr lang="en-US" dirty="0"/>
              <a:t>sentence </a:t>
            </a:r>
            <a:r>
              <a:rPr lang="en-US" b="1" i="1" dirty="0"/>
              <a:t>W </a:t>
            </a:r>
            <a:r>
              <a:rPr lang="en-US" dirty="0"/>
              <a:t>is defined as a </a:t>
            </a:r>
            <a:r>
              <a:rPr lang="en-US" b="1" dirty="0"/>
              <a:t>sequence </a:t>
            </a:r>
            <a:r>
              <a:rPr lang="en-US" dirty="0"/>
              <a:t>of words </a:t>
            </a:r>
            <a:r>
              <a:rPr lang="en-US" b="1" i="1" dirty="0"/>
              <a:t>w1, …, </a:t>
            </a:r>
            <a:r>
              <a:rPr lang="en-US" b="1" i="1" dirty="0" err="1" smtClean="0"/>
              <a:t>wn</a:t>
            </a: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             </a:t>
            </a:r>
            <a:r>
              <a:rPr lang="en-US" altLang="zh-TW" dirty="0" smtClean="0">
                <a:ea typeface="新細明體" pitchFamily="18" charset="-120"/>
              </a:rPr>
              <a:t>W = (w</a:t>
            </a:r>
            <a:r>
              <a:rPr lang="en-US" altLang="zh-TW" sz="2900" baseline="-25000" dirty="0" smtClean="0">
                <a:ea typeface="新細明體" pitchFamily="18" charset="-120"/>
              </a:rPr>
              <a:t>1</a:t>
            </a:r>
            <a:r>
              <a:rPr lang="en-US" altLang="zh-TW" dirty="0" smtClean="0">
                <a:ea typeface="新細明體" pitchFamily="18" charset="-120"/>
              </a:rPr>
              <a:t>,w</a:t>
            </a:r>
            <a:r>
              <a:rPr lang="en-US" altLang="zh-TW" sz="2900" baseline="-25000" dirty="0" smtClean="0">
                <a:ea typeface="新細明體" pitchFamily="18" charset="-120"/>
              </a:rPr>
              <a:t>2</a:t>
            </a:r>
            <a:r>
              <a:rPr lang="en-US" altLang="zh-TW" dirty="0" smtClean="0">
                <a:ea typeface="新細明體" pitchFamily="18" charset="-120"/>
              </a:rPr>
              <a:t>,w</a:t>
            </a:r>
            <a:r>
              <a:rPr lang="en-US" altLang="zh-TW" sz="2900" baseline="-25000" dirty="0" smtClean="0">
                <a:ea typeface="新細明體" pitchFamily="18" charset="-120"/>
              </a:rPr>
              <a:t>3</a:t>
            </a:r>
            <a:r>
              <a:rPr lang="en-US" altLang="zh-TW" dirty="0" smtClean="0">
                <a:ea typeface="新細明體" pitchFamily="18" charset="-120"/>
              </a:rPr>
              <a:t>,...,</a:t>
            </a:r>
            <a:r>
              <a:rPr lang="en-US" altLang="zh-TW" dirty="0" err="1" smtClean="0">
                <a:ea typeface="新細明體" pitchFamily="18" charset="-120"/>
              </a:rPr>
              <a:t>w</a:t>
            </a:r>
            <a:r>
              <a:rPr lang="en-US" altLang="zh-TW" sz="2900" baseline="-25000" dirty="0" err="1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US" altLang="zh-TW" dirty="0" smtClean="0">
                <a:ea typeface="新細明體" pitchFamily="18" charset="-120"/>
              </a:rPr>
              <a:t>The big (modeling) question is what is p(W)?</a:t>
            </a:r>
          </a:p>
          <a:p>
            <a:pPr>
              <a:buFont typeface="Wingdings" pitchFamily="2" charset="2"/>
              <a:buChar char="v"/>
            </a:pPr>
            <a:r>
              <a:rPr lang="en-US" altLang="zh-TW" dirty="0" smtClean="0">
                <a:ea typeface="新細明體" pitchFamily="18" charset="-120"/>
              </a:rPr>
              <a:t>Well, we know (chain rule):</a:t>
            </a:r>
          </a:p>
          <a:p>
            <a:pPr>
              <a:buFont typeface="Wingdings" pitchFamily="2" charset="2"/>
              <a:buChar char="v"/>
            </a:pPr>
            <a:endParaRPr lang="en-US" altLang="zh-TW" dirty="0" smtClean="0">
              <a:solidFill>
                <a:srgbClr val="FFC000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solidFill>
                  <a:schemeClr val="accent5"/>
                </a:solidFill>
                <a:ea typeface="新細明體" pitchFamily="18" charset="-120"/>
              </a:rPr>
              <a:t>       </a:t>
            </a:r>
            <a:r>
              <a:rPr lang="en-US" altLang="zh-TW" sz="2000" dirty="0" smtClean="0">
                <a:solidFill>
                  <a:schemeClr val="accent5"/>
                </a:solidFill>
                <a:ea typeface="新細明體" pitchFamily="18" charset="-120"/>
              </a:rPr>
              <a:t>p(W) = p(w</a:t>
            </a:r>
            <a:r>
              <a:rPr lang="en-US" altLang="zh-TW" sz="2000" baseline="-25000" dirty="0" smtClean="0">
                <a:solidFill>
                  <a:schemeClr val="accent5"/>
                </a:solidFill>
                <a:ea typeface="新細明體" pitchFamily="18" charset="-120"/>
              </a:rPr>
              <a:t>1</a:t>
            </a:r>
            <a:r>
              <a:rPr lang="en-US" altLang="zh-TW" sz="2000" dirty="0" smtClean="0">
                <a:solidFill>
                  <a:schemeClr val="accent5"/>
                </a:solidFill>
                <a:ea typeface="新細明體" pitchFamily="18" charset="-120"/>
              </a:rPr>
              <a:t>,w</a:t>
            </a:r>
            <a:r>
              <a:rPr lang="en-US" altLang="zh-TW" sz="2000" baseline="-25000" dirty="0" smtClean="0">
                <a:solidFill>
                  <a:schemeClr val="accent5"/>
                </a:solidFill>
                <a:ea typeface="新細明體" pitchFamily="18" charset="-120"/>
              </a:rPr>
              <a:t>2</a:t>
            </a:r>
            <a:r>
              <a:rPr lang="en-US" altLang="zh-TW" sz="2000" dirty="0" smtClean="0">
                <a:solidFill>
                  <a:schemeClr val="accent5"/>
                </a:solidFill>
                <a:ea typeface="新細明體" pitchFamily="18" charset="-120"/>
              </a:rPr>
              <a:t>,w</a:t>
            </a:r>
            <a:r>
              <a:rPr lang="en-US" altLang="zh-TW" sz="2000" baseline="-25000" dirty="0" smtClean="0">
                <a:solidFill>
                  <a:schemeClr val="accent5"/>
                </a:solidFill>
                <a:ea typeface="新細明體" pitchFamily="18" charset="-120"/>
              </a:rPr>
              <a:t>3</a:t>
            </a:r>
            <a:r>
              <a:rPr lang="en-US" altLang="zh-TW" sz="2000" dirty="0" smtClean="0">
                <a:solidFill>
                  <a:schemeClr val="accent5"/>
                </a:solidFill>
                <a:ea typeface="新細明體" pitchFamily="18" charset="-120"/>
              </a:rPr>
              <a:t>,...,</a:t>
            </a:r>
            <a:r>
              <a:rPr lang="en-US" altLang="zh-TW" sz="2000" dirty="0" err="1" smtClean="0">
                <a:solidFill>
                  <a:schemeClr val="accent5"/>
                </a:solidFill>
                <a:ea typeface="新細明體" pitchFamily="18" charset="-120"/>
              </a:rPr>
              <a:t>w</a:t>
            </a:r>
            <a:r>
              <a:rPr lang="en-US" altLang="zh-TW" sz="2000" baseline="-25000" dirty="0" err="1" smtClean="0">
                <a:solidFill>
                  <a:schemeClr val="accent5"/>
                </a:solidFill>
                <a:ea typeface="新細明體" pitchFamily="18" charset="-120"/>
              </a:rPr>
              <a:t>n</a:t>
            </a:r>
            <a:r>
              <a:rPr lang="en-US" altLang="zh-TW" sz="2000" dirty="0" smtClean="0">
                <a:solidFill>
                  <a:schemeClr val="accent5"/>
                </a:solidFill>
                <a:ea typeface="新細明體" pitchFamily="18" charset="-120"/>
              </a:rPr>
              <a:t>) = p(w</a:t>
            </a:r>
            <a:r>
              <a:rPr lang="en-US" altLang="zh-TW" sz="2000" baseline="-25000" dirty="0" smtClean="0">
                <a:solidFill>
                  <a:schemeClr val="accent5"/>
                </a:solidFill>
                <a:ea typeface="新細明體" pitchFamily="18" charset="-120"/>
              </a:rPr>
              <a:t>1</a:t>
            </a:r>
            <a:r>
              <a:rPr lang="en-US" altLang="zh-TW" sz="2000" dirty="0" smtClean="0">
                <a:solidFill>
                  <a:schemeClr val="accent5"/>
                </a:solidFill>
                <a:ea typeface="新細明體" pitchFamily="18" charset="-120"/>
              </a:rPr>
              <a:t>)p(w</a:t>
            </a:r>
            <a:r>
              <a:rPr lang="en-US" altLang="zh-TW" sz="2000" baseline="-25000" dirty="0" smtClean="0">
                <a:solidFill>
                  <a:schemeClr val="accent5"/>
                </a:solidFill>
                <a:ea typeface="新細明體" pitchFamily="18" charset="-120"/>
              </a:rPr>
              <a:t>2</a:t>
            </a:r>
            <a:r>
              <a:rPr lang="en-US" altLang="zh-TW" sz="2000" dirty="0" smtClean="0">
                <a:solidFill>
                  <a:schemeClr val="accent5"/>
                </a:solidFill>
                <a:ea typeface="新細明體" pitchFamily="18" charset="-120"/>
              </a:rPr>
              <a:t>|w</a:t>
            </a:r>
            <a:r>
              <a:rPr lang="en-US" altLang="zh-TW" sz="2000" baseline="-25000" dirty="0" smtClean="0">
                <a:solidFill>
                  <a:schemeClr val="accent5"/>
                </a:solidFill>
                <a:ea typeface="新細明體" pitchFamily="18" charset="-120"/>
              </a:rPr>
              <a:t>1</a:t>
            </a:r>
            <a:r>
              <a:rPr lang="en-US" altLang="zh-TW" sz="2000" dirty="0" smtClean="0">
                <a:solidFill>
                  <a:schemeClr val="accent5"/>
                </a:solidFill>
                <a:ea typeface="新細明體" pitchFamily="18" charset="-120"/>
              </a:rPr>
              <a:t>)p(w</a:t>
            </a:r>
            <a:r>
              <a:rPr lang="en-US" altLang="zh-TW" sz="2000" baseline="-25000" dirty="0" smtClean="0">
                <a:solidFill>
                  <a:schemeClr val="accent5"/>
                </a:solidFill>
                <a:ea typeface="新細明體" pitchFamily="18" charset="-120"/>
              </a:rPr>
              <a:t>3</a:t>
            </a:r>
            <a:r>
              <a:rPr lang="en-US" altLang="zh-TW" sz="2000" dirty="0" smtClean="0">
                <a:solidFill>
                  <a:schemeClr val="accent5"/>
                </a:solidFill>
                <a:ea typeface="新細明體" pitchFamily="18" charset="-120"/>
              </a:rPr>
              <a:t>|w</a:t>
            </a:r>
            <a:r>
              <a:rPr lang="en-US" altLang="zh-TW" sz="2000" baseline="-25000" dirty="0" smtClean="0">
                <a:solidFill>
                  <a:schemeClr val="accent5"/>
                </a:solidFill>
                <a:ea typeface="新細明體" pitchFamily="18" charset="-120"/>
              </a:rPr>
              <a:t>1</a:t>
            </a:r>
            <a:r>
              <a:rPr lang="en-US" altLang="zh-TW" sz="2000" dirty="0" smtClean="0">
                <a:solidFill>
                  <a:schemeClr val="accent5"/>
                </a:solidFill>
                <a:ea typeface="新細明體" pitchFamily="18" charset="-120"/>
              </a:rPr>
              <a:t>,w</a:t>
            </a:r>
            <a:r>
              <a:rPr lang="en-US" altLang="zh-TW" sz="2000" baseline="-25000" dirty="0" smtClean="0">
                <a:solidFill>
                  <a:schemeClr val="accent5"/>
                </a:solidFill>
                <a:ea typeface="新細明體" pitchFamily="18" charset="-120"/>
              </a:rPr>
              <a:t>2</a:t>
            </a:r>
            <a:r>
              <a:rPr lang="en-US" altLang="zh-TW" sz="2000" dirty="0" smtClean="0">
                <a:solidFill>
                  <a:schemeClr val="accent5"/>
                </a:solidFill>
                <a:ea typeface="新細明體" pitchFamily="18" charset="-120"/>
              </a:rPr>
              <a:t>)</a:t>
            </a:r>
            <a:r>
              <a:rPr lang="en-US" altLang="zh-TW" sz="2000" dirty="0" smtClean="0">
                <a:solidFill>
                  <a:schemeClr val="accent5"/>
                </a:solidFill>
                <a:latin typeface="Symbol" pitchFamily="18" charset="2"/>
                <a:ea typeface="新細明體" pitchFamily="18" charset="-120"/>
              </a:rPr>
              <a:t>.............</a:t>
            </a:r>
            <a:br>
              <a:rPr lang="en-US" altLang="zh-TW" sz="2000" dirty="0" smtClean="0">
                <a:solidFill>
                  <a:schemeClr val="accent5"/>
                </a:solidFill>
                <a:latin typeface="Symbol" pitchFamily="18" charset="2"/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accent5"/>
                </a:solidFill>
                <a:latin typeface="Symbol" pitchFamily="18" charset="2"/>
                <a:ea typeface="新細明體" pitchFamily="18" charset="-120"/>
              </a:rPr>
              <a:t>                                                     </a:t>
            </a:r>
            <a:r>
              <a:rPr lang="en-US" altLang="zh-TW" sz="2000" dirty="0" smtClean="0">
                <a:solidFill>
                  <a:schemeClr val="accent5"/>
                </a:solidFill>
                <a:ea typeface="新細明體" pitchFamily="18" charset="-120"/>
              </a:rPr>
              <a:t>p(w</a:t>
            </a:r>
            <a:r>
              <a:rPr lang="en-US" altLang="zh-TW" sz="2000" baseline="-25000" dirty="0" smtClean="0">
                <a:solidFill>
                  <a:schemeClr val="accent5"/>
                </a:solidFill>
                <a:ea typeface="新細明體" pitchFamily="18" charset="-120"/>
              </a:rPr>
              <a:t>n</a:t>
            </a:r>
            <a:r>
              <a:rPr lang="en-US" altLang="zh-TW" sz="2000" dirty="0" smtClean="0">
                <a:solidFill>
                  <a:schemeClr val="accent5"/>
                </a:solidFill>
                <a:ea typeface="新細明體" pitchFamily="18" charset="-120"/>
              </a:rPr>
              <a:t>|w</a:t>
            </a:r>
            <a:r>
              <a:rPr lang="en-US" altLang="zh-TW" sz="2000" baseline="-25000" dirty="0" smtClean="0">
                <a:solidFill>
                  <a:schemeClr val="accent5"/>
                </a:solidFill>
                <a:ea typeface="新細明體" pitchFamily="18" charset="-120"/>
              </a:rPr>
              <a:t>1</a:t>
            </a:r>
            <a:r>
              <a:rPr lang="en-US" altLang="zh-TW" sz="2000" dirty="0" smtClean="0">
                <a:solidFill>
                  <a:schemeClr val="accent5"/>
                </a:solidFill>
                <a:ea typeface="新細明體" pitchFamily="18" charset="-120"/>
              </a:rPr>
              <a:t>,w</a:t>
            </a:r>
            <a:r>
              <a:rPr lang="en-US" altLang="zh-TW" sz="2000" baseline="-25000" dirty="0" smtClean="0">
                <a:solidFill>
                  <a:schemeClr val="accent5"/>
                </a:solidFill>
                <a:ea typeface="新細明體" pitchFamily="18" charset="-120"/>
              </a:rPr>
              <a:t>2</a:t>
            </a:r>
            <a:r>
              <a:rPr lang="en-US" altLang="zh-TW" sz="2000" dirty="0" smtClean="0">
                <a:solidFill>
                  <a:schemeClr val="accent5"/>
                </a:solidFill>
                <a:ea typeface="新細明體" pitchFamily="18" charset="-120"/>
              </a:rPr>
              <a:t>,...,w</a:t>
            </a:r>
            <a:r>
              <a:rPr lang="en-US" altLang="zh-TW" sz="2000" baseline="-25000" dirty="0" smtClean="0">
                <a:solidFill>
                  <a:schemeClr val="accent5"/>
                </a:solidFill>
                <a:ea typeface="新細明體" pitchFamily="18" charset="-120"/>
              </a:rPr>
              <a:t>n-1</a:t>
            </a:r>
            <a:r>
              <a:rPr lang="en-US" altLang="zh-TW" sz="2000" dirty="0" smtClean="0">
                <a:solidFill>
                  <a:schemeClr val="accent5"/>
                </a:solidFill>
                <a:ea typeface="新細明體" pitchFamily="18" charset="-120"/>
              </a:rPr>
              <a:t>)</a:t>
            </a:r>
          </a:p>
          <a:p>
            <a:pPr>
              <a:buNone/>
            </a:pPr>
            <a:endParaRPr lang="en-US" altLang="zh-TW" dirty="0" smtClean="0">
              <a:ea typeface="新細明體" pitchFamily="18" charset="-12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Probability </a:t>
            </a:r>
            <a:r>
              <a:rPr lang="en-US" dirty="0"/>
              <a:t>of </a:t>
            </a:r>
            <a:r>
              <a:rPr lang="en-US" b="1" dirty="0"/>
              <a:t>next word </a:t>
            </a:r>
            <a:r>
              <a:rPr lang="en-US" b="1" i="1" dirty="0" err="1"/>
              <a:t>wn</a:t>
            </a:r>
            <a:r>
              <a:rPr lang="en-US" b="1" i="1" dirty="0"/>
              <a:t> </a:t>
            </a:r>
            <a:r>
              <a:rPr lang="en-US" dirty="0"/>
              <a:t>in a sentence is: </a:t>
            </a:r>
            <a:r>
              <a:rPr lang="en-US" b="1" i="1" dirty="0"/>
              <a:t>P(</a:t>
            </a:r>
            <a:r>
              <a:rPr lang="en-US" b="1" i="1" dirty="0" err="1"/>
              <a:t>wn</a:t>
            </a:r>
            <a:r>
              <a:rPr lang="en-US" b="1" i="1" dirty="0"/>
              <a:t> |w1, …, wn-1</a:t>
            </a:r>
            <a:r>
              <a:rPr lang="en-US" b="1" i="1" dirty="0" smtClean="0"/>
              <a:t>)</a:t>
            </a:r>
          </a:p>
          <a:p>
            <a:pPr>
              <a:buNone/>
            </a:pPr>
            <a:r>
              <a:rPr lang="en-US" b="1" i="1" dirty="0" smtClean="0"/>
              <a:t>           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8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710" y="2111821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 </a:t>
            </a:r>
            <a:r>
              <a:rPr lang="en-US" b="1" dirty="0" smtClean="0"/>
              <a:t>conditional probability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  The probability of the </a:t>
            </a:r>
            <a:r>
              <a:rPr lang="en-US" b="1" dirty="0" smtClean="0"/>
              <a:t>whole sentence </a:t>
            </a:r>
            <a:r>
              <a:rPr lang="en-US" dirty="0" smtClean="0"/>
              <a:t>is: </a:t>
            </a:r>
            <a:r>
              <a:rPr lang="en-US" b="1" i="1" dirty="0" smtClean="0"/>
              <a:t>P(W) = P(w1, …, </a:t>
            </a:r>
            <a:r>
              <a:rPr lang="en-US" b="1" i="1" dirty="0" err="1" smtClean="0"/>
              <a:t>wn</a:t>
            </a:r>
            <a:r>
              <a:rPr lang="en-US" b="1" i="1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</a:t>
            </a:r>
            <a:r>
              <a:rPr lang="en-US" b="1" dirty="0" smtClean="0"/>
              <a:t>chain rule </a:t>
            </a:r>
            <a:r>
              <a:rPr lang="en-US" dirty="0" smtClean="0"/>
              <a:t>of conditional probability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  These counts &amp; probabilities form the </a:t>
            </a:r>
            <a:r>
              <a:rPr lang="en-US" b="1" dirty="0" smtClean="0"/>
              <a:t>language model</a:t>
            </a:r>
          </a:p>
          <a:p>
            <a:pPr marL="0" indent="0">
              <a:buNone/>
            </a:pPr>
            <a:r>
              <a:rPr lang="en-US" b="1" dirty="0" smtClean="0"/>
              <a:t>          [</a:t>
            </a:r>
            <a:r>
              <a:rPr lang="en-US" dirty="0" smtClean="0"/>
              <a:t>for a given document collection (=</a:t>
            </a:r>
            <a:r>
              <a:rPr lang="en-US" b="1" dirty="0" smtClean="0"/>
              <a:t>corpus</a:t>
            </a:r>
            <a:r>
              <a:rPr lang="en-US" dirty="0" smtClean="0"/>
              <a:t>)</a:t>
            </a:r>
            <a:r>
              <a:rPr lang="en-US" b="1" dirty="0" smtClean="0"/>
              <a:t>]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model variables are </a:t>
            </a:r>
            <a:r>
              <a:rPr lang="en-US" b="1" dirty="0" smtClean="0"/>
              <a:t>discrete </a:t>
            </a:r>
            <a:r>
              <a:rPr lang="en-US" dirty="0" smtClean="0"/>
              <a:t>(counts)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only needs to deal with </a:t>
            </a:r>
            <a:r>
              <a:rPr lang="en-US" b="1" dirty="0" smtClean="0"/>
              <a:t>probability mass </a:t>
            </a:r>
            <a:r>
              <a:rPr lang="en-US" dirty="0" smtClean="0"/>
              <a:t>(not density)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294" y="1048512"/>
            <a:ext cx="6137994" cy="816864"/>
          </a:xfrm>
        </p:spPr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N-gram Language Models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(n-1)</a:t>
            </a:r>
            <a:r>
              <a:rPr lang="en-US" altLang="zh-TW" sz="2400" baseline="30000" dirty="0" err="1" smtClean="0">
                <a:ea typeface="新細明體" pitchFamily="18" charset="-120"/>
              </a:rPr>
              <a:t>th</a:t>
            </a:r>
            <a:r>
              <a:rPr lang="en-US" altLang="zh-TW" dirty="0" smtClean="0">
                <a:ea typeface="新細明體" pitchFamily="18" charset="-120"/>
              </a:rPr>
              <a:t> order Markov approximation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</a:rPr>
              <a:t>®</a:t>
            </a:r>
            <a:r>
              <a:rPr lang="en-US" altLang="zh-TW" dirty="0" smtClean="0">
                <a:ea typeface="新細明體" pitchFamily="18" charset="-120"/>
              </a:rPr>
              <a:t> n-gram LM:</a:t>
            </a:r>
          </a:p>
          <a:p>
            <a:pPr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         p(W)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</a:rPr>
              <a:t>= </a:t>
            </a:r>
            <a:r>
              <a:rPr lang="en-US" altLang="zh-TW" sz="2400" dirty="0" smtClean="0">
                <a:latin typeface="Symbol" pitchFamily="18" charset="2"/>
                <a:ea typeface="新細明體" pitchFamily="18" charset="-120"/>
              </a:rPr>
              <a:t>P</a:t>
            </a:r>
            <a:r>
              <a:rPr lang="en-US" altLang="zh-TW" baseline="-25000" dirty="0" smtClean="0">
                <a:ea typeface="新細明體" pitchFamily="18" charset="-120"/>
              </a:rPr>
              <a:t>i=1..n </a:t>
            </a:r>
            <a:r>
              <a:rPr lang="en-US" altLang="zh-TW" dirty="0" smtClean="0">
                <a:ea typeface="新細明體" pitchFamily="18" charset="-120"/>
              </a:rPr>
              <a:t>p(w</a:t>
            </a:r>
            <a:r>
              <a:rPr lang="en-US" altLang="zh-TW" baseline="-25000" dirty="0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|w</a:t>
            </a:r>
            <a:r>
              <a:rPr lang="en-US" altLang="zh-TW" baseline="-25000" dirty="0" smtClean="0">
                <a:ea typeface="新細明體" pitchFamily="18" charset="-120"/>
              </a:rPr>
              <a:t>i-n+1</a:t>
            </a:r>
            <a:r>
              <a:rPr lang="en-US" altLang="zh-TW" dirty="0" smtClean="0">
                <a:ea typeface="新細明體" pitchFamily="18" charset="-120"/>
              </a:rPr>
              <a:t>,w</a:t>
            </a:r>
            <a:r>
              <a:rPr lang="en-US" altLang="zh-TW" baseline="-25000" dirty="0" smtClean="0">
                <a:ea typeface="新細明體" pitchFamily="18" charset="-120"/>
              </a:rPr>
              <a:t>i-n+2</a:t>
            </a:r>
            <a:r>
              <a:rPr lang="en-US" altLang="zh-TW" dirty="0" smtClean="0">
                <a:ea typeface="新細明體" pitchFamily="18" charset="-120"/>
              </a:rPr>
              <a:t>,...,w</a:t>
            </a:r>
            <a:r>
              <a:rPr lang="en-US" altLang="zh-TW" baseline="-25000" dirty="0" smtClean="0">
                <a:ea typeface="新細明體" pitchFamily="18" charset="-120"/>
              </a:rPr>
              <a:t>i-1</a:t>
            </a:r>
            <a:r>
              <a:rPr lang="en-US" altLang="zh-TW" dirty="0" smtClean="0">
                <a:ea typeface="新細明體" pitchFamily="18" charset="-120"/>
              </a:rPr>
              <a:t>)</a:t>
            </a:r>
            <a:endParaRPr lang="en-US" altLang="zh-TW" sz="8000" b="1" i="1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In particular (assume vocabulary |V| =       ):</a:t>
            </a:r>
          </a:p>
          <a:p>
            <a:pPr>
              <a:buFont typeface="Wingdings" pitchFamily="2" charset="2"/>
              <a:buChar char="v"/>
            </a:pPr>
            <a:r>
              <a:rPr lang="en-US" altLang="zh-TW" b="1" dirty="0" smtClean="0">
                <a:ea typeface="新細明體" pitchFamily="18" charset="-120"/>
              </a:rPr>
              <a:t>	0-gram LM: uniform model  	p(w) = 1/|V|</a:t>
            </a:r>
          </a:p>
          <a:p>
            <a:pPr>
              <a:buFont typeface="Wingdings" pitchFamily="2" charset="2"/>
              <a:buChar char="v"/>
            </a:pPr>
            <a:r>
              <a:rPr lang="en-US" altLang="zh-TW" b="1" dirty="0" smtClean="0">
                <a:ea typeface="新細明體" pitchFamily="18" charset="-120"/>
              </a:rPr>
              <a:t>	1-gram LM: unigram model 	p(w)			</a:t>
            </a:r>
          </a:p>
          <a:p>
            <a:pPr>
              <a:buFont typeface="Wingdings" pitchFamily="2" charset="2"/>
              <a:buChar char="v"/>
            </a:pPr>
            <a:r>
              <a:rPr lang="en-US" altLang="zh-TW" b="1" dirty="0" smtClean="0">
                <a:ea typeface="新細明體" pitchFamily="18" charset="-120"/>
              </a:rPr>
              <a:t>	2-gram LM: bigram model   	p(w</a:t>
            </a:r>
            <a:r>
              <a:rPr lang="en-US" altLang="zh-TW" b="1" baseline="-25000" dirty="0" smtClean="0">
                <a:ea typeface="新細明體" pitchFamily="18" charset="-120"/>
              </a:rPr>
              <a:t>i</a:t>
            </a:r>
            <a:r>
              <a:rPr lang="en-US" altLang="zh-TW" b="1" dirty="0" smtClean="0">
                <a:ea typeface="新細明體" pitchFamily="18" charset="-120"/>
              </a:rPr>
              <a:t>|w</a:t>
            </a:r>
            <a:r>
              <a:rPr lang="en-US" altLang="zh-TW" b="1" baseline="-25000" dirty="0" smtClean="0">
                <a:ea typeface="新細明體" pitchFamily="18" charset="-120"/>
              </a:rPr>
              <a:t>i-1</a:t>
            </a:r>
            <a:r>
              <a:rPr lang="en-US" altLang="zh-TW" b="1" dirty="0" smtClean="0">
                <a:ea typeface="新細明體" pitchFamily="18" charset="-120"/>
              </a:rPr>
              <a:t>) 		</a:t>
            </a:r>
          </a:p>
          <a:p>
            <a:pPr>
              <a:buFont typeface="Wingdings" pitchFamily="2" charset="2"/>
              <a:buChar char="v"/>
            </a:pPr>
            <a:r>
              <a:rPr lang="en-US" altLang="zh-TW" b="1" dirty="0" smtClean="0">
                <a:ea typeface="新細明體" pitchFamily="18" charset="-120"/>
              </a:rPr>
              <a:t>	3-gram LM: trigram mode		p(w</a:t>
            </a:r>
            <a:r>
              <a:rPr lang="en-US" altLang="zh-TW" b="1" baseline="-25000" dirty="0" smtClean="0">
                <a:ea typeface="新細明體" pitchFamily="18" charset="-120"/>
              </a:rPr>
              <a:t>i</a:t>
            </a:r>
            <a:r>
              <a:rPr lang="en-US" altLang="zh-TW" b="1" dirty="0" smtClean="0">
                <a:ea typeface="新細明體" pitchFamily="18" charset="-120"/>
              </a:rPr>
              <a:t>|w</a:t>
            </a:r>
            <a:r>
              <a:rPr lang="en-US" altLang="zh-TW" b="1" baseline="-25000" dirty="0" smtClean="0">
                <a:ea typeface="新細明體" pitchFamily="18" charset="-120"/>
              </a:rPr>
              <a:t>i-2</a:t>
            </a:r>
            <a:r>
              <a:rPr lang="en-US" altLang="zh-TW" b="1" dirty="0" smtClean="0">
                <a:ea typeface="新細明體" pitchFamily="18" charset="-120"/>
              </a:rPr>
              <a:t>,w</a:t>
            </a:r>
            <a:r>
              <a:rPr lang="en-US" altLang="zh-TW" b="1" baseline="-25000" dirty="0" smtClean="0">
                <a:ea typeface="新細明體" pitchFamily="18" charset="-120"/>
              </a:rPr>
              <a:t>i-1</a:t>
            </a:r>
            <a:r>
              <a:rPr lang="en-US" altLang="zh-TW" b="1" dirty="0" smtClean="0">
                <a:ea typeface="新細明體" pitchFamily="18" charset="-120"/>
              </a:rPr>
              <a:t>)  		</a:t>
            </a:r>
          </a:p>
          <a:p>
            <a:pPr>
              <a:buFont typeface="Wingdings" pitchFamily="2" charset="2"/>
              <a:buChar char="v"/>
            </a:pPr>
            <a:r>
              <a:rPr lang="en-US" altLang="zh-TW" b="1" dirty="0" smtClean="0">
                <a:ea typeface="新細明體" pitchFamily="18" charset="-120"/>
              </a:rPr>
              <a:t>	4-gram LM: </a:t>
            </a:r>
            <a:r>
              <a:rPr lang="en-US" altLang="zh-TW" b="1" dirty="0" err="1" smtClean="0">
                <a:ea typeface="新細明體" pitchFamily="18" charset="-120"/>
              </a:rPr>
              <a:t>tetragram</a:t>
            </a:r>
            <a:r>
              <a:rPr lang="en-US" altLang="zh-TW" b="1" dirty="0" smtClean="0">
                <a:ea typeface="新細明體" pitchFamily="18" charset="-120"/>
              </a:rPr>
              <a:t> model	p(</a:t>
            </a:r>
            <a:r>
              <a:rPr lang="en-US" altLang="zh-TW" b="1" dirty="0" err="1" smtClean="0">
                <a:ea typeface="新細明體" pitchFamily="18" charset="-120"/>
              </a:rPr>
              <a:t>w</a:t>
            </a:r>
            <a:r>
              <a:rPr lang="en-US" altLang="zh-TW" b="1" baseline="-25000" dirty="0" err="1" smtClean="0">
                <a:ea typeface="新細明體" pitchFamily="18" charset="-120"/>
              </a:rPr>
              <a:t>i</a:t>
            </a:r>
            <a:r>
              <a:rPr lang="en-US" altLang="zh-TW" b="1" dirty="0" smtClean="0">
                <a:ea typeface="新細明體" pitchFamily="18" charset="-120"/>
              </a:rPr>
              <a:t>| w</a:t>
            </a:r>
            <a:r>
              <a:rPr lang="en-US" altLang="zh-TW" b="1" baseline="-25000" dirty="0" smtClean="0">
                <a:ea typeface="新細明體" pitchFamily="18" charset="-120"/>
              </a:rPr>
              <a:t>i-3</a:t>
            </a:r>
            <a:r>
              <a:rPr lang="en-US" altLang="zh-TW" b="1" dirty="0" smtClean="0">
                <a:ea typeface="新細明體" pitchFamily="18" charset="-120"/>
              </a:rPr>
              <a:t>,w</a:t>
            </a:r>
            <a:r>
              <a:rPr lang="en-US" altLang="zh-TW" b="1" baseline="-25000" dirty="0" smtClean="0">
                <a:ea typeface="新細明體" pitchFamily="18" charset="-120"/>
              </a:rPr>
              <a:t>i-2</a:t>
            </a:r>
            <a:r>
              <a:rPr lang="en-US" altLang="zh-TW" b="1" dirty="0" smtClean="0">
                <a:ea typeface="新細明體" pitchFamily="18" charset="-120"/>
              </a:rPr>
              <a:t>,w</a:t>
            </a:r>
            <a:r>
              <a:rPr lang="en-US" altLang="zh-TW" b="1" baseline="-25000" dirty="0" smtClean="0">
                <a:ea typeface="新細明體" pitchFamily="18" charset="-120"/>
              </a:rPr>
              <a:t>i-1</a:t>
            </a:r>
            <a:r>
              <a:rPr lang="en-US" altLang="zh-TW" b="1" dirty="0" smtClean="0">
                <a:ea typeface="新細明體" pitchFamily="18" charset="-120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14" y="1001485"/>
            <a:ext cx="5094074" cy="791688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N-gram functions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469" y="2101213"/>
            <a:ext cx="8596668" cy="3880773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3 </a:t>
            </a:r>
            <a:r>
              <a:rPr lang="fr-FR" dirty="0" err="1" smtClean="0"/>
              <a:t>ngrams</a:t>
            </a:r>
            <a:r>
              <a:rPr lang="fr-FR" dirty="0" smtClean="0"/>
              <a:t> </a:t>
            </a:r>
            <a:r>
              <a:rPr lang="fr-FR" dirty="0" err="1" smtClean="0"/>
              <a:t>tokenization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for </a:t>
            </a:r>
            <a:r>
              <a:rPr lang="fr-FR" dirty="0" err="1" smtClean="0"/>
              <a:t>unigrams,bigrams</a:t>
            </a:r>
            <a:r>
              <a:rPr lang="fr-FR" dirty="0" smtClean="0"/>
              <a:t> and </a:t>
            </a:r>
            <a:r>
              <a:rPr lang="fr-FR" dirty="0" err="1" smtClean="0"/>
              <a:t>trigrams</a:t>
            </a:r>
            <a:r>
              <a:rPr lang="fr-FR" dirty="0" smtClean="0"/>
              <a:t> Set the default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threds</a:t>
            </a:r>
            <a:r>
              <a:rPr lang="fr-FR" dirty="0" smtClean="0"/>
              <a:t> to use,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r>
              <a:rPr lang="fr-FR" dirty="0" smtClean="0"/>
              <a:t> for </a:t>
            </a:r>
            <a:r>
              <a:rPr lang="fr-FR" dirty="0" err="1" smtClean="0"/>
              <a:t>ngram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.</a:t>
            </a:r>
          </a:p>
          <a:p>
            <a:r>
              <a:rPr lang="fr-FR" dirty="0" smtClean="0"/>
              <a:t> options(</a:t>
            </a:r>
            <a:r>
              <a:rPr lang="fr-FR" dirty="0" err="1" smtClean="0"/>
              <a:t>mc.cores</a:t>
            </a:r>
            <a:r>
              <a:rPr lang="fr-FR" dirty="0" smtClean="0"/>
              <a:t>=1) </a:t>
            </a:r>
          </a:p>
          <a:p>
            <a:r>
              <a:rPr lang="fr-FR" dirty="0" err="1" smtClean="0"/>
              <a:t>uniTokenizer</a:t>
            </a:r>
            <a:r>
              <a:rPr lang="fr-FR" dirty="0" smtClean="0"/>
              <a:t> &lt;- </a:t>
            </a:r>
            <a:r>
              <a:rPr lang="fr-FR" dirty="0" err="1" smtClean="0"/>
              <a:t>function</a:t>
            </a:r>
            <a:r>
              <a:rPr lang="fr-FR" dirty="0" smtClean="0"/>
              <a:t>(t) </a:t>
            </a:r>
            <a:r>
              <a:rPr lang="fr-FR" dirty="0" err="1" smtClean="0"/>
              <a:t>NGramTokenizer</a:t>
            </a:r>
            <a:r>
              <a:rPr lang="fr-FR" dirty="0" smtClean="0"/>
              <a:t>(</a:t>
            </a:r>
            <a:r>
              <a:rPr lang="fr-FR" dirty="0" err="1" smtClean="0"/>
              <a:t>t,Weka_control</a:t>
            </a:r>
            <a:r>
              <a:rPr lang="fr-FR" dirty="0" smtClean="0"/>
              <a:t>(min=1,max=1))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biTokenizer</a:t>
            </a:r>
            <a:r>
              <a:rPr lang="fr-FR" dirty="0" smtClean="0"/>
              <a:t> &lt;- </a:t>
            </a:r>
            <a:r>
              <a:rPr lang="fr-FR" dirty="0" err="1" smtClean="0"/>
              <a:t>function</a:t>
            </a:r>
            <a:r>
              <a:rPr lang="fr-FR" dirty="0" smtClean="0"/>
              <a:t>(t) </a:t>
            </a:r>
            <a:r>
              <a:rPr lang="fr-FR" dirty="0" err="1" smtClean="0"/>
              <a:t>NGramTokenizer</a:t>
            </a:r>
            <a:r>
              <a:rPr lang="fr-FR" dirty="0" smtClean="0"/>
              <a:t>(</a:t>
            </a:r>
            <a:r>
              <a:rPr lang="fr-FR" dirty="0" err="1" smtClean="0"/>
              <a:t>t,Weka_control</a:t>
            </a:r>
            <a:r>
              <a:rPr lang="fr-FR" dirty="0" smtClean="0"/>
              <a:t>(min=2,max=2))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triTokenizer</a:t>
            </a:r>
            <a:r>
              <a:rPr lang="fr-FR" dirty="0" smtClean="0"/>
              <a:t> &lt;- </a:t>
            </a:r>
            <a:r>
              <a:rPr lang="fr-FR" dirty="0" err="1" smtClean="0"/>
              <a:t>function</a:t>
            </a:r>
            <a:r>
              <a:rPr lang="fr-FR" dirty="0" smtClean="0"/>
              <a:t>(t) </a:t>
            </a:r>
            <a:r>
              <a:rPr lang="fr-FR" dirty="0" err="1" smtClean="0"/>
              <a:t>NGramTokenizer</a:t>
            </a:r>
            <a:r>
              <a:rPr lang="fr-FR" dirty="0" smtClean="0"/>
              <a:t>(</a:t>
            </a:r>
            <a:r>
              <a:rPr lang="fr-FR" dirty="0" err="1" smtClean="0"/>
              <a:t>t,Weka_control</a:t>
            </a:r>
            <a:r>
              <a:rPr lang="fr-FR" dirty="0" smtClean="0"/>
              <a:t>(min=3,max=3))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57" y="688708"/>
            <a:ext cx="8596668" cy="811237"/>
          </a:xfrm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Words,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 and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N-Grams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625" y="804672"/>
            <a:ext cx="10842439" cy="5236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                                  tokenization</a:t>
            </a:r>
          </a:p>
          <a:p>
            <a:pPr marL="0" indent="0">
              <a:buNone/>
            </a:pPr>
            <a:r>
              <a:rPr lang="en-US" sz="2400" dirty="0" smtClean="0"/>
              <a:t>Text </a:t>
            </a:r>
            <a:r>
              <a:rPr lang="en-US" sz="2400" dirty="0"/>
              <a:t>with </a:t>
            </a:r>
            <a:r>
              <a:rPr lang="en-US" sz="2400" dirty="0" smtClean="0"/>
              <a:t>words                                                   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Tokens </a:t>
            </a:r>
            <a:r>
              <a:rPr lang="en-US" sz="2000" dirty="0" smtClean="0"/>
              <a:t>          </a:t>
            </a:r>
          </a:p>
          <a:p>
            <a:pPr marL="0" indent="0">
              <a:buNone/>
            </a:pPr>
            <a:r>
              <a:rPr lang="en-US" sz="2000" dirty="0" smtClean="0"/>
              <a:t>token n-gram (unigrams of words)</a:t>
            </a:r>
          </a:p>
          <a:p>
            <a:pPr marL="0" indent="0">
              <a:buNone/>
            </a:pPr>
            <a:r>
              <a:rPr lang="en-US" sz="2000" dirty="0" smtClean="0"/>
              <a:t> Bigrams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trigrams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66866"/>
              </p:ext>
            </p:extLst>
          </p:nvPr>
        </p:nvGraphicFramePr>
        <p:xfrm>
          <a:off x="2946400" y="1842868"/>
          <a:ext cx="5480148" cy="3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148"/>
              </a:tblGrid>
              <a:tr h="389206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ఆ రోజు చాలా మంది కి జాతీయ గీతాన్ని గురించి తెలియదు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te-IN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41159"/>
              </p:ext>
            </p:extLst>
          </p:nvPr>
        </p:nvGraphicFramePr>
        <p:xfrm>
          <a:off x="2258006" y="2604736"/>
          <a:ext cx="4495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68"/>
              </a:tblGrid>
              <a:tr h="222869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ఆ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031247"/>
              </p:ext>
            </p:extLst>
          </p:nvPr>
        </p:nvGraphicFramePr>
        <p:xfrm>
          <a:off x="2806047" y="2602545"/>
          <a:ext cx="70904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049"/>
              </a:tblGrid>
              <a:tr h="354412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రోజు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977738"/>
              </p:ext>
            </p:extLst>
          </p:nvPr>
        </p:nvGraphicFramePr>
        <p:xfrm>
          <a:off x="3577578" y="2602545"/>
          <a:ext cx="780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666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చాలా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41376"/>
              </p:ext>
            </p:extLst>
          </p:nvPr>
        </p:nvGraphicFramePr>
        <p:xfrm>
          <a:off x="4412505" y="2614419"/>
          <a:ext cx="6938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85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మంది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865866"/>
              </p:ext>
            </p:extLst>
          </p:nvPr>
        </p:nvGraphicFramePr>
        <p:xfrm>
          <a:off x="5158642" y="2588477"/>
          <a:ext cx="399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10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కి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61083"/>
              </p:ext>
            </p:extLst>
          </p:nvPr>
        </p:nvGraphicFramePr>
        <p:xfrm>
          <a:off x="1824231" y="3571023"/>
          <a:ext cx="8002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215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ఆ రోజు 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97161"/>
              </p:ext>
            </p:extLst>
          </p:nvPr>
        </p:nvGraphicFramePr>
        <p:xfrm>
          <a:off x="2632851" y="3580705"/>
          <a:ext cx="11672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253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రోజు చాలా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87376"/>
              </p:ext>
            </p:extLst>
          </p:nvPr>
        </p:nvGraphicFramePr>
        <p:xfrm>
          <a:off x="3816363" y="3574474"/>
          <a:ext cx="1290026" cy="37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026"/>
              </a:tblGrid>
              <a:tr h="377072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చాలా మంది 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35068"/>
              </p:ext>
            </p:extLst>
          </p:nvPr>
        </p:nvGraphicFramePr>
        <p:xfrm>
          <a:off x="5121735" y="3578513"/>
          <a:ext cx="8871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179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మంది కి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86981"/>
              </p:ext>
            </p:extLst>
          </p:nvPr>
        </p:nvGraphicFramePr>
        <p:xfrm>
          <a:off x="3252378" y="5024197"/>
          <a:ext cx="1640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256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రోజు చాలా మంది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86704"/>
              </p:ext>
            </p:extLst>
          </p:nvPr>
        </p:nvGraphicFramePr>
        <p:xfrm>
          <a:off x="4920221" y="5017207"/>
          <a:ext cx="14330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078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చాలా మంది కి 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92794"/>
              </p:ext>
            </p:extLst>
          </p:nvPr>
        </p:nvGraphicFramePr>
        <p:xfrm>
          <a:off x="1897128" y="5021983"/>
          <a:ext cx="13448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836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ఆ రోజు చాలా 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24338"/>
              </p:ext>
            </p:extLst>
          </p:nvPr>
        </p:nvGraphicFramePr>
        <p:xfrm>
          <a:off x="8360228" y="2595968"/>
          <a:ext cx="10569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905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తెలియదు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41668"/>
              </p:ext>
            </p:extLst>
          </p:nvPr>
        </p:nvGraphicFramePr>
        <p:xfrm>
          <a:off x="7481454" y="2589204"/>
          <a:ext cx="8431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48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గురించి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6362"/>
              </p:ext>
            </p:extLst>
          </p:nvPr>
        </p:nvGraphicFramePr>
        <p:xfrm>
          <a:off x="5628904" y="2578199"/>
          <a:ext cx="8906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649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జాతీయ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89006"/>
              </p:ext>
            </p:extLst>
          </p:nvPr>
        </p:nvGraphicFramePr>
        <p:xfrm>
          <a:off x="6578929" y="2586447"/>
          <a:ext cx="866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900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గీతాన్ని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29516"/>
              </p:ext>
            </p:extLst>
          </p:nvPr>
        </p:nvGraphicFramePr>
        <p:xfrm>
          <a:off x="9477829" y="2584092"/>
          <a:ext cx="3311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72186"/>
              </p:ext>
            </p:extLst>
          </p:nvPr>
        </p:nvGraphicFramePr>
        <p:xfrm>
          <a:off x="6378368" y="5024516"/>
          <a:ext cx="17799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79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కి జాతీయ గీతాన్ని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09308"/>
              </p:ext>
            </p:extLst>
          </p:nvPr>
        </p:nvGraphicFramePr>
        <p:xfrm>
          <a:off x="8948090" y="3576783"/>
          <a:ext cx="15496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697"/>
              </a:tblGrid>
              <a:tr h="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గీతాన్ని గురించి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47685"/>
              </p:ext>
            </p:extLst>
          </p:nvPr>
        </p:nvGraphicFramePr>
        <p:xfrm>
          <a:off x="10518900" y="3574856"/>
          <a:ext cx="1673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100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గురించి తెలియదు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13250"/>
              </p:ext>
            </p:extLst>
          </p:nvPr>
        </p:nvGraphicFramePr>
        <p:xfrm>
          <a:off x="6022109" y="3574856"/>
          <a:ext cx="12574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65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కి జాతీయ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33559"/>
              </p:ext>
            </p:extLst>
          </p:nvPr>
        </p:nvGraphicFramePr>
        <p:xfrm>
          <a:off x="7303324" y="3575728"/>
          <a:ext cx="1638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95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జాతీయ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గీతాన్ని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716867"/>
              </p:ext>
            </p:extLst>
          </p:nvPr>
        </p:nvGraphicFramePr>
        <p:xfrm>
          <a:off x="8587180" y="5564799"/>
          <a:ext cx="17918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854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గురించి తెలియదు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42163"/>
              </p:ext>
            </p:extLst>
          </p:nvPr>
        </p:nvGraphicFramePr>
        <p:xfrm>
          <a:off x="8183418" y="5023646"/>
          <a:ext cx="225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992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జాతీయ గీతాన్ని గురించి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33778"/>
              </p:ext>
            </p:extLst>
          </p:nvPr>
        </p:nvGraphicFramePr>
        <p:xfrm>
          <a:off x="6194960" y="5553450"/>
          <a:ext cx="23671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147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గీతాన్ని గురించి తెలియదు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2" y="79595"/>
            <a:ext cx="825355" cy="626997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>
            <a:off x="9473184" y="159715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1743456" y="4474464"/>
            <a:ext cx="1146048" cy="24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2273808" y="4102608"/>
            <a:ext cx="1085088" cy="780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H="1">
            <a:off x="2865120" y="4303776"/>
            <a:ext cx="1097280" cy="414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3535680" y="4120896"/>
            <a:ext cx="999744" cy="682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4297680" y="4163568"/>
            <a:ext cx="1011936" cy="682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4980432" y="4297680"/>
            <a:ext cx="987552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2078736" y="3139440"/>
            <a:ext cx="621792" cy="268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 flipV="1">
            <a:off x="2353056" y="3011424"/>
            <a:ext cx="743712" cy="536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 flipH="1">
            <a:off x="2828544" y="3267456"/>
            <a:ext cx="670560" cy="10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3316224" y="2987040"/>
            <a:ext cx="621792" cy="54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6200000" flipH="1">
            <a:off x="3718560" y="3096768"/>
            <a:ext cx="694944" cy="256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>
            <a:off x="4315968" y="3096768"/>
            <a:ext cx="59740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H="1">
            <a:off x="4773168" y="3066288"/>
            <a:ext cx="512064" cy="40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5035296" y="3279648"/>
            <a:ext cx="6339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486400" y="2950464"/>
            <a:ext cx="755904" cy="633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 flipH="1">
            <a:off x="5943600" y="3163824"/>
            <a:ext cx="694944" cy="17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327648" y="2962656"/>
            <a:ext cx="1280160" cy="646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6200000" flipH="1">
            <a:off x="7150608" y="2980944"/>
            <a:ext cx="670560" cy="536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73568" y="2865120"/>
            <a:ext cx="1658112" cy="694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290816" y="2926080"/>
            <a:ext cx="2109216" cy="646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122721" y="2873829"/>
            <a:ext cx="2921331" cy="712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06494" y="2909455"/>
            <a:ext cx="2291937" cy="653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6121730" y="4138551"/>
            <a:ext cx="1235034" cy="581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V="1">
            <a:off x="6852063" y="5047013"/>
            <a:ext cx="213756" cy="47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6994567" y="4120738"/>
            <a:ext cx="1080654" cy="653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H="1">
            <a:off x="7742712" y="4049485"/>
            <a:ext cx="1151907" cy="89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8728364" y="4251366"/>
            <a:ext cx="1009403" cy="486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11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838" y="1108363"/>
            <a:ext cx="5414708" cy="779813"/>
          </a:xfrm>
        </p:spPr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TERM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719" y="2089337"/>
            <a:ext cx="8596668" cy="3880773"/>
          </a:xfrm>
        </p:spPr>
        <p:txBody>
          <a:bodyPr/>
          <a:lstStyle/>
          <a:p>
            <a:r>
              <a:rPr lang="en-IN" dirty="0" smtClean="0"/>
              <a:t>Create Document Term Matrix and calculate frequencies using package tm and plot the 20 most frequent </a:t>
            </a:r>
            <a:r>
              <a:rPr lang="en-IN" dirty="0" err="1" smtClean="0"/>
              <a:t>ngrams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    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fr-FR" dirty="0" err="1" smtClean="0"/>
              <a:t>dtm</a:t>
            </a:r>
            <a:r>
              <a:rPr lang="fr-FR" dirty="0" smtClean="0"/>
              <a:t> &lt;- </a:t>
            </a:r>
            <a:r>
              <a:rPr lang="fr-FR" dirty="0" err="1" smtClean="0"/>
              <a:t>DocumentTermMatrix</a:t>
            </a:r>
            <a:r>
              <a:rPr lang="fr-FR" dirty="0" smtClean="0"/>
              <a:t>(</a:t>
            </a:r>
            <a:r>
              <a:rPr lang="fr-FR" dirty="0" err="1" smtClean="0"/>
              <a:t>mycorpus</a:t>
            </a:r>
            <a:r>
              <a:rPr lang="fr-FR" dirty="0" smtClean="0"/>
              <a:t>, control=</a:t>
            </a:r>
            <a:r>
              <a:rPr lang="fr-FR" dirty="0" err="1" smtClean="0"/>
              <a:t>list</a:t>
            </a:r>
            <a:r>
              <a:rPr lang="fr-FR" dirty="0" smtClean="0"/>
              <a:t>(</a:t>
            </a:r>
            <a:r>
              <a:rPr lang="fr-FR" dirty="0" err="1" smtClean="0"/>
              <a:t>tokenize</a:t>
            </a:r>
            <a:r>
              <a:rPr lang="fr-FR" dirty="0" smtClean="0"/>
              <a:t>=</a:t>
            </a:r>
            <a:r>
              <a:rPr lang="fr-FR" dirty="0" err="1" smtClean="0"/>
              <a:t>uniTokenizer</a:t>
            </a:r>
            <a:r>
              <a:rPr lang="fr-FR" dirty="0" smtClean="0"/>
              <a:t>))  </a:t>
            </a:r>
          </a:p>
          <a:p>
            <a:pPr>
              <a:buNone/>
            </a:pPr>
            <a:r>
              <a:rPr lang="fr-FR" dirty="0" smtClean="0"/>
              <a:t>     </a:t>
            </a:r>
            <a:r>
              <a:rPr lang="fr-FR" dirty="0" err="1" smtClean="0"/>
              <a:t>unifreq</a:t>
            </a:r>
            <a:r>
              <a:rPr lang="fr-FR" dirty="0" smtClean="0"/>
              <a:t> &lt;- </a:t>
            </a:r>
            <a:r>
              <a:rPr lang="fr-FR" dirty="0" err="1" smtClean="0"/>
              <a:t>colSums</a:t>
            </a:r>
            <a:r>
              <a:rPr lang="fr-FR" dirty="0" smtClean="0"/>
              <a:t>(</a:t>
            </a:r>
            <a:r>
              <a:rPr lang="fr-FR" dirty="0" err="1" smtClean="0"/>
              <a:t>as.matrix</a:t>
            </a:r>
            <a:r>
              <a:rPr lang="fr-FR" dirty="0" smtClean="0"/>
              <a:t>(</a:t>
            </a:r>
            <a:r>
              <a:rPr lang="fr-FR" dirty="0" err="1" smtClean="0"/>
              <a:t>dtm</a:t>
            </a:r>
            <a:r>
              <a:rPr lang="fr-FR" dirty="0" smtClean="0"/>
              <a:t>)) </a:t>
            </a:r>
          </a:p>
          <a:p>
            <a:pPr>
              <a:buNone/>
            </a:pPr>
            <a:r>
              <a:rPr lang="fr-FR" dirty="0" smtClean="0"/>
              <a:t>     </a:t>
            </a:r>
            <a:r>
              <a:rPr lang="fr-FR" dirty="0" err="1" smtClean="0"/>
              <a:t>barplot</a:t>
            </a:r>
            <a:r>
              <a:rPr lang="fr-FR" dirty="0" smtClean="0"/>
              <a:t>(</a:t>
            </a:r>
            <a:r>
              <a:rPr lang="fr-FR" dirty="0" err="1" smtClean="0"/>
              <a:t>tail</a:t>
            </a:r>
            <a:r>
              <a:rPr lang="fr-FR" dirty="0" smtClean="0"/>
              <a:t>(sort(</a:t>
            </a:r>
            <a:r>
              <a:rPr lang="fr-FR" dirty="0" err="1" smtClean="0"/>
              <a:t>unifreq</a:t>
            </a:r>
            <a:r>
              <a:rPr lang="fr-FR" dirty="0" smtClean="0"/>
              <a:t>),20),las=2,main="Top 20        </a:t>
            </a:r>
          </a:p>
          <a:p>
            <a:pPr>
              <a:buNone/>
            </a:pPr>
            <a:r>
              <a:rPr lang="fr-FR" dirty="0" smtClean="0"/>
              <a:t>                                               </a:t>
            </a:r>
            <a:r>
              <a:rPr lang="fr-FR" dirty="0" err="1" smtClean="0"/>
              <a:t>unigrams</a:t>
            </a:r>
            <a:r>
              <a:rPr lang="fr-FR" dirty="0" smtClean="0"/>
              <a:t>",</a:t>
            </a:r>
            <a:r>
              <a:rPr lang="fr-FR" dirty="0" err="1" smtClean="0"/>
              <a:t>cex.main</a:t>
            </a:r>
            <a:r>
              <a:rPr lang="fr-FR" dirty="0" smtClean="0"/>
              <a:t>=1,</a:t>
            </a:r>
            <a:r>
              <a:rPr lang="fr-FR" dirty="0" err="1" smtClean="0"/>
              <a:t>cex.axis</a:t>
            </a:r>
            <a:r>
              <a:rPr lang="fr-FR" dirty="0" smtClean="0"/>
              <a:t> =0.75,</a:t>
            </a:r>
            <a:r>
              <a:rPr lang="fr-FR" dirty="0" err="1" smtClean="0"/>
              <a:t>horiz</a:t>
            </a:r>
            <a:r>
              <a:rPr lang="fr-FR" dirty="0" smtClean="0"/>
              <a:t>=TRUE)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813" y="485194"/>
            <a:ext cx="5106389" cy="637309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Frequency of words</a:t>
            </a:r>
            <a:b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b="1" dirty="0" smtClean="0"/>
              <a:t>unigrams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           bigrams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070649"/>
              </p:ext>
            </p:extLst>
          </p:nvPr>
        </p:nvGraphicFramePr>
        <p:xfrm>
          <a:off x="795992" y="2256910"/>
          <a:ext cx="84780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001"/>
                <a:gridCol w="942001"/>
                <a:gridCol w="942001"/>
                <a:gridCol w="942001"/>
                <a:gridCol w="568588"/>
                <a:gridCol w="934415"/>
                <a:gridCol w="842128"/>
                <a:gridCol w="899807"/>
                <a:gridCol w="1465068"/>
              </a:tblGrid>
              <a:tr h="370840"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రోజు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చాలా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మంది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కి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జాతీయ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గీతాన్ని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గురించి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తెలియదు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11078"/>
              </p:ext>
            </p:extLst>
          </p:nvPr>
        </p:nvGraphicFramePr>
        <p:xfrm>
          <a:off x="677334" y="4365390"/>
          <a:ext cx="947876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583"/>
                <a:gridCol w="1104405"/>
                <a:gridCol w="1294410"/>
                <a:gridCol w="1045029"/>
                <a:gridCol w="1140031"/>
                <a:gridCol w="1670612"/>
                <a:gridCol w="1184845"/>
                <a:gridCol w="118484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ఆ రోజు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రోజు చాలా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చాలా మంది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మంది కి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కి జాతీయ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జాతీయ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గీతాన్ని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గీతాన్ని గురించి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గురించి తెలియదు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7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4454" y="1438656"/>
            <a:ext cx="8596668" cy="865632"/>
          </a:xfrm>
        </p:spPr>
        <p:txBody>
          <a:bodyPr/>
          <a:lstStyle/>
          <a:p>
            <a:r>
              <a:rPr lang="en-US" b="1" dirty="0" smtClean="0"/>
              <a:t>Trigrams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907750" y="2846030"/>
          <a:ext cx="849782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80160"/>
                <a:gridCol w="909654"/>
                <a:gridCol w="1455386"/>
                <a:gridCol w="1719280"/>
                <a:gridCol w="191414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ఆ రోజు చాలా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రోజు చాలా మంది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చాలా మంది కి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కి జాతీయ గీతాన్ని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జాతీయ గీతాన్ని గురించి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e-IN" dirty="0" smtClean="0">
                          <a:solidFill>
                            <a:srgbClr val="FF0000"/>
                          </a:solidFill>
                        </a:rPr>
                        <a:t>గీతాన్ని గురించి తెలియదు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819" y="419595"/>
            <a:ext cx="1602728" cy="589808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98" y="1930400"/>
            <a:ext cx="7908340" cy="4624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624" y="337991"/>
            <a:ext cx="6495362" cy="732312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Cloud </a:t>
            </a:r>
            <a:r>
              <a:rPr lang="en-US" dirty="0" smtClean="0"/>
              <a:t>for 100 unigrams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2" y="1341912"/>
            <a:ext cx="8749834" cy="5129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7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467" y="1137236"/>
            <a:ext cx="2148993" cy="68481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project is Data Science </a:t>
            </a:r>
            <a:r>
              <a:rPr lang="en-US" dirty="0" smtClean="0"/>
              <a:t>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goal of the Data Science project is to use Natural Language Processing </a:t>
            </a:r>
            <a:r>
              <a:rPr lang="en-US" dirty="0" smtClean="0"/>
              <a:t>NLP theory </a:t>
            </a:r>
            <a:r>
              <a:rPr lang="en-US" dirty="0"/>
              <a:t>, to develop an application that predict the next word for a device user to type </a:t>
            </a:r>
            <a:r>
              <a:rPr lang="en-US" dirty="0" smtClean="0"/>
              <a:t>in </a:t>
            </a:r>
            <a:r>
              <a:rPr lang="en-US" dirty="0"/>
              <a:t>(Next-Word-Prediction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dominant technology in Natural Language Processing is called n-grams models and they work well for word prediction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NLP models, and all models, are as reliable as the data they are trained on is, the n-grams </a:t>
            </a:r>
            <a:r>
              <a:rPr lang="en-US" dirty="0" smtClean="0"/>
              <a:t>(</a:t>
            </a:r>
            <a:r>
              <a:rPr lang="en-US" dirty="0"/>
              <a:t>which are the model features) will be learned from the training </a:t>
            </a:r>
            <a:r>
              <a:rPr lang="en-US" dirty="0" smtClean="0"/>
              <a:t>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this report </a:t>
            </a:r>
            <a:r>
              <a:rPr lang="en-US" dirty="0" smtClean="0"/>
              <a:t>I </a:t>
            </a:r>
            <a:r>
              <a:rPr lang="en-US" dirty="0"/>
              <a:t>will present the following topics: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Summarize the statistics of the project text data sets.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Describe some data characteristics.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Discuss my plan for </a:t>
            </a:r>
            <a:r>
              <a:rPr lang="en-US" dirty="0" smtClean="0"/>
              <a:t>developing </a:t>
            </a:r>
            <a:r>
              <a:rPr lang="en-US" dirty="0"/>
              <a:t>a prediction algorithm and a shiny app.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65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5" y="914401"/>
            <a:ext cx="9053701" cy="53073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3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783771"/>
            <a:ext cx="8911896" cy="5224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4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353" y="798693"/>
            <a:ext cx="6875372" cy="68481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AND NEXT STEPS: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733797"/>
            <a:ext cx="8596668" cy="43075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 was really limited by my computer 2G RAM ,so </a:t>
            </a:r>
            <a:r>
              <a:rPr lang="en-US" dirty="0" err="1"/>
              <a:t>i</a:t>
            </a:r>
            <a:r>
              <a:rPr lang="en-US" dirty="0"/>
              <a:t> had to reduce the corpus size to the minimum </a:t>
            </a:r>
            <a:r>
              <a:rPr lang="en-US" dirty="0" smtClean="0"/>
              <a:t>possible. This </a:t>
            </a:r>
            <a:r>
              <a:rPr lang="en-US" dirty="0"/>
              <a:t>issue should be </a:t>
            </a:r>
            <a:r>
              <a:rPr lang="en-US" dirty="0" smtClean="0"/>
              <a:t>re-examined ,may </a:t>
            </a:r>
            <a:r>
              <a:rPr lang="en-US" dirty="0"/>
              <a:t>be more RAM or an online text exploration ,to be able to use a more </a:t>
            </a:r>
            <a:r>
              <a:rPr lang="en-US" dirty="0" smtClean="0"/>
              <a:t>data representative </a:t>
            </a:r>
            <a:r>
              <a:rPr lang="en-US" dirty="0"/>
              <a:t>sample ,and do an adequate </a:t>
            </a:r>
            <a:r>
              <a:rPr lang="en-US" dirty="0" smtClean="0"/>
              <a:t>stemming </a:t>
            </a:r>
            <a:r>
              <a:rPr lang="en-US" dirty="0"/>
              <a:t>and parsing ,also use a dictionary that can be passed to the </a:t>
            </a:r>
            <a:r>
              <a:rPr lang="en-US" dirty="0" err="1"/>
              <a:t>DocumentTermMatrix</a:t>
            </a:r>
            <a:r>
              <a:rPr lang="en-US" dirty="0"/>
              <a:t> as a control argument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I’m </a:t>
            </a:r>
            <a:r>
              <a:rPr lang="en-US" dirty="0"/>
              <a:t>planning to build a bigger corpus from the data, sampling at least the 40% of the total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use of well designed functions may definitely help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to take into account smoothing when test set is not all covered by training set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 expect to use n-gram models up to 4-gram , with a </a:t>
            </a:r>
            <a:r>
              <a:rPr lang="en-US" dirty="0" smtClean="0"/>
              <a:t>back off strategy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code applicable to all languages(except </a:t>
            </a:r>
            <a:r>
              <a:rPr lang="en-US" dirty="0"/>
              <a:t>E</a:t>
            </a:r>
            <a:r>
              <a:rPr lang="en-US" dirty="0" smtClean="0"/>
              <a:t>nglish)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8" y="171696"/>
            <a:ext cx="825355" cy="6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4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654" y="976823"/>
            <a:ext cx="3384027" cy="7560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corpus linguistics with R: a practical </a:t>
            </a:r>
            <a:r>
              <a:rPr lang="en-US" dirty="0" smtClean="0"/>
              <a:t>introduction.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Data Science Milestone </a:t>
            </a:r>
            <a:r>
              <a:rPr lang="en-US" dirty="0" smtClean="0"/>
              <a:t>Projects </a:t>
            </a:r>
            <a:r>
              <a:rPr lang="en-US" dirty="0"/>
              <a:t>by </a:t>
            </a:r>
            <a:r>
              <a:rPr lang="en-US" dirty="0" err="1"/>
              <a:t>apikou</a:t>
            </a:r>
            <a:r>
              <a:rPr lang="en-US" dirty="0"/>
              <a:t> </a:t>
            </a:r>
            <a:r>
              <a:rPr lang="en-US" dirty="0" err="1"/>
              <a:t>Abdelkader</a:t>
            </a:r>
            <a:r>
              <a:rPr lang="en-US" dirty="0"/>
              <a:t> </a:t>
            </a:r>
            <a:r>
              <a:rPr lang="en-US" dirty="0" smtClean="0"/>
              <a:t>ESSODEGUI(for English text files):From </a:t>
            </a:r>
            <a:r>
              <a:rPr lang="en-US" dirty="0" err="1" smtClean="0"/>
              <a:t>Rpubs</a:t>
            </a:r>
            <a:endParaRPr lang="en-US" dirty="0" smtClean="0"/>
          </a:p>
          <a:p>
            <a:r>
              <a:rPr lang="en-US" dirty="0" smtClean="0"/>
              <a:t>Dr.Rahul Balusu case studies materials(special thanks)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38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2784764"/>
            <a:ext cx="7716982" cy="1449449"/>
          </a:xfrm>
        </p:spPr>
        <p:txBody>
          <a:bodyPr>
            <a:normAutofit/>
          </a:bodyPr>
          <a:lstStyle/>
          <a:p>
            <a:r>
              <a:rPr lang="en-US" sz="8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Thanks </a:t>
            </a:r>
            <a:r>
              <a:rPr lang="en-US" sz="8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88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5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225" y="538348"/>
            <a:ext cx="5236578" cy="661060"/>
          </a:xfrm>
        </p:spPr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Next word </a:t>
            </a:r>
            <a:r>
              <a:rPr lang="en-US" b="1" i="1" dirty="0" smtClean="0">
                <a:solidFill>
                  <a:srgbClr val="0070C0"/>
                </a:solidFill>
              </a:rPr>
              <a:t>prediction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6706" y="1258064"/>
            <a:ext cx="8596668" cy="3880773"/>
          </a:xfrm>
        </p:spPr>
        <p:txBody>
          <a:bodyPr/>
          <a:lstStyle/>
          <a:p>
            <a:r>
              <a:rPr lang="en-US" dirty="0" smtClean="0"/>
              <a:t>The task of the project is to build a model to predict the next word based on the previous words entered by the device user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15" y="2238141"/>
            <a:ext cx="6048593" cy="4168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81" y="3252953"/>
            <a:ext cx="6487023" cy="2429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2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2535"/>
            <a:ext cx="8596668" cy="5309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N-grams </a:t>
            </a:r>
            <a:r>
              <a:rPr lang="en-US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of </a:t>
            </a:r>
            <a:r>
              <a:rPr lang="en-US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</a:t>
            </a:r>
          </a:p>
          <a:p>
            <a:pPr marL="0" indent="0">
              <a:buNone/>
            </a:pPr>
            <a:endParaRPr lang="en-US" sz="32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Use the previous N-1 words in a sequence to predict the next </a:t>
            </a:r>
            <a:r>
              <a:rPr lang="en-US" dirty="0" smtClean="0">
                <a:solidFill>
                  <a:schemeClr val="tx1"/>
                </a:solidFill>
              </a:rPr>
              <a:t>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Language Model (LM)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unigrams</a:t>
            </a:r>
            <a:r>
              <a:rPr lang="en-US" dirty="0">
                <a:solidFill>
                  <a:schemeClr val="tx1"/>
                </a:solidFill>
              </a:rPr>
              <a:t>, bigrams, trigrams</a:t>
            </a:r>
            <a:r>
              <a:rPr lang="en-US" dirty="0" smtClean="0">
                <a:solidFill>
                  <a:schemeClr val="tx1"/>
                </a:solidFill>
              </a:rPr>
              <a:t>,…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How do we train these models?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very </a:t>
            </a:r>
            <a:r>
              <a:rPr lang="en-US" dirty="0">
                <a:solidFill>
                  <a:schemeClr val="tx1"/>
                </a:solidFill>
              </a:rPr>
              <a:t>large </a:t>
            </a:r>
            <a:r>
              <a:rPr lang="en-US" dirty="0" smtClean="0">
                <a:solidFill>
                  <a:schemeClr val="tx1"/>
                </a:solidFill>
              </a:rPr>
              <a:t>corpora</a:t>
            </a:r>
          </a:p>
          <a:p>
            <a:pPr marL="0" indent="0">
              <a:buNone/>
            </a:pPr>
            <a:r>
              <a:rPr lang="en-US" b="1" i="1" u="sng" dirty="0">
                <a:solidFill>
                  <a:schemeClr val="accent1"/>
                </a:solidFill>
              </a:rPr>
              <a:t>corpora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Corpora are online collections of text data from </a:t>
            </a:r>
            <a:r>
              <a:rPr lang="en-US" dirty="0" err="1" smtClean="0">
                <a:solidFill>
                  <a:schemeClr val="tx1"/>
                </a:solidFill>
              </a:rPr>
              <a:t>sakshi</a:t>
            </a:r>
            <a:r>
              <a:rPr lang="en-US" dirty="0" smtClean="0">
                <a:solidFill>
                  <a:schemeClr val="tx1"/>
                </a:solidFill>
              </a:rPr>
              <a:t>(Telugu text).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1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90" y="1001485"/>
            <a:ext cx="4120297" cy="767938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Packages</a:t>
            </a:r>
            <a:r>
              <a:rPr lang="en-US" dirty="0" smtClean="0"/>
              <a:t>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030" y="2362469"/>
            <a:ext cx="3752162" cy="2411411"/>
          </a:xfrm>
        </p:spPr>
        <p:txBody>
          <a:bodyPr/>
          <a:lstStyle/>
          <a:p>
            <a:r>
              <a:rPr lang="fr-FR" dirty="0" err="1" smtClean="0"/>
              <a:t>tm</a:t>
            </a:r>
            <a:r>
              <a:rPr lang="fr-FR" dirty="0" smtClean="0"/>
              <a:t> </a:t>
            </a:r>
            <a:endParaRPr lang="en-IN" dirty="0" smtClean="0"/>
          </a:p>
          <a:p>
            <a:r>
              <a:rPr lang="fr-FR" dirty="0" err="1" smtClean="0"/>
              <a:t>Rweka</a:t>
            </a:r>
            <a:r>
              <a:rPr lang="fr-FR" dirty="0" smtClean="0"/>
              <a:t> </a:t>
            </a:r>
          </a:p>
          <a:p>
            <a:r>
              <a:rPr lang="en-US" dirty="0" err="1" smtClean="0"/>
              <a:t>Stringi</a:t>
            </a:r>
            <a:endParaRPr lang="en-US" dirty="0" smtClean="0"/>
          </a:p>
          <a:p>
            <a:r>
              <a:rPr lang="fr-FR" dirty="0" err="1" smtClean="0"/>
              <a:t>Knitr</a:t>
            </a:r>
            <a:endParaRPr lang="fr-FR" dirty="0" smtClean="0"/>
          </a:p>
          <a:p>
            <a:r>
              <a:rPr lang="fr-FR" dirty="0" err="1" smtClean="0"/>
              <a:t>SnowballC</a:t>
            </a:r>
            <a:endParaRPr lang="fr-FR" dirty="0" smtClean="0"/>
          </a:p>
          <a:p>
            <a:r>
              <a:rPr lang="fr-FR" dirty="0" err="1" smtClean="0"/>
              <a:t>wordcloud</a:t>
            </a:r>
            <a:endParaRPr lang="fr-FR" dirty="0" smtClean="0"/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20" y="667478"/>
            <a:ext cx="11355858" cy="5899031"/>
          </a:xfrm>
        </p:spPr>
      </p:pic>
    </p:spTree>
    <p:extLst>
      <p:ext uri="{BB962C8B-B14F-4D97-AF65-F5344CB8AC3E}">
        <p14:creationId xmlns:p14="http://schemas.microsoft.com/office/powerpoint/2010/main" val="86587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062" y="1024128"/>
            <a:ext cx="5101674" cy="792480"/>
          </a:xfrm>
        </p:spPr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Statistical Estimators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b="1" dirty="0" smtClean="0">
                <a:ea typeface="新細明體" pitchFamily="18" charset="-120"/>
              </a:rPr>
              <a:t>Example:</a:t>
            </a:r>
          </a:p>
          <a:p>
            <a:pPr lvl="1">
              <a:spcBef>
                <a:spcPct val="50000"/>
              </a:spcBef>
              <a:buNone/>
            </a:pPr>
            <a:r>
              <a:rPr lang="en-US" dirty="0" smtClean="0"/>
              <a:t> </a:t>
            </a:r>
            <a:r>
              <a:rPr lang="en-US" altLang="zh-TW" sz="2000" dirty="0" smtClean="0">
                <a:ea typeface="新細明體" pitchFamily="18" charset="-120"/>
              </a:rPr>
              <a:t>Corpus:</a:t>
            </a:r>
            <a:r>
              <a:rPr lang="en-US" sz="2000" dirty="0" smtClean="0">
                <a:solidFill>
                  <a:schemeClr val="tx1"/>
                </a:solidFill>
              </a:rPr>
              <a:t> data from </a:t>
            </a:r>
            <a:r>
              <a:rPr lang="en-US" sz="2000" dirty="0" err="1" smtClean="0">
                <a:solidFill>
                  <a:schemeClr val="tx1"/>
                </a:solidFill>
              </a:rPr>
              <a:t>sakshi</a:t>
            </a:r>
            <a:r>
              <a:rPr lang="en-US" sz="2000" dirty="0" smtClean="0">
                <a:solidFill>
                  <a:schemeClr val="tx1"/>
                </a:solidFill>
              </a:rPr>
              <a:t> e-papers (Telugu text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2000" dirty="0" smtClean="0">
                <a:ea typeface="新細明體" pitchFamily="18" charset="-120"/>
              </a:rPr>
              <a:t>Lines count: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TW" sz="2000" dirty="0">
                <a:ea typeface="新細明體" pitchFamily="18" charset="-120"/>
              </a:rPr>
              <a:t>    freqs2Lines &lt;- length(freqs2</a:t>
            </a:r>
            <a:r>
              <a:rPr lang="en-US" altLang="zh-TW" sz="2000" dirty="0" smtClean="0">
                <a:ea typeface="新細明體" pitchFamily="18" charset="-120"/>
              </a:rPr>
              <a:t>)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     [1]  980 (from training data).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2000" dirty="0" smtClean="0">
                <a:ea typeface="新細明體" pitchFamily="18" charset="-120"/>
              </a:rPr>
              <a:t>Characters count: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    freqs2Nchar    &lt;- sum(</a:t>
            </a:r>
            <a:r>
              <a:rPr lang="en-US" altLang="zh-TW" sz="2000" dirty="0" err="1">
                <a:ea typeface="新細明體" pitchFamily="18" charset="-120"/>
              </a:rPr>
              <a:t>nchar</a:t>
            </a:r>
            <a:r>
              <a:rPr lang="en-US" altLang="zh-TW" sz="2000" dirty="0">
                <a:ea typeface="新細明體" pitchFamily="18" charset="-120"/>
              </a:rPr>
              <a:t>(freqs2,type="chars</a:t>
            </a:r>
            <a:r>
              <a:rPr lang="en-US" altLang="zh-TW" sz="2000" dirty="0" smtClean="0">
                <a:ea typeface="新細明體" pitchFamily="18" charset="-120"/>
              </a:rPr>
              <a:t>"))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    [1] 168949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2000" dirty="0" smtClean="0">
                <a:ea typeface="新細明體" pitchFamily="18" charset="-120"/>
              </a:rPr>
              <a:t>Words count: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TW" sz="2000" dirty="0">
                <a:ea typeface="新細明體" pitchFamily="18" charset="-120"/>
              </a:rPr>
              <a:t>   </a:t>
            </a:r>
            <a:r>
              <a:rPr lang="en-US" altLang="zh-TW" sz="2000" dirty="0" smtClean="0">
                <a:ea typeface="新細明體" pitchFamily="18" charset="-120"/>
              </a:rPr>
              <a:t>  </a:t>
            </a:r>
            <a:r>
              <a:rPr lang="en-US" altLang="zh-TW" sz="2000" dirty="0">
                <a:ea typeface="新細明體" pitchFamily="18" charset="-120"/>
              </a:rPr>
              <a:t>sum(</a:t>
            </a:r>
            <a:r>
              <a:rPr lang="en-US" altLang="zh-TW" sz="2000" dirty="0" err="1">
                <a:ea typeface="新細明體" pitchFamily="18" charset="-120"/>
              </a:rPr>
              <a:t>stri_count_words</a:t>
            </a:r>
            <a:r>
              <a:rPr lang="en-US" altLang="zh-TW" sz="2000" dirty="0">
                <a:ea typeface="新細明體" pitchFamily="18" charset="-120"/>
              </a:rPr>
              <a:t>(freqs2</a:t>
            </a:r>
            <a:r>
              <a:rPr lang="en-US" altLang="zh-TW" sz="2000" dirty="0" smtClean="0">
                <a:ea typeface="新細明體" pitchFamily="18" charset="-120"/>
              </a:rPr>
              <a:t>))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    [1] 21734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117" y="1555108"/>
            <a:ext cx="8936224" cy="3880773"/>
          </a:xfrm>
        </p:spPr>
        <p:txBody>
          <a:bodyPr/>
          <a:lstStyle/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2000" dirty="0">
                <a:ea typeface="新細明體" pitchFamily="18" charset="-120"/>
              </a:rPr>
              <a:t>Summary statistics :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TW" sz="2000" dirty="0">
                <a:ea typeface="新細明體" pitchFamily="18" charset="-120"/>
              </a:rPr>
              <a:t>   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 err="1">
                <a:ea typeface="新細明體" pitchFamily="18" charset="-120"/>
              </a:rPr>
              <a:t>stri_stats_general</a:t>
            </a:r>
            <a:r>
              <a:rPr lang="en-US" altLang="zh-TW" sz="2000" dirty="0">
                <a:ea typeface="新細明體" pitchFamily="18" charset="-120"/>
              </a:rPr>
              <a:t>(freqs2)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TW" sz="2000" dirty="0">
                <a:ea typeface="新細明體" pitchFamily="18" charset="-120"/>
              </a:rPr>
              <a:t>      </a:t>
            </a:r>
            <a:endParaRPr lang="en-US" altLang="zh-TW" sz="2000" dirty="0" smtClean="0">
              <a:ea typeface="新細明體" pitchFamily="18" charset="-120"/>
            </a:endParaRPr>
          </a:p>
          <a:p>
            <a:pPr marL="457200" lvl="1" indent="0">
              <a:spcBef>
                <a:spcPct val="50000"/>
              </a:spcBef>
              <a:buNone/>
            </a:pPr>
            <a:endParaRPr lang="en-US" altLang="zh-TW" sz="2000" dirty="0">
              <a:ea typeface="新細明體" pitchFamily="18" charset="-120"/>
            </a:endParaRPr>
          </a:p>
          <a:p>
            <a:pPr marL="457200" lvl="1" indent="0">
              <a:spcBef>
                <a:spcPct val="50000"/>
              </a:spcBef>
              <a:buNone/>
            </a:pPr>
            <a:endParaRPr lang="en-US" altLang="zh-TW" sz="2000" dirty="0">
              <a:ea typeface="新細明體" pitchFamily="18" charset="-12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2000" dirty="0">
                <a:ea typeface="新細明體" pitchFamily="18" charset="-120"/>
              </a:rPr>
              <a:t>Task: predict the next word of the trigram “</a:t>
            </a:r>
            <a:r>
              <a:rPr lang="te-IN" sz="2000" dirty="0">
                <a:solidFill>
                  <a:srgbClr val="FF0000"/>
                </a:solidFill>
              </a:rPr>
              <a:t>జాతీయ గీతాన్ని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>
                <a:solidFill>
                  <a:schemeClr val="accent5"/>
                </a:solidFill>
                <a:ea typeface="新細明體" pitchFamily="18" charset="-120"/>
              </a:rPr>
              <a:t>___</a:t>
            </a:r>
            <a:r>
              <a:rPr lang="en-US" altLang="zh-TW" sz="2000" dirty="0">
                <a:ea typeface="新細明體" pitchFamily="18" charset="-120"/>
              </a:rPr>
              <a:t>”</a:t>
            </a:r>
          </a:p>
          <a:p>
            <a:pPr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Given the observed training data …</a:t>
            </a:r>
            <a:r>
              <a:rPr lang="en-US" altLang="zh-TW" dirty="0"/>
              <a:t>..</a:t>
            </a:r>
            <a:endParaRPr lang="en-US" altLang="zh-TW" sz="2000" dirty="0">
              <a:ea typeface="新細明體" pitchFamily="18" charset="-12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22101"/>
              </p:ext>
            </p:extLst>
          </p:nvPr>
        </p:nvGraphicFramePr>
        <p:xfrm>
          <a:off x="1327665" y="264731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Lines</a:t>
                      </a:r>
                      <a:endParaRPr lang="en-IN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LinesNEmpty</a:t>
                      </a:r>
                      <a:endParaRPr lang="en-IN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Chars </a:t>
                      </a:r>
                      <a:endParaRPr lang="en-IN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CharsNWhite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980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168948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147950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962" y="1013361"/>
            <a:ext cx="3811539" cy="969818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463" y="2065586"/>
            <a:ext cx="8596668" cy="3880773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text cleaning Prior to corpus Tokenization and for an adequate text mining data need to be cleaned in order to extract significant features.</a:t>
            </a:r>
            <a:endParaRPr lang="en-US" dirty="0" smtClean="0"/>
          </a:p>
          <a:p>
            <a:r>
              <a:rPr lang="en-US" dirty="0" smtClean="0"/>
              <a:t>Required package : tm</a:t>
            </a:r>
          </a:p>
          <a:p>
            <a:pPr>
              <a:buFont typeface="Wingdings" pitchFamily="2" charset="2"/>
              <a:buChar char="v"/>
            </a:pPr>
            <a:r>
              <a:rPr lang="en-US" b="1" dirty="0" err="1" smtClean="0"/>
              <a:t>tm_map</a:t>
            </a:r>
            <a:r>
              <a:rPr lang="en-US" b="1" dirty="0" smtClean="0"/>
              <a:t> function:</a:t>
            </a:r>
            <a:r>
              <a:rPr lang="en-IN" dirty="0" smtClean="0"/>
              <a:t>The cleaning function cleans as follow: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 remove no alphanumeric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 remove stop word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remove URLs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remove punctuation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remove no English words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remove numbers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strip white spaces Not all of them are necessary I will get back to this in next weeks. </a:t>
            </a:r>
            <a:br>
              <a:rPr lang="en-IN" dirty="0" smtClean="0"/>
            </a:b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" y="171696"/>
            <a:ext cx="825355" cy="6269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634</TotalTime>
  <Words>989</Words>
  <Application>Microsoft Office PowerPoint</Application>
  <PresentationFormat>Custom</PresentationFormat>
  <Paragraphs>215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Word Prediction for Text Typing in Telugu</vt:lpstr>
      <vt:lpstr>Abstract</vt:lpstr>
      <vt:lpstr>Next word prediction</vt:lpstr>
      <vt:lpstr>PowerPoint Presentation</vt:lpstr>
      <vt:lpstr>Packages:</vt:lpstr>
      <vt:lpstr>PowerPoint Presentation</vt:lpstr>
      <vt:lpstr>Statistical Estimators</vt:lpstr>
      <vt:lpstr>PowerPoint Presentation</vt:lpstr>
      <vt:lpstr>Data cleaning</vt:lpstr>
      <vt:lpstr>Probabilistic Language Modeling</vt:lpstr>
      <vt:lpstr>PowerPoint Presentation</vt:lpstr>
      <vt:lpstr>N-gram Language Models</vt:lpstr>
      <vt:lpstr>N-gram functions</vt:lpstr>
      <vt:lpstr>Words, Tokens and N-Grams</vt:lpstr>
      <vt:lpstr>Document TERM Matrix</vt:lpstr>
      <vt:lpstr> Frequency of words              unigrams                bigrams</vt:lpstr>
      <vt:lpstr>Trigrams</vt:lpstr>
      <vt:lpstr>Plots</vt:lpstr>
      <vt:lpstr>Word Cloud for 100 unigrams</vt:lpstr>
      <vt:lpstr>PowerPoint Presentation</vt:lpstr>
      <vt:lpstr>PowerPoint Presentation</vt:lpstr>
      <vt:lpstr>CONCLUSION AND NEXT STEPS:</vt:lpstr>
      <vt:lpstr>References</vt:lpstr>
      <vt:lpstr>   Thanks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Prediction Text Typing for Indian Languages</dc:title>
  <dc:creator>Durga Prasad</dc:creator>
  <cp:lastModifiedBy>eflulab</cp:lastModifiedBy>
  <cp:revision>71</cp:revision>
  <dcterms:created xsi:type="dcterms:W3CDTF">2015-04-17T13:26:56Z</dcterms:created>
  <dcterms:modified xsi:type="dcterms:W3CDTF">2015-04-23T10:03:40Z</dcterms:modified>
</cp:coreProperties>
</file>