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9" r:id="rId3"/>
    <p:sldId id="270" r:id="rId4"/>
    <p:sldId id="271" r:id="rId5"/>
    <p:sldId id="272" r:id="rId6"/>
    <p:sldId id="273" r:id="rId7"/>
    <p:sldId id="277" r:id="rId8"/>
    <p:sldId id="278" r:id="rId9"/>
    <p:sldId id="275" r:id="rId10"/>
    <p:sldId id="257" r:id="rId11"/>
    <p:sldId id="258" r:id="rId12"/>
    <p:sldId id="276" r:id="rId13"/>
    <p:sldId id="260" r:id="rId14"/>
    <p:sldId id="279" r:id="rId15"/>
    <p:sldId id="280" r:id="rId16"/>
    <p:sldId id="281" r:id="rId17"/>
    <p:sldId id="261" r:id="rId18"/>
    <p:sldId id="259" r:id="rId19"/>
    <p:sldId id="268" r:id="rId2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F8357-6CA5-4C99-B646-BEBFC3652F9D}" v="16" dt="2025-01-20T04:56:21.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am S" userId="9e8fe0950bba7b5b" providerId="LiveId" clId="{D2EF8357-6CA5-4C99-B646-BEBFC3652F9D}"/>
    <pc:docChg chg="undo custSel addSld delSld modSld">
      <pc:chgData name="Sangam S" userId="9e8fe0950bba7b5b" providerId="LiveId" clId="{D2EF8357-6CA5-4C99-B646-BEBFC3652F9D}" dt="2025-01-20T04:56:14.568" v="4889" actId="313"/>
      <pc:docMkLst>
        <pc:docMk/>
      </pc:docMkLst>
      <pc:sldChg chg="modSp mod">
        <pc:chgData name="Sangam S" userId="9e8fe0950bba7b5b" providerId="LiveId" clId="{D2EF8357-6CA5-4C99-B646-BEBFC3652F9D}" dt="2025-01-08T03:25:22.527" v="4732" actId="20577"/>
        <pc:sldMkLst>
          <pc:docMk/>
          <pc:sldMk cId="0" sldId="257"/>
        </pc:sldMkLst>
        <pc:spChg chg="mod">
          <ac:chgData name="Sangam S" userId="9e8fe0950bba7b5b" providerId="LiveId" clId="{D2EF8357-6CA5-4C99-B646-BEBFC3652F9D}" dt="2025-01-08T03:25:22.527" v="4732" actId="20577"/>
          <ac:spMkLst>
            <pc:docMk/>
            <pc:sldMk cId="0" sldId="257"/>
            <ac:spMk id="6" creationId="{A6BF72E2-CF9B-5A60-0ECE-854D8F6E60F2}"/>
          </ac:spMkLst>
        </pc:spChg>
      </pc:sldChg>
      <pc:sldChg chg="modSp mod">
        <pc:chgData name="Sangam S" userId="9e8fe0950bba7b5b" providerId="LiveId" clId="{D2EF8357-6CA5-4C99-B646-BEBFC3652F9D}" dt="2024-11-26T05:20:16.532" v="204" actId="20577"/>
        <pc:sldMkLst>
          <pc:docMk/>
          <pc:sldMk cId="0" sldId="260"/>
        </pc:sldMkLst>
        <pc:spChg chg="mod">
          <ac:chgData name="Sangam S" userId="9e8fe0950bba7b5b" providerId="LiveId" clId="{D2EF8357-6CA5-4C99-B646-BEBFC3652F9D}" dt="2024-11-26T05:20:16.532" v="204" actId="20577"/>
          <ac:spMkLst>
            <pc:docMk/>
            <pc:sldMk cId="0" sldId="260"/>
            <ac:spMk id="6" creationId="{9D0CCD2E-18ED-9801-6C1F-241AF2B19752}"/>
          </ac:spMkLst>
        </pc:spChg>
      </pc:sldChg>
      <pc:sldChg chg="addSp modSp mod">
        <pc:chgData name="Sangam S" userId="9e8fe0950bba7b5b" providerId="LiveId" clId="{D2EF8357-6CA5-4C99-B646-BEBFC3652F9D}" dt="2025-01-04T04:27:38.381" v="4685" actId="20577"/>
        <pc:sldMkLst>
          <pc:docMk/>
          <pc:sldMk cId="0" sldId="268"/>
        </pc:sldMkLst>
        <pc:spChg chg="add mod">
          <ac:chgData name="Sangam S" userId="9e8fe0950bba7b5b" providerId="LiveId" clId="{D2EF8357-6CA5-4C99-B646-BEBFC3652F9D}" dt="2025-01-04T04:27:38.381" v="4685" actId="20577"/>
          <ac:spMkLst>
            <pc:docMk/>
            <pc:sldMk cId="0" sldId="268"/>
            <ac:spMk id="5" creationId="{DF830AF7-9107-7A46-F9B9-91E31170EFC9}"/>
          </ac:spMkLst>
        </pc:spChg>
      </pc:sldChg>
      <pc:sldChg chg="modSp mod">
        <pc:chgData name="Sangam S" userId="9e8fe0950bba7b5b" providerId="LiveId" clId="{D2EF8357-6CA5-4C99-B646-BEBFC3652F9D}" dt="2025-01-04T03:44:35.832" v="2678" actId="20577"/>
        <pc:sldMkLst>
          <pc:docMk/>
          <pc:sldMk cId="0" sldId="270"/>
        </pc:sldMkLst>
        <pc:spChg chg="mod">
          <ac:chgData name="Sangam S" userId="9e8fe0950bba7b5b" providerId="LiveId" clId="{D2EF8357-6CA5-4C99-B646-BEBFC3652F9D}" dt="2025-01-04T03:44:35.832" v="2678" actId="20577"/>
          <ac:spMkLst>
            <pc:docMk/>
            <pc:sldMk cId="0" sldId="270"/>
            <ac:spMk id="9" creationId="{5DC0AD80-69B0-1698-824E-9859F4062718}"/>
          </ac:spMkLst>
        </pc:spChg>
      </pc:sldChg>
      <pc:sldChg chg="modSp mod">
        <pc:chgData name="Sangam S" userId="9e8fe0950bba7b5b" providerId="LiveId" clId="{D2EF8357-6CA5-4C99-B646-BEBFC3652F9D}" dt="2025-01-20T04:56:14.568" v="4889" actId="313"/>
        <pc:sldMkLst>
          <pc:docMk/>
          <pc:sldMk cId="0" sldId="273"/>
        </pc:sldMkLst>
        <pc:spChg chg="mod">
          <ac:chgData name="Sangam S" userId="9e8fe0950bba7b5b" providerId="LiveId" clId="{D2EF8357-6CA5-4C99-B646-BEBFC3652F9D}" dt="2025-01-20T04:56:14.568" v="4889" actId="313"/>
          <ac:spMkLst>
            <pc:docMk/>
            <pc:sldMk cId="0" sldId="273"/>
            <ac:spMk id="10" creationId="{2B485599-517F-8181-D901-A8101FED5D97}"/>
          </ac:spMkLst>
        </pc:spChg>
      </pc:sldChg>
      <pc:sldChg chg="delSp modSp mod">
        <pc:chgData name="Sangam S" userId="9e8fe0950bba7b5b" providerId="LiveId" clId="{D2EF8357-6CA5-4C99-B646-BEBFC3652F9D}" dt="2025-01-04T03:54:01.616" v="2837" actId="20577"/>
        <pc:sldMkLst>
          <pc:docMk/>
          <pc:sldMk cId="0" sldId="275"/>
        </pc:sldMkLst>
        <pc:spChg chg="mod">
          <ac:chgData name="Sangam S" userId="9e8fe0950bba7b5b" providerId="LiveId" clId="{D2EF8357-6CA5-4C99-B646-BEBFC3652F9D}" dt="2025-01-04T03:54:01.616" v="2837" actId="20577"/>
          <ac:spMkLst>
            <pc:docMk/>
            <pc:sldMk cId="0" sldId="275"/>
            <ac:spMk id="26" creationId="{421DCF57-B4C9-C83B-A8D1-569E6A430E4F}"/>
          </ac:spMkLst>
        </pc:spChg>
      </pc:sldChg>
      <pc:sldChg chg="addSp delSp modSp new mod">
        <pc:chgData name="Sangam S" userId="9e8fe0950bba7b5b" providerId="LiveId" clId="{D2EF8357-6CA5-4C99-B646-BEBFC3652F9D}" dt="2025-01-04T04:03:27.017" v="3171" actId="20577"/>
        <pc:sldMkLst>
          <pc:docMk/>
          <pc:sldMk cId="3208296020" sldId="277"/>
        </pc:sldMkLst>
        <pc:spChg chg="add mod">
          <ac:chgData name="Sangam S" userId="9e8fe0950bba7b5b" providerId="LiveId" clId="{D2EF8357-6CA5-4C99-B646-BEBFC3652F9D}" dt="2025-01-04T04:03:27.017" v="3171" actId="20577"/>
          <ac:spMkLst>
            <pc:docMk/>
            <pc:sldMk cId="3208296020" sldId="277"/>
            <ac:spMk id="3" creationId="{39B04040-C44A-7874-4BCB-B8F812F437EC}"/>
          </ac:spMkLst>
        </pc:spChg>
      </pc:sldChg>
      <pc:sldChg chg="addSp modSp new mod">
        <pc:chgData name="Sangam S" userId="9e8fe0950bba7b5b" providerId="LiveId" clId="{D2EF8357-6CA5-4C99-B646-BEBFC3652F9D}" dt="2025-01-04T04:15:08.630" v="3967" actId="20577"/>
        <pc:sldMkLst>
          <pc:docMk/>
          <pc:sldMk cId="3126294862" sldId="278"/>
        </pc:sldMkLst>
        <pc:spChg chg="add mod">
          <ac:chgData name="Sangam S" userId="9e8fe0950bba7b5b" providerId="LiveId" clId="{D2EF8357-6CA5-4C99-B646-BEBFC3652F9D}" dt="2025-01-04T04:15:08.630" v="3967" actId="20577"/>
          <ac:spMkLst>
            <pc:docMk/>
            <pc:sldMk cId="3126294862" sldId="278"/>
            <ac:spMk id="2" creationId="{7EC64936-5142-F45A-464D-1BA8B817B2D4}"/>
          </ac:spMkLst>
        </pc:spChg>
      </pc:sldChg>
      <pc:sldChg chg="addSp modSp new mod">
        <pc:chgData name="Sangam S" userId="9e8fe0950bba7b5b" providerId="LiveId" clId="{D2EF8357-6CA5-4C99-B646-BEBFC3652F9D}" dt="2025-01-08T03:27:51.878" v="4795" actId="20577"/>
        <pc:sldMkLst>
          <pc:docMk/>
          <pc:sldMk cId="874286114" sldId="279"/>
        </pc:sldMkLst>
        <pc:spChg chg="add mod">
          <ac:chgData name="Sangam S" userId="9e8fe0950bba7b5b" providerId="LiveId" clId="{D2EF8357-6CA5-4C99-B646-BEBFC3652F9D}" dt="2025-01-08T03:27:30.242" v="4765" actId="20577"/>
          <ac:spMkLst>
            <pc:docMk/>
            <pc:sldMk cId="874286114" sldId="279"/>
            <ac:spMk id="6" creationId="{F22DFCA9-7B90-521B-84A7-F4C97F954440}"/>
          </ac:spMkLst>
        </pc:spChg>
        <pc:spChg chg="add mod">
          <ac:chgData name="Sangam S" userId="9e8fe0950bba7b5b" providerId="LiveId" clId="{D2EF8357-6CA5-4C99-B646-BEBFC3652F9D}" dt="2025-01-08T03:27:51.878" v="4795" actId="20577"/>
          <ac:spMkLst>
            <pc:docMk/>
            <pc:sldMk cId="874286114" sldId="279"/>
            <ac:spMk id="7" creationId="{73E00B51-6B2E-0FE5-2D3F-7EE27C15353F}"/>
          </ac:spMkLst>
        </pc:spChg>
        <pc:picChg chg="add mod">
          <ac:chgData name="Sangam S" userId="9e8fe0950bba7b5b" providerId="LiveId" clId="{D2EF8357-6CA5-4C99-B646-BEBFC3652F9D}" dt="2025-01-08T03:26:14.422" v="4735" actId="1076"/>
          <ac:picMkLst>
            <pc:docMk/>
            <pc:sldMk cId="874286114" sldId="279"/>
            <ac:picMk id="3" creationId="{AA0618F4-6738-E3FD-D78E-85BB266B162F}"/>
          </ac:picMkLst>
        </pc:picChg>
        <pc:picChg chg="add mod">
          <ac:chgData name="Sangam S" userId="9e8fe0950bba7b5b" providerId="LiveId" clId="{D2EF8357-6CA5-4C99-B646-BEBFC3652F9D}" dt="2025-01-08T03:26:30.540" v="4737" actId="1076"/>
          <ac:picMkLst>
            <pc:docMk/>
            <pc:sldMk cId="874286114" sldId="279"/>
            <ac:picMk id="5" creationId="{CED22520-9D98-B744-8522-AC0047109FEC}"/>
          </ac:picMkLst>
        </pc:picChg>
      </pc:sldChg>
      <pc:sldChg chg="addSp modSp new mod">
        <pc:chgData name="Sangam S" userId="9e8fe0950bba7b5b" providerId="LiveId" clId="{D2EF8357-6CA5-4C99-B646-BEBFC3652F9D}" dt="2025-01-08T03:28:36.216" v="4816" actId="20577"/>
        <pc:sldMkLst>
          <pc:docMk/>
          <pc:sldMk cId="2707111477" sldId="280"/>
        </pc:sldMkLst>
        <pc:spChg chg="add mod">
          <ac:chgData name="Sangam S" userId="9e8fe0950bba7b5b" providerId="LiveId" clId="{D2EF8357-6CA5-4C99-B646-BEBFC3652F9D}" dt="2025-01-08T03:28:36.216" v="4816" actId="20577"/>
          <ac:spMkLst>
            <pc:docMk/>
            <pc:sldMk cId="2707111477" sldId="280"/>
            <ac:spMk id="4" creationId="{4E7C958E-E85A-03EA-A772-DE91A8B2FC15}"/>
          </ac:spMkLst>
        </pc:spChg>
        <pc:picChg chg="add mod">
          <ac:chgData name="Sangam S" userId="9e8fe0950bba7b5b" providerId="LiveId" clId="{D2EF8357-6CA5-4C99-B646-BEBFC3652F9D}" dt="2025-01-08T03:28:10.070" v="4797" actId="931"/>
          <ac:picMkLst>
            <pc:docMk/>
            <pc:sldMk cId="2707111477" sldId="280"/>
            <ac:picMk id="3" creationId="{D23B57B5-3E9A-E6FB-E83C-8CC05776AC42}"/>
          </ac:picMkLst>
        </pc:picChg>
      </pc:sldChg>
      <pc:sldChg chg="addSp modSp new mod">
        <pc:chgData name="Sangam S" userId="9e8fe0950bba7b5b" providerId="LiveId" clId="{D2EF8357-6CA5-4C99-B646-BEBFC3652F9D}" dt="2025-01-08T03:30:27.430" v="4888" actId="20577"/>
        <pc:sldMkLst>
          <pc:docMk/>
          <pc:sldMk cId="3505424844" sldId="281"/>
        </pc:sldMkLst>
        <pc:spChg chg="add mod">
          <ac:chgData name="Sangam S" userId="9e8fe0950bba7b5b" providerId="LiveId" clId="{D2EF8357-6CA5-4C99-B646-BEBFC3652F9D}" dt="2025-01-08T03:29:06.529" v="4843" actId="20577"/>
          <ac:spMkLst>
            <pc:docMk/>
            <pc:sldMk cId="3505424844" sldId="281"/>
            <ac:spMk id="4" creationId="{8B291017-99D5-0483-8BF6-2E509AA48C5F}"/>
          </ac:spMkLst>
        </pc:spChg>
        <pc:spChg chg="add mod">
          <ac:chgData name="Sangam S" userId="9e8fe0950bba7b5b" providerId="LiveId" clId="{D2EF8357-6CA5-4C99-B646-BEBFC3652F9D}" dt="2025-01-08T03:30:27.430" v="4888" actId="20577"/>
          <ac:spMkLst>
            <pc:docMk/>
            <pc:sldMk cId="3505424844" sldId="281"/>
            <ac:spMk id="7" creationId="{2BF7362B-A21E-F88C-5BE3-4472EA9B3D65}"/>
          </ac:spMkLst>
        </pc:spChg>
        <pc:picChg chg="add mod">
          <ac:chgData name="Sangam S" userId="9e8fe0950bba7b5b" providerId="LiveId" clId="{D2EF8357-6CA5-4C99-B646-BEBFC3652F9D}" dt="2025-01-08T03:29:29.213" v="4846" actId="1076"/>
          <ac:picMkLst>
            <pc:docMk/>
            <pc:sldMk cId="3505424844" sldId="281"/>
            <ac:picMk id="3" creationId="{B82A45CB-E665-0A14-4C1B-A1A0F32B5094}"/>
          </ac:picMkLst>
        </pc:picChg>
        <pc:picChg chg="add mod">
          <ac:chgData name="Sangam S" userId="9e8fe0950bba7b5b" providerId="LiveId" clId="{D2EF8357-6CA5-4C99-B646-BEBFC3652F9D}" dt="2025-01-08T03:30:02.529" v="4851" actId="14100"/>
          <ac:picMkLst>
            <pc:docMk/>
            <pc:sldMk cId="3505424844" sldId="281"/>
            <ac:picMk id="6" creationId="{34E4587B-0959-0A48-7FFA-2065CE3A87DB}"/>
          </ac:picMkLst>
        </pc:picChg>
      </pc:sldChg>
      <pc:sldChg chg="addSp modSp new del">
        <pc:chgData name="Sangam S" userId="9e8fe0950bba7b5b" providerId="LiveId" clId="{D2EF8357-6CA5-4C99-B646-BEBFC3652F9D}" dt="2025-01-08T03:29:40.716" v="4847" actId="2696"/>
        <pc:sldMkLst>
          <pc:docMk/>
          <pc:sldMk cId="1678518849"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939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80289" y="-80289"/>
            <a:ext cx="14630400" cy="8229600"/>
          </a:xfrm>
          <a:prstGeom prst="rect">
            <a:avLst/>
          </a:prstGeom>
          <a:solidFill>
            <a:srgbClr val="FFFFFF"/>
          </a:solidFill>
          <a:ln/>
        </p:spPr>
        <p:txBody>
          <a:bodyPr/>
          <a:lstStyle/>
          <a:p>
            <a:endParaRPr lang="en-IN" dirty="0"/>
          </a:p>
        </p:txBody>
      </p:sp>
      <p:sp>
        <p:nvSpPr>
          <p:cNvPr id="6" name="Text 2"/>
          <p:cNvSpPr/>
          <p:nvPr/>
        </p:nvSpPr>
        <p:spPr>
          <a:xfrm>
            <a:off x="864037" y="1666756"/>
            <a:ext cx="9997251" cy="2235994"/>
          </a:xfrm>
          <a:prstGeom prst="rect">
            <a:avLst/>
          </a:prstGeom>
          <a:noFill/>
          <a:ln/>
        </p:spPr>
        <p:txBody>
          <a:bodyPr wrap="square" rtlCol="0" anchor="t"/>
          <a:lstStyle/>
          <a:p>
            <a:pPr marL="0" indent="0">
              <a:lnSpc>
                <a:spcPts val="8803"/>
              </a:lnSpc>
              <a:buNone/>
            </a:pPr>
            <a:r>
              <a:rPr lang="en-US" sz="7042" dirty="0">
                <a:solidFill>
                  <a:srgbClr val="020202"/>
                </a:solidFill>
                <a:latin typeface="PT Serif" pitchFamily="34" charset="0"/>
                <a:ea typeface="PT Serif" pitchFamily="34" charset="-122"/>
                <a:cs typeface="PT Serif" pitchFamily="34" charset="-120"/>
              </a:rPr>
              <a:t>Technical Club Portal</a:t>
            </a:r>
            <a:endParaRPr lang="en-US" sz="7042" dirty="0"/>
          </a:p>
        </p:txBody>
      </p:sp>
      <p:sp>
        <p:nvSpPr>
          <p:cNvPr id="7" name="Text 3"/>
          <p:cNvSpPr/>
          <p:nvPr/>
        </p:nvSpPr>
        <p:spPr>
          <a:xfrm>
            <a:off x="7103327" y="4273034"/>
            <a:ext cx="6824546" cy="1580198"/>
          </a:xfrm>
          <a:prstGeom prst="rect">
            <a:avLst/>
          </a:prstGeom>
          <a:noFill/>
          <a:ln/>
        </p:spPr>
        <p:txBody>
          <a:bodyPr wrap="square" rtlCol="0" anchor="t"/>
          <a:lstStyle/>
          <a:p>
            <a:pPr marL="0" indent="0">
              <a:lnSpc>
                <a:spcPts val="3110"/>
              </a:lnSpc>
              <a:buNone/>
            </a:pPr>
            <a:r>
              <a:rPr lang="en-US" sz="1944" dirty="0"/>
              <a:t>PRASANNA K                                                      3BR21CS118</a:t>
            </a:r>
          </a:p>
          <a:p>
            <a:pPr marL="0" indent="0">
              <a:lnSpc>
                <a:spcPts val="3110"/>
              </a:lnSpc>
              <a:buNone/>
            </a:pPr>
            <a:r>
              <a:rPr lang="en-US" sz="1944" dirty="0"/>
              <a:t>RAGHAVENDRA                                                 3BR21CS125</a:t>
            </a:r>
          </a:p>
          <a:p>
            <a:pPr marL="0" indent="0">
              <a:lnSpc>
                <a:spcPts val="3110"/>
              </a:lnSpc>
              <a:buNone/>
            </a:pPr>
            <a:r>
              <a:rPr lang="en-US" sz="1944" dirty="0"/>
              <a:t>SAMPATH KUMAR                                             3BR21CS137</a:t>
            </a:r>
          </a:p>
          <a:p>
            <a:pPr marL="0" indent="0">
              <a:lnSpc>
                <a:spcPts val="3110"/>
              </a:lnSpc>
              <a:buNone/>
            </a:pPr>
            <a:r>
              <a:rPr lang="en-US" sz="1944" dirty="0"/>
              <a:t>SANGAM S SUNKANUR                                    3BR21CS140</a:t>
            </a:r>
          </a:p>
          <a:p>
            <a:pPr marL="0" indent="0">
              <a:lnSpc>
                <a:spcPts val="3110"/>
              </a:lnSpc>
              <a:buNone/>
            </a:pPr>
            <a:endParaRPr lang="en-US" sz="1944" dirty="0"/>
          </a:p>
          <a:p>
            <a:pPr marL="0" indent="0">
              <a:lnSpc>
                <a:spcPts val="3110"/>
              </a:lnSpc>
              <a:buNone/>
            </a:pPr>
            <a:endParaRPr lang="en-US" sz="1944" dirty="0"/>
          </a:p>
          <a:p>
            <a:pPr marL="0" indent="0">
              <a:lnSpc>
                <a:spcPts val="3110"/>
              </a:lnSpc>
              <a:buNone/>
            </a:pPr>
            <a:r>
              <a:rPr lang="en-US" sz="1944" dirty="0"/>
              <a:t>GUIDE: PROF. SHWETHASHREE A</a:t>
            </a:r>
          </a:p>
        </p:txBody>
      </p:sp>
      <p:sp>
        <p:nvSpPr>
          <p:cNvPr id="9" name="Text 5"/>
          <p:cNvSpPr/>
          <p:nvPr/>
        </p:nvSpPr>
        <p:spPr>
          <a:xfrm>
            <a:off x="1004173" y="6298049"/>
            <a:ext cx="114538" cy="97512"/>
          </a:xfrm>
          <a:prstGeom prst="rect">
            <a:avLst/>
          </a:prstGeom>
          <a:noFill/>
          <a:ln/>
        </p:spPr>
        <p:txBody>
          <a:bodyPr wrap="none" rtlCol="0" anchor="t"/>
          <a:lstStyle/>
          <a:p>
            <a:pPr marL="0" indent="0" algn="ctr">
              <a:lnSpc>
                <a:spcPts val="768"/>
              </a:lnSpc>
              <a:buNone/>
            </a:pPr>
            <a:r>
              <a:rPr lang="en-US" sz="768" dirty="0">
                <a:solidFill>
                  <a:srgbClr val="FFFFFF"/>
                </a:solidFill>
                <a:latin typeface="DM Sans" pitchFamily="34" charset="0"/>
                <a:ea typeface="DM Sans" pitchFamily="34" charset="-122"/>
                <a:cs typeface="DM Sans" pitchFamily="34" charset="-120"/>
              </a:rPr>
              <a:t>SS</a:t>
            </a:r>
            <a:endParaRPr lang="en-US" sz="768" dirty="0"/>
          </a:p>
        </p:txBody>
      </p:sp>
      <p:sp>
        <p:nvSpPr>
          <p:cNvPr id="10" name="Text 6"/>
          <p:cNvSpPr/>
          <p:nvPr/>
        </p:nvSpPr>
        <p:spPr>
          <a:xfrm>
            <a:off x="1382316" y="6130885"/>
            <a:ext cx="1918692" cy="431959"/>
          </a:xfrm>
          <a:prstGeom prst="rect">
            <a:avLst/>
          </a:prstGeom>
          <a:noFill/>
          <a:ln/>
        </p:spPr>
        <p:txBody>
          <a:bodyPr wrap="none" rtlCol="0" anchor="t"/>
          <a:lstStyle/>
          <a:p>
            <a:pPr marL="0" indent="0" algn="l">
              <a:lnSpc>
                <a:spcPts val="3402"/>
              </a:lnSpc>
              <a:buNone/>
            </a:pPr>
            <a:endParaRPr lang="en-US" sz="24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44604"/>
            <a:ext cx="14630400" cy="8229600"/>
          </a:xfrm>
          <a:prstGeom prst="rect">
            <a:avLst/>
          </a:prstGeom>
          <a:solidFill>
            <a:srgbClr val="FFFFFF"/>
          </a:solidFill>
          <a:ln/>
        </p:spPr>
      </p:sp>
      <p:sp>
        <p:nvSpPr>
          <p:cNvPr id="4" name="Text 2"/>
          <p:cNvSpPr/>
          <p:nvPr/>
        </p:nvSpPr>
        <p:spPr>
          <a:xfrm>
            <a:off x="864037" y="3709749"/>
            <a:ext cx="6480810" cy="809982"/>
          </a:xfrm>
          <a:prstGeom prst="rect">
            <a:avLst/>
          </a:prstGeom>
          <a:noFill/>
          <a:ln/>
        </p:spPr>
        <p:txBody>
          <a:bodyPr wrap="none" rtlCol="0" anchor="t"/>
          <a:lstStyle/>
          <a:p>
            <a:pPr marL="0" indent="0">
              <a:lnSpc>
                <a:spcPts val="6379"/>
              </a:lnSpc>
              <a:buNone/>
            </a:pPr>
            <a:endParaRPr lang="en-US" sz="5103" dirty="0"/>
          </a:p>
        </p:txBody>
      </p:sp>
      <p:sp>
        <p:nvSpPr>
          <p:cNvPr id="6" name="TextBox 5">
            <a:extLst>
              <a:ext uri="{FF2B5EF4-FFF2-40B4-BE49-F238E27FC236}">
                <a16:creationId xmlns:a16="http://schemas.microsoft.com/office/drawing/2014/main" id="{A6BF72E2-CF9B-5A60-0ECE-854D8F6E60F2}"/>
              </a:ext>
            </a:extLst>
          </p:cNvPr>
          <p:cNvSpPr txBox="1"/>
          <p:nvPr/>
        </p:nvSpPr>
        <p:spPr>
          <a:xfrm>
            <a:off x="713678" y="401444"/>
            <a:ext cx="13269951" cy="2350900"/>
          </a:xfrm>
          <a:prstGeom prst="rect">
            <a:avLst/>
          </a:prstGeom>
          <a:noFill/>
        </p:spPr>
        <p:txBody>
          <a:bodyPr wrap="square" rtlCol="0">
            <a:spAutoFit/>
          </a:bodyPr>
          <a:lstStyle/>
          <a:p>
            <a:pPr algn="ctr">
              <a:lnSpc>
                <a:spcPct val="150000"/>
              </a:lnSpc>
            </a:pPr>
            <a:r>
              <a:rPr lang="en-IN" sz="2800" b="1" u="sng" dirty="0">
                <a:latin typeface="Times New Roman" panose="02020603050405020304" pitchFamily="18" charset="0"/>
                <a:cs typeface="Times New Roman" panose="02020603050405020304" pitchFamily="18" charset="0"/>
              </a:rPr>
              <a:t>PROBLEM STATEMENT :</a:t>
            </a:r>
          </a:p>
          <a:p>
            <a:pPr>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rPr>
              <a:t>Create a web platform for students and tech enthusiasts to learn, practice, and showcase their skills through interactive quizzes, assessments, and technical challenges. The platform should include role-based access, enabling admins to manage content and students to engage in activities.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3709749"/>
            <a:ext cx="6480810" cy="809982"/>
          </a:xfrm>
          <a:prstGeom prst="rect">
            <a:avLst/>
          </a:prstGeom>
          <a:noFill/>
          <a:ln/>
        </p:spPr>
        <p:txBody>
          <a:bodyPr wrap="none" rtlCol="0" anchor="t"/>
          <a:lstStyle/>
          <a:p>
            <a:pPr marL="0" indent="0">
              <a:lnSpc>
                <a:spcPts val="6379"/>
              </a:lnSpc>
              <a:buNone/>
            </a:pPr>
            <a:endParaRPr lang="en-US" sz="5103" dirty="0"/>
          </a:p>
        </p:txBody>
      </p:sp>
      <p:sp>
        <p:nvSpPr>
          <p:cNvPr id="6" name="TextBox 5">
            <a:extLst>
              <a:ext uri="{FF2B5EF4-FFF2-40B4-BE49-F238E27FC236}">
                <a16:creationId xmlns:a16="http://schemas.microsoft.com/office/drawing/2014/main" id="{0C86B992-46FD-DC4E-B4B1-D65372F40EF3}"/>
              </a:ext>
            </a:extLst>
          </p:cNvPr>
          <p:cNvSpPr txBox="1"/>
          <p:nvPr/>
        </p:nvSpPr>
        <p:spPr>
          <a:xfrm>
            <a:off x="345688" y="256478"/>
            <a:ext cx="13113834" cy="7725192"/>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KEY FUNCTIONAL REQUIREMENTS :</a:t>
            </a:r>
            <a:endParaRPr lang="en-IN" sz="2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indent="-90170" algn="just">
              <a:lnSpc>
                <a:spcPct val="150000"/>
              </a:lnSpc>
            </a:pPr>
            <a:r>
              <a:rPr lang="en-US" sz="1800" b="1" dirty="0">
                <a:effectLst/>
                <a:latin typeface="Times New Roman" panose="02020603050405020304" pitchFamily="18" charset="0"/>
                <a:ea typeface="Times New Roman" panose="02020603050405020304" pitchFamily="18" charset="0"/>
              </a:rPr>
              <a:t>User Registration and Login</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85750" indent="-285750">
              <a:buFontTx/>
              <a:buChar char="-"/>
            </a:pPr>
            <a:r>
              <a:rPr lang="en-US" sz="1800" dirty="0">
                <a:effectLst/>
                <a:latin typeface="Times New Roman" panose="02020603050405020304" pitchFamily="18" charset="0"/>
                <a:ea typeface="Times New Roman" panose="02020603050405020304" pitchFamily="18" charset="0"/>
              </a:rPr>
              <a:t>Students and admins should be able to create an account and log in securely using their credentials</a:t>
            </a:r>
          </a:p>
          <a:p>
            <a:endParaRPr lang="en-US" dirty="0">
              <a:latin typeface="Times New Roman" panose="02020603050405020304" pitchFamily="18" charset="0"/>
              <a:cs typeface="Times New Roman" panose="02020603050405020304" pitchFamily="18" charset="0"/>
            </a:endParaRPr>
          </a:p>
          <a:p>
            <a:pPr indent="-90170" algn="just">
              <a:lnSpc>
                <a:spcPct val="150000"/>
              </a:lnSpc>
            </a:pPr>
            <a:r>
              <a:rPr lang="en-US" sz="1800" b="1" dirty="0">
                <a:effectLst/>
                <a:latin typeface="Times New Roman" panose="02020603050405020304" pitchFamily="18" charset="0"/>
                <a:ea typeface="Times New Roman" panose="02020603050405020304" pitchFamily="18" charset="0"/>
              </a:rPr>
              <a:t>Role-Based Access Control</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indent="-90170" algn="just">
              <a:lnSpc>
                <a:spcPct val="150000"/>
              </a:lnSpc>
            </a:pPr>
            <a:r>
              <a:rPr lang="en-US" sz="1800" dirty="0">
                <a:effectLst/>
                <a:latin typeface="Times New Roman" panose="02020603050405020304" pitchFamily="18" charset="0"/>
                <a:ea typeface="Times New Roman" panose="02020603050405020304" pitchFamily="18" charset="0"/>
              </a:rPr>
              <a:t> - The platform should distinguish between admin and student roles and grant appropriate permissions:</a:t>
            </a:r>
            <a:endParaRPr lang="en-IN" sz="1800" dirty="0">
              <a:effectLst/>
              <a:latin typeface="Times New Roman" panose="02020603050405020304" pitchFamily="18" charset="0"/>
              <a:ea typeface="Times New Roman" panose="02020603050405020304" pitchFamily="18" charset="0"/>
            </a:endParaRPr>
          </a:p>
          <a:p>
            <a:pPr indent="-90170" algn="just">
              <a:lnSpc>
                <a:spcPct val="150000"/>
              </a:lnSpc>
            </a:pPr>
            <a:r>
              <a:rPr lang="en-US" sz="1800" dirty="0">
                <a:effectLst/>
                <a:latin typeface="Times New Roman" panose="02020603050405020304" pitchFamily="18" charset="0"/>
                <a:ea typeface="Times New Roman" panose="02020603050405020304" pitchFamily="18" charset="0"/>
              </a:rPr>
              <a:t> - Admins can create, edit, and manage quizzes, assessments, and other activities.</a:t>
            </a:r>
            <a:endParaRPr lang="en-IN" sz="1800" dirty="0">
              <a:effectLst/>
              <a:latin typeface="Times New Roman" panose="02020603050405020304" pitchFamily="18" charset="0"/>
              <a:ea typeface="Times New Roman" panose="02020603050405020304" pitchFamily="18" charset="0"/>
            </a:endParaRPr>
          </a:p>
          <a:p>
            <a:pPr indent="-90170" algn="just">
              <a:lnSpc>
                <a:spcPct val="150000"/>
              </a:lnSpc>
            </a:pPr>
            <a:r>
              <a:rPr lang="en-US" sz="1800" dirty="0">
                <a:effectLst/>
                <a:latin typeface="Times New Roman" panose="02020603050405020304" pitchFamily="18" charset="0"/>
                <a:ea typeface="Times New Roman" panose="02020603050405020304" pitchFamily="18" charset="0"/>
              </a:rPr>
              <a:t>  - Students can participate in quizzes and view their results.</a:t>
            </a:r>
          </a:p>
          <a:p>
            <a:pPr indent="-90170" algn="just">
              <a:lnSpc>
                <a:spcPct val="150000"/>
              </a:lnSpc>
            </a:pPr>
            <a:endParaRPr lang="en-US" dirty="0">
              <a:latin typeface="Times New Roman" panose="02020603050405020304" pitchFamily="18" charset="0"/>
              <a:ea typeface="Times New Roman" panose="02020603050405020304" pitchFamily="18" charset="0"/>
            </a:endParaRPr>
          </a:p>
          <a:p>
            <a:pPr indent="-90170" algn="just">
              <a:lnSpc>
                <a:spcPct val="150000"/>
              </a:lnSpc>
            </a:pPr>
            <a:r>
              <a:rPr lang="en-US" sz="1800" b="1" dirty="0">
                <a:effectLst/>
                <a:latin typeface="Times New Roman" panose="02020603050405020304" pitchFamily="18" charset="0"/>
                <a:ea typeface="Times New Roman" panose="02020603050405020304" pitchFamily="18" charset="0"/>
              </a:rPr>
              <a:t>Result Tracking:</a:t>
            </a:r>
            <a:endParaRPr lang="en-IN" sz="1800" b="1" dirty="0">
              <a:effectLst/>
              <a:latin typeface="Times New Roman" panose="02020603050405020304" pitchFamily="18" charset="0"/>
              <a:ea typeface="Times New Roman" panose="02020603050405020304" pitchFamily="18" charset="0"/>
            </a:endParaRPr>
          </a:p>
          <a:p>
            <a:pPr indent="-90170" algn="just">
              <a:lnSpc>
                <a:spcPct val="150000"/>
              </a:lnSpc>
            </a:pPr>
            <a:r>
              <a:rPr lang="en-US" sz="1800" dirty="0">
                <a:effectLst/>
                <a:latin typeface="Times New Roman" panose="02020603050405020304" pitchFamily="18" charset="0"/>
                <a:ea typeface="Times New Roman" panose="02020603050405020304" pitchFamily="18" charset="0"/>
              </a:rPr>
              <a:t> - The platform should track and store student results.</a:t>
            </a:r>
            <a:endParaRPr lang="en-IN" sz="1800" dirty="0">
              <a:effectLst/>
              <a:latin typeface="Times New Roman" panose="02020603050405020304" pitchFamily="18" charset="0"/>
              <a:ea typeface="Times New Roman" panose="02020603050405020304" pitchFamily="18" charset="0"/>
            </a:endParaRPr>
          </a:p>
          <a:p>
            <a:pPr indent="-90170" algn="just">
              <a:lnSpc>
                <a:spcPct val="150000"/>
              </a:lnSpc>
            </a:pPr>
            <a:r>
              <a:rPr lang="en-US" sz="1800" dirty="0">
                <a:effectLst/>
                <a:latin typeface="Times New Roman" panose="02020603050405020304" pitchFamily="18" charset="0"/>
                <a:ea typeface="Times New Roman" panose="02020603050405020304" pitchFamily="18" charset="0"/>
              </a:rPr>
              <a:t> - Students should be able to view their results after completing a quiz or activity.</a:t>
            </a:r>
            <a:endParaRPr lang="en-IN" sz="1800" dirty="0">
              <a:effectLst/>
              <a:latin typeface="Times New Roman" panose="02020603050405020304" pitchFamily="18" charset="0"/>
              <a:ea typeface="Times New Roman" panose="02020603050405020304" pitchFamily="18" charset="0"/>
            </a:endParaRPr>
          </a:p>
          <a:p>
            <a:pPr indent="-90170" algn="just">
              <a:lnSpc>
                <a:spcPct val="150000"/>
              </a:lnSpc>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indent="-90170" algn="just">
              <a:lnSpc>
                <a:spcPct val="150000"/>
              </a:lnSpc>
            </a:pPr>
            <a:r>
              <a:rPr lang="en-US" sz="1800" b="1" dirty="0">
                <a:effectLst/>
                <a:latin typeface="Times New Roman" panose="02020603050405020304" pitchFamily="18" charset="0"/>
                <a:ea typeface="Times New Roman" panose="02020603050405020304" pitchFamily="18" charset="0"/>
              </a:rPr>
              <a:t>Automated Email Notifications:</a:t>
            </a:r>
            <a:endParaRPr lang="en-IN" sz="1800" b="1" dirty="0">
              <a:effectLst/>
              <a:latin typeface="Times New Roman" panose="02020603050405020304" pitchFamily="18" charset="0"/>
              <a:ea typeface="Times New Roman" panose="02020603050405020304" pitchFamily="18" charset="0"/>
            </a:endParaRPr>
          </a:p>
          <a:p>
            <a:pPr marL="285750" indent="-285750">
              <a:buFontTx/>
              <a:buChar char="-"/>
            </a:pPr>
            <a:r>
              <a:rPr lang="en-US" sz="1800" dirty="0">
                <a:effectLst/>
                <a:latin typeface="Times New Roman" panose="02020603050405020304" pitchFamily="18" charset="0"/>
                <a:ea typeface="Times New Roman" panose="02020603050405020304" pitchFamily="18" charset="0"/>
              </a:rPr>
              <a:t>The system should send automated emails to students with their results and any relevant updates (e.g., new quiz availability).</a:t>
            </a:r>
          </a:p>
          <a:p>
            <a:pPr marL="285750" indent="-285750">
              <a:buFontTx/>
              <a:buChar char="-"/>
            </a:pPr>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pPr indent="-90170" algn="just">
              <a:lnSpc>
                <a:spcPct val="150000"/>
              </a:lnSpc>
            </a:pPr>
            <a:r>
              <a:rPr lang="en-US" sz="1800" b="1" dirty="0">
                <a:effectLst/>
                <a:latin typeface="Times New Roman" panose="02020603050405020304" pitchFamily="18" charset="0"/>
                <a:ea typeface="Times New Roman" panose="02020603050405020304" pitchFamily="18" charset="0"/>
              </a:rPr>
              <a:t>Security Features:</a:t>
            </a:r>
            <a:endParaRPr lang="en-IN"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The system should securely store user credentials, encrypt passwords, and ensure secure session management</a:t>
            </a:r>
            <a:endParaRPr lang="en-IN" sz="1800" dirty="0">
              <a:effectLst/>
              <a:latin typeface="Times New Roman" panose="02020603050405020304" pitchFamily="18" charset="0"/>
              <a:ea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AD0187-B032-036A-024C-B96842A92205}"/>
              </a:ext>
            </a:extLst>
          </p:cNvPr>
          <p:cNvSpPr txBox="1"/>
          <p:nvPr/>
        </p:nvSpPr>
        <p:spPr>
          <a:xfrm>
            <a:off x="178419" y="122664"/>
            <a:ext cx="14273561" cy="6617196"/>
          </a:xfrm>
          <a:prstGeom prst="rect">
            <a:avLst/>
          </a:prstGeom>
          <a:noFill/>
        </p:spPr>
        <p:txBody>
          <a:bodyPr wrap="square" rtlCol="0">
            <a:spAutoFit/>
          </a:bodyPr>
          <a:lstStyle/>
          <a:p>
            <a:pPr algn="ctr"/>
            <a:r>
              <a:rPr lang="en-IN" sz="2800" b="1" u="sng" dirty="0"/>
              <a:t>NON-FUNCTIONAL REQUIREMENTS:</a:t>
            </a:r>
          </a:p>
          <a:p>
            <a:endParaRPr lang="en-IN" b="1" dirty="0"/>
          </a:p>
          <a:p>
            <a:pPr algn="just"/>
            <a:r>
              <a:rPr lang="en-US" sz="1800" b="1" dirty="0">
                <a:effectLst/>
                <a:latin typeface="Times New Roman" panose="02020603050405020304" pitchFamily="18" charset="0"/>
                <a:ea typeface="Times New Roman" panose="02020603050405020304" pitchFamily="18" charset="0"/>
              </a:rPr>
              <a:t>Usability:</a:t>
            </a:r>
            <a:endParaRPr lang="en-IN" sz="1800" b="1"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 The platform should have an intuitive, user-friendly interface that is easy to navigate for both students and admins</a:t>
            </a:r>
            <a:endParaRPr lang="en-IN" sz="1800" b="1" dirty="0">
              <a:effectLst/>
              <a:latin typeface="Times New Roman" panose="02020603050405020304" pitchFamily="18" charset="0"/>
              <a:ea typeface="Times New Roman" panose="02020603050405020304" pitchFamily="18" charset="0"/>
            </a:endParaRPr>
          </a:p>
          <a:p>
            <a:pPr algn="just"/>
            <a:endParaRPr lang="en-IN" dirty="0">
              <a:latin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Performance:</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 The system should respond quickly to user inputs, ensuring minimal delays when loading quizzes, submitting answers, or fetching results.</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Scalability:</a:t>
            </a:r>
            <a:endParaRPr lang="en-IN" sz="1800" b="1" dirty="0">
              <a:effectLst/>
              <a:latin typeface="Times New Roman" panose="02020603050405020304" pitchFamily="18" charset="0"/>
              <a:ea typeface="Times New Roman" panose="02020603050405020304" pitchFamily="18" charset="0"/>
            </a:endParaRPr>
          </a:p>
          <a:p>
            <a:pPr marL="285750" indent="-285750" algn="just">
              <a:buFontTx/>
              <a:buChar char="-"/>
            </a:pPr>
            <a:r>
              <a:rPr lang="en-US" sz="1800" dirty="0">
                <a:effectLst/>
                <a:latin typeface="Times New Roman" panose="02020603050405020304" pitchFamily="18" charset="0"/>
                <a:ea typeface="Times New Roman" panose="02020603050405020304" pitchFamily="18" charset="0"/>
              </a:rPr>
              <a:t>The platform should be scalable to handle increasing numbers of users, quizzes, and activities without significant performance degradation</a:t>
            </a:r>
            <a:endParaRPr lang="en-IN" sz="1800" b="1" dirty="0">
              <a:effectLst/>
              <a:latin typeface="Times New Roman" panose="02020603050405020304" pitchFamily="18" charset="0"/>
              <a:ea typeface="Times New Roman" panose="02020603050405020304" pitchFamily="18" charset="0"/>
            </a:endParaRPr>
          </a:p>
          <a:p>
            <a:pPr marL="285750" indent="-285750" algn="just">
              <a:buFontTx/>
              <a:buChar char="-"/>
            </a:pPr>
            <a:endParaRPr lang="en-IN" b="1" dirty="0">
              <a:latin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Reliability:</a:t>
            </a:r>
            <a:endParaRPr lang="en-IN" sz="1800" b="1"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The system should be highly available and reliable, with minimal downtime, ensuring that students and admins can access the platform whenever needed.</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r>
              <a:rPr lang="en-US" sz="1800" b="1" dirty="0">
                <a:effectLst/>
                <a:latin typeface="Times New Roman" panose="02020603050405020304" pitchFamily="18" charset="0"/>
                <a:ea typeface="Times New Roman" panose="02020603050405020304" pitchFamily="18" charset="0"/>
              </a:rPr>
              <a:t>Compatibility:</a:t>
            </a:r>
            <a:endParaRPr lang="en-IN" sz="1800" b="1"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The platform should be compatible across modern browsers (e.g., Chrome, Firefox, Safari) and responsive on both desktop and mobile devices.</a:t>
            </a:r>
            <a:endParaRPr lang="en-IN" sz="1800" dirty="0">
              <a:effectLst/>
              <a:latin typeface="Times New Roman" panose="02020603050405020304" pitchFamily="18" charset="0"/>
              <a:ea typeface="Times New Roman" panose="02020603050405020304" pitchFamily="18" charset="0"/>
            </a:endParaRPr>
          </a:p>
          <a:p>
            <a:pPr algn="just"/>
            <a:endParaRPr lang="en-IN" b="1" dirty="0">
              <a:latin typeface="Times New Roman" panose="02020603050405020304" pitchFamily="18" charset="0"/>
            </a:endParaRPr>
          </a:p>
          <a:p>
            <a:pPr algn="just"/>
            <a:endParaRPr lang="en-IN" b="1" dirty="0">
              <a:latin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Accessibility</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 The platform should be accessible to users with disabilities, following web accessibility standards (e.g., WCAG 2.0) for features like text-to-speech, high-contrast UI, and keyboard navigation.</a:t>
            </a:r>
            <a:endParaRPr lang="en-IN" sz="1800" dirty="0">
              <a:effectLst/>
              <a:latin typeface="Times New Roman" panose="02020603050405020304" pitchFamily="18" charset="0"/>
              <a:ea typeface="Times New Roman" panose="02020603050405020304" pitchFamily="18" charset="0"/>
            </a:endParaRPr>
          </a:p>
          <a:p>
            <a:endParaRPr lang="en-IN" b="1" dirty="0"/>
          </a:p>
        </p:txBody>
      </p:sp>
    </p:spTree>
    <p:extLst>
      <p:ext uri="{BB962C8B-B14F-4D97-AF65-F5344CB8AC3E}">
        <p14:creationId xmlns:p14="http://schemas.microsoft.com/office/powerpoint/2010/main" val="184996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3709749"/>
            <a:ext cx="6480810" cy="809982"/>
          </a:xfrm>
          <a:prstGeom prst="rect">
            <a:avLst/>
          </a:prstGeom>
          <a:noFill/>
          <a:ln/>
        </p:spPr>
        <p:txBody>
          <a:bodyPr wrap="none" rtlCol="0" anchor="t"/>
          <a:lstStyle/>
          <a:p>
            <a:pPr marL="0" indent="0">
              <a:lnSpc>
                <a:spcPts val="6379"/>
              </a:lnSpc>
              <a:buNone/>
            </a:pPr>
            <a:endParaRPr lang="en-US" sz="5103" dirty="0"/>
          </a:p>
        </p:txBody>
      </p:sp>
      <p:sp>
        <p:nvSpPr>
          <p:cNvPr id="6" name="TextBox 5">
            <a:extLst>
              <a:ext uri="{FF2B5EF4-FFF2-40B4-BE49-F238E27FC236}">
                <a16:creationId xmlns:a16="http://schemas.microsoft.com/office/drawing/2014/main" id="{9D0CCD2E-18ED-9801-6C1F-241AF2B19752}"/>
              </a:ext>
            </a:extLst>
          </p:cNvPr>
          <p:cNvSpPr txBox="1"/>
          <p:nvPr/>
        </p:nvSpPr>
        <p:spPr>
          <a:xfrm>
            <a:off x="501805" y="312234"/>
            <a:ext cx="13637941" cy="7922682"/>
          </a:xfrm>
          <a:prstGeom prst="rect">
            <a:avLst/>
          </a:prstGeom>
          <a:noFill/>
        </p:spPr>
        <p:txBody>
          <a:bodyPr wrap="square" rtlCol="0">
            <a:spAutoFit/>
          </a:bodyPr>
          <a:lstStyle/>
          <a:p>
            <a:pPr algn="ctr">
              <a:lnSpc>
                <a:spcPct val="150000"/>
              </a:lnSpc>
            </a:pPr>
            <a:r>
              <a:rPr lang="en-IN" sz="3200" b="1" u="sng" dirty="0">
                <a:latin typeface="Times New Roman" panose="02020603050405020304" pitchFamily="18" charset="0"/>
                <a:cs typeface="Times New Roman" panose="02020603050405020304" pitchFamily="18" charset="0"/>
              </a:rPr>
              <a:t>HARDWARE REQUIREMENTS :</a:t>
            </a:r>
          </a:p>
          <a:p>
            <a:pPr marL="342900" lvl="0" indent="-342900">
              <a:spcBef>
                <a:spcPts val="295"/>
              </a:spcBef>
              <a:buFont typeface="+mj-lt"/>
              <a:buAutoNum type="arabicPeriod"/>
              <a:tabLst>
                <a:tab pos="241935" algn="l"/>
              </a:tabLst>
            </a:pPr>
            <a:r>
              <a:rPr lang="en-US" sz="180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Server:</a:t>
            </a:r>
            <a:endParaRPr lang="en-IN" dirty="0">
              <a:effectLst/>
              <a:latin typeface="Times New Roman" panose="02020603050405020304" pitchFamily="18" charset="0"/>
              <a:ea typeface="Times New Roman" panose="02020603050405020304" pitchFamily="18" charset="0"/>
            </a:endParaRPr>
          </a:p>
          <a:p>
            <a:pPr marL="742950" lvl="1" indent="-285750">
              <a:spcBef>
                <a:spcPts val="940"/>
              </a:spcBef>
              <a:buSzPts val="1200"/>
              <a:buFont typeface="Symbol" panose="05050102010706020507" pitchFamily="18" charset="2"/>
              <a:buChar char=""/>
              <a:tabLst>
                <a:tab pos="520700" algn="l"/>
                <a:tab pos="521335" algn="l"/>
              </a:tabLst>
            </a:pPr>
            <a:r>
              <a:rPr lang="en-US" spc="-5" dirty="0">
                <a:effectLst/>
                <a:latin typeface="Times New Roman" panose="02020603050405020304" pitchFamily="18" charset="0"/>
                <a:ea typeface="Symbol" panose="05050102010706020507" pitchFamily="18" charset="2"/>
                <a:cs typeface="Symbol" panose="05050102010706020507" pitchFamily="18" charset="2"/>
              </a:rPr>
              <a:t>Processor:</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Dual-core Intel or</a:t>
            </a:r>
            <a:r>
              <a:rPr lang="en-US" spc="-70"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AMD</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processor,</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2.0</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GHz</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or</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higher.</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30"/>
              </a:spcBef>
              <a:buSzPts val="1200"/>
              <a:buFont typeface="Symbol" panose="05050102010706020507" pitchFamily="18" charset="2"/>
              <a:buChar char=""/>
              <a:tabLst>
                <a:tab pos="520700" algn="l"/>
                <a:tab pos="521335"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RAM:</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4 GB or more.</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05"/>
              </a:spcBef>
              <a:buSzPts val="1200"/>
              <a:buFont typeface="Symbol" panose="05050102010706020507" pitchFamily="18" charset="2"/>
              <a:buChar char=""/>
              <a:tabLst>
                <a:tab pos="520700" algn="l"/>
                <a:tab pos="521335"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Hard</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Disk:</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50</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GB</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of</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free</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disk</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space</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or</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more.</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05"/>
              </a:spcBef>
              <a:buSzPts val="1200"/>
              <a:buFont typeface="Symbol" panose="05050102010706020507" pitchFamily="18" charset="2"/>
              <a:buChar char=""/>
              <a:tabLst>
                <a:tab pos="520700" algn="l"/>
                <a:tab pos="521335"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Network</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Interface</a:t>
            </a:r>
            <a:r>
              <a:rPr lang="en-US" spc="-3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Card</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(NIC)</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for</a:t>
            </a:r>
            <a:r>
              <a:rPr lang="en-US" spc="-2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network</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connectivity.</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marL="228600">
              <a:spcBef>
                <a:spcPts val="880"/>
              </a:spcBef>
              <a:tabLst>
                <a:tab pos="198120" algn="l"/>
              </a:tabLst>
            </a:pPr>
            <a:r>
              <a:rPr lang="en-US" b="1" dirty="0">
                <a:effectLst/>
                <a:latin typeface="Times New Roman" panose="02020603050405020304" pitchFamily="18" charset="0"/>
                <a:ea typeface="Times New Roman" panose="02020603050405020304" pitchFamily="18" charset="0"/>
              </a:rPr>
              <a:t>Desktops/Laptops:</a:t>
            </a:r>
            <a:endParaRPr lang="en-IN" b="1" dirty="0">
              <a:effectLst/>
              <a:latin typeface="Times New Roman" panose="02020603050405020304" pitchFamily="18" charset="0"/>
              <a:ea typeface="Times New Roman" panose="02020603050405020304" pitchFamily="18" charset="0"/>
            </a:endParaRPr>
          </a:p>
          <a:p>
            <a:pPr marL="742950" lvl="1" indent="-285750">
              <a:spcBef>
                <a:spcPts val="940"/>
              </a:spcBef>
              <a:buSzPts val="1200"/>
              <a:buFont typeface="Symbol" panose="05050102010706020507" pitchFamily="18" charset="2"/>
              <a:buChar char=""/>
              <a:tabLst>
                <a:tab pos="520700" algn="l"/>
                <a:tab pos="521335" algn="l"/>
              </a:tabLst>
            </a:pPr>
            <a:r>
              <a:rPr lang="en-US" spc="-5" dirty="0">
                <a:effectLst/>
                <a:latin typeface="Times New Roman" panose="02020603050405020304" pitchFamily="18" charset="0"/>
                <a:ea typeface="Symbol" panose="05050102010706020507" pitchFamily="18" charset="2"/>
                <a:cs typeface="Symbol" panose="05050102010706020507" pitchFamily="18" charset="2"/>
              </a:rPr>
              <a:t>Processor:</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Intel Core</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i3</a:t>
            </a:r>
            <a:r>
              <a:rPr lang="en-US"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or</a:t>
            </a:r>
            <a:r>
              <a:rPr lang="en-US" spc="-70"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AMD</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Ryzen</a:t>
            </a:r>
            <a:r>
              <a:rPr lang="en-US"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3</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or</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spc="-5" dirty="0">
                <a:effectLst/>
                <a:latin typeface="Times New Roman" panose="02020603050405020304" pitchFamily="18" charset="0"/>
                <a:ea typeface="Symbol" panose="05050102010706020507" pitchFamily="18" charset="2"/>
                <a:cs typeface="Symbol" panose="05050102010706020507" pitchFamily="18" charset="2"/>
              </a:rPr>
              <a:t>higher.</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10"/>
              </a:spcBef>
              <a:buSzPts val="1200"/>
              <a:buFont typeface="Symbol" panose="05050102010706020507" pitchFamily="18" charset="2"/>
              <a:buChar char=""/>
              <a:tabLst>
                <a:tab pos="520700" algn="l"/>
                <a:tab pos="521335"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RAM:</a:t>
            </a:r>
            <a:r>
              <a:rPr lang="en-US" spc="-1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4 GB or more.</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05"/>
              </a:spcBef>
              <a:buSzPts val="1200"/>
              <a:buFont typeface="Symbol" panose="05050102010706020507" pitchFamily="18" charset="2"/>
              <a:buChar char=""/>
              <a:tabLst>
                <a:tab pos="520700" algn="l"/>
                <a:tab pos="521335" algn="l"/>
              </a:tabLst>
            </a:pPr>
            <a:r>
              <a:rPr lang="en-US" dirty="0">
                <a:effectLst/>
                <a:latin typeface="Times New Roman" panose="02020603050405020304" pitchFamily="18" charset="0"/>
                <a:ea typeface="Symbol" panose="05050102010706020507" pitchFamily="18" charset="2"/>
                <a:cs typeface="Symbol" panose="05050102010706020507" pitchFamily="18" charset="2"/>
              </a:rPr>
              <a:t>Storage:</a:t>
            </a:r>
            <a:r>
              <a:rPr lang="en-US" spc="-2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SSD</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recommended</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for</a:t>
            </a:r>
            <a:r>
              <a:rPr lang="en-US" spc="-10"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better</a:t>
            </a:r>
            <a:r>
              <a:rPr lang="en-US" spc="-5" dirty="0">
                <a:effectLst/>
                <a:latin typeface="Times New Roman" panose="02020603050405020304" pitchFamily="18" charset="0"/>
                <a:ea typeface="Symbol" panose="05050102010706020507" pitchFamily="18" charset="2"/>
                <a:cs typeface="Symbol" panose="05050102010706020507" pitchFamily="18" charset="2"/>
              </a:rPr>
              <a:t> </a:t>
            </a:r>
            <a:r>
              <a:rPr lang="en-US" dirty="0">
                <a:effectLst/>
                <a:latin typeface="Times New Roman" panose="02020603050405020304" pitchFamily="18" charset="0"/>
                <a:ea typeface="Symbol" panose="05050102010706020507" pitchFamily="18" charset="2"/>
                <a:cs typeface="Symbol" panose="05050102010706020507" pitchFamily="18" charset="2"/>
              </a:rPr>
              <a:t>performance.</a:t>
            </a:r>
            <a:endParaRPr lang="en-IN" dirty="0">
              <a:effectLst/>
              <a:latin typeface="Times New Roman" panose="02020603050405020304" pitchFamily="18" charset="0"/>
              <a:ea typeface="Symbol" panose="05050102010706020507" pitchFamily="18" charset="2"/>
              <a:cs typeface="Symbol" panose="05050102010706020507" pitchFamily="18" charset="2"/>
            </a:endParaRPr>
          </a:p>
          <a:p>
            <a:pPr>
              <a:tabLst>
                <a:tab pos="520700" algn="l"/>
                <a:tab pos="521335" algn="l"/>
              </a:tabLst>
            </a:pPr>
            <a:endParaRPr lang="en-IN" dirty="0">
              <a:latin typeface="Times New Roman" panose="02020603050405020304" pitchFamily="18" charset="0"/>
              <a:ea typeface="Times New Roman" panose="02020603050405020304" pitchFamily="18" charset="0"/>
            </a:endParaRPr>
          </a:p>
          <a:p>
            <a:pPr>
              <a:tabLst>
                <a:tab pos="520700" algn="l"/>
                <a:tab pos="521335" algn="l"/>
              </a:tabLst>
            </a:pPr>
            <a:endParaRPr lang="en-IN" sz="3200" b="1" u="sng" dirty="0">
              <a:latin typeface="Times New Roman" panose="02020603050405020304" pitchFamily="18" charset="0"/>
              <a:cs typeface="Times New Roman" panose="02020603050405020304" pitchFamily="18" charset="0"/>
            </a:endParaRPr>
          </a:p>
          <a:p>
            <a:pPr algn="ctr">
              <a:tabLst>
                <a:tab pos="520700" algn="l"/>
                <a:tab pos="521335" algn="l"/>
              </a:tabLst>
            </a:pPr>
            <a:r>
              <a:rPr lang="en-IN" sz="3200" b="1" u="sng" dirty="0">
                <a:latin typeface="Times New Roman" panose="02020603050405020304" pitchFamily="18" charset="0"/>
                <a:cs typeface="Times New Roman" panose="02020603050405020304" pitchFamily="18" charset="0"/>
              </a:rPr>
              <a:t>SOFTWARE REQUIREMENTS</a:t>
            </a:r>
            <a:r>
              <a:rPr lang="en-IN" sz="3200" b="1" dirty="0">
                <a:latin typeface="Times New Roman" panose="02020603050405020304" pitchFamily="18" charset="0"/>
                <a:cs typeface="Times New Roman" panose="02020603050405020304" pitchFamily="18" charset="0"/>
              </a:rPr>
              <a:t>:</a:t>
            </a:r>
          </a:p>
          <a:p>
            <a:pPr marL="342900" lvl="0" indent="-342900">
              <a:spcBef>
                <a:spcPts val="940"/>
              </a:spcBef>
              <a:buSzPts val="1200"/>
              <a:buFont typeface="Symbol" panose="05050102010706020507" pitchFamily="18" charset="2"/>
              <a:buChar char=""/>
              <a:tabLst>
                <a:tab pos="520700" algn="l"/>
                <a:tab pos="521335" algn="l"/>
              </a:tabLst>
            </a:pPr>
            <a:r>
              <a:rPr lang="en-US" dirty="0">
                <a:effectLst/>
                <a:latin typeface="Times New Roman" panose="02020603050405020304" pitchFamily="18" charset="0"/>
                <a:ea typeface="Times New Roman" panose="02020603050405020304" pitchFamily="18" charset="0"/>
              </a:rPr>
              <a:t>OS:</a:t>
            </a:r>
            <a:r>
              <a:rPr lang="en-US" sz="1800">
                <a:effectLst/>
                <a:latin typeface="Times New Roman" panose="02020603050405020304" pitchFamily="18" charset="0"/>
                <a:ea typeface="Symbol" panose="05050102010706020507" pitchFamily="18" charset="2"/>
                <a:cs typeface="Symbol" panose="05050102010706020507" pitchFamily="18" charset="2"/>
              </a:rPr>
              <a:t>WINDOWS OPERATING SYSTEM</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05"/>
              </a:spcBef>
              <a:buSzPts val="1200"/>
              <a:buFont typeface="Symbol" panose="05050102010706020507" pitchFamily="18" charset="2"/>
              <a:buChar char=""/>
              <a:tabLst>
                <a:tab pos="520700" algn="l"/>
                <a:tab pos="521335" algn="l"/>
              </a:tabLst>
            </a:pPr>
            <a:r>
              <a:rPr lang="en-US" dirty="0">
                <a:latin typeface="Times New Roman" panose="02020603050405020304" pitchFamily="18" charset="0"/>
                <a:ea typeface="Symbol" panose="05050102010706020507" pitchFamily="18" charset="2"/>
                <a:cs typeface="Symbol" panose="05050102010706020507" pitchFamily="18" charset="2"/>
              </a:rPr>
              <a:t>PLARFORM</a:t>
            </a:r>
            <a:r>
              <a:rPr lang="en-US" sz="1800" dirty="0">
                <a:effectLst/>
                <a:latin typeface="Times New Roman" panose="02020603050405020304" pitchFamily="18" charset="0"/>
                <a:ea typeface="Symbol" panose="05050102010706020507" pitchFamily="18" charset="2"/>
                <a:cs typeface="Symbol" panose="05050102010706020507" pitchFamily="18" charset="2"/>
              </a:rPr>
              <a:t>:Vs code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105"/>
              </a:spcBef>
              <a:buSzPts val="1200"/>
              <a:buFont typeface="Symbol" panose="05050102010706020507" pitchFamily="18" charset="2"/>
              <a:buChar char=""/>
              <a:tabLst>
                <a:tab pos="520700" algn="l"/>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FRONT END:HTML,CSS</a:t>
            </a:r>
          </a:p>
          <a:p>
            <a:pPr marL="342900" lvl="0" indent="-342900">
              <a:spcBef>
                <a:spcPts val="105"/>
              </a:spcBef>
              <a:buSzPts val="1200"/>
              <a:buFont typeface="Symbol" panose="05050102010706020507" pitchFamily="18" charset="2"/>
              <a:buChar char=""/>
              <a:tabLst>
                <a:tab pos="520700" algn="l"/>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MIDDLE WARE: NODE.JS</a:t>
            </a:r>
          </a:p>
          <a:p>
            <a:pPr marL="342900" lvl="0" indent="-342900">
              <a:spcBef>
                <a:spcPts val="105"/>
              </a:spcBef>
              <a:buSzPts val="1200"/>
              <a:buFont typeface="Symbol" panose="05050102010706020507" pitchFamily="18" charset="2"/>
              <a:buChar char=""/>
              <a:tabLst>
                <a:tab pos="520700" algn="l"/>
                <a:tab pos="521335" algn="l"/>
              </a:tabLst>
            </a:pPr>
            <a:r>
              <a:rPr lang="en-US" dirty="0">
                <a:latin typeface="Times New Roman" panose="02020603050405020304" pitchFamily="18" charset="0"/>
                <a:ea typeface="Symbol" panose="05050102010706020507" pitchFamily="18" charset="2"/>
                <a:cs typeface="Symbol" panose="05050102010706020507" pitchFamily="18" charset="2"/>
              </a:rPr>
              <a:t>BACK END:JAVASCRIPT</a:t>
            </a:r>
          </a:p>
          <a:p>
            <a:pPr marL="342900" lvl="0" indent="-342900">
              <a:spcBef>
                <a:spcPts val="105"/>
              </a:spcBef>
              <a:buSzPts val="1200"/>
              <a:buFont typeface="Symbol" panose="05050102010706020507" pitchFamily="18" charset="2"/>
              <a:buChar char=""/>
              <a:tabLst>
                <a:tab pos="520700" algn="l"/>
                <a:tab pos="521335" algn="l"/>
              </a:tabLst>
            </a:pPr>
            <a:r>
              <a:rPr lang="en-US" sz="1800" dirty="0">
                <a:effectLst/>
                <a:latin typeface="Times New Roman" panose="02020603050405020304" pitchFamily="18" charset="0"/>
                <a:ea typeface="Symbol" panose="05050102010706020507" pitchFamily="18" charset="2"/>
                <a:cs typeface="Symbol" panose="05050102010706020507" pitchFamily="18" charset="2"/>
              </a:rPr>
              <a:t>DATABASE: MYSQL</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pPr>
              <a:tabLst>
                <a:tab pos="520700" algn="l"/>
                <a:tab pos="521335" algn="l"/>
              </a:tabLst>
            </a:pPr>
            <a:r>
              <a:rPr lang="en-US" sz="1800" dirty="0">
                <a:effectLst/>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a:tabLst>
                <a:tab pos="520700" algn="l"/>
                <a:tab pos="521335" algn="l"/>
              </a:tabLst>
            </a:pPr>
            <a:endParaRPr lang="en-IN" dirty="0">
              <a:effectLst/>
              <a:latin typeface="Times New Roman" panose="02020603050405020304" pitchFamily="18" charset="0"/>
              <a:ea typeface="Times New Roman" panose="02020603050405020304" pitchFamily="18" charset="0"/>
            </a:endParaRPr>
          </a:p>
          <a:p>
            <a:pPr>
              <a:tabLst>
                <a:tab pos="520700" algn="l"/>
                <a:tab pos="521335" algn="l"/>
              </a:tabLst>
            </a:pP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0618F4-6738-E3FD-D78E-85BB266B162F}"/>
              </a:ext>
            </a:extLst>
          </p:cNvPr>
          <p:cNvPicPr>
            <a:picLocks noChangeAspect="1"/>
          </p:cNvPicPr>
          <p:nvPr/>
        </p:nvPicPr>
        <p:blipFill>
          <a:blip r:embed="rId2"/>
          <a:stretch>
            <a:fillRect/>
          </a:stretch>
        </p:blipFill>
        <p:spPr>
          <a:xfrm>
            <a:off x="1000125" y="1073769"/>
            <a:ext cx="12630150" cy="2781300"/>
          </a:xfrm>
          <a:prstGeom prst="rect">
            <a:avLst/>
          </a:prstGeom>
        </p:spPr>
      </p:pic>
      <p:pic>
        <p:nvPicPr>
          <p:cNvPr id="5" name="Picture 4">
            <a:extLst>
              <a:ext uri="{FF2B5EF4-FFF2-40B4-BE49-F238E27FC236}">
                <a16:creationId xmlns:a16="http://schemas.microsoft.com/office/drawing/2014/main" id="{CED22520-9D98-B744-8522-AC0047109FEC}"/>
              </a:ext>
            </a:extLst>
          </p:cNvPr>
          <p:cNvPicPr>
            <a:picLocks noChangeAspect="1"/>
          </p:cNvPicPr>
          <p:nvPr/>
        </p:nvPicPr>
        <p:blipFill>
          <a:blip r:embed="rId3"/>
          <a:stretch>
            <a:fillRect/>
          </a:stretch>
        </p:blipFill>
        <p:spPr>
          <a:xfrm>
            <a:off x="1759917" y="4756924"/>
            <a:ext cx="10753725" cy="2819400"/>
          </a:xfrm>
          <a:prstGeom prst="rect">
            <a:avLst/>
          </a:prstGeom>
        </p:spPr>
      </p:pic>
      <p:sp>
        <p:nvSpPr>
          <p:cNvPr id="6" name="TextBox 5">
            <a:extLst>
              <a:ext uri="{FF2B5EF4-FFF2-40B4-BE49-F238E27FC236}">
                <a16:creationId xmlns:a16="http://schemas.microsoft.com/office/drawing/2014/main" id="{F22DFCA9-7B90-521B-84A7-F4C97F954440}"/>
              </a:ext>
            </a:extLst>
          </p:cNvPr>
          <p:cNvSpPr txBox="1"/>
          <p:nvPr/>
        </p:nvSpPr>
        <p:spPr>
          <a:xfrm>
            <a:off x="1260088" y="490654"/>
            <a:ext cx="4728117" cy="646331"/>
          </a:xfrm>
          <a:prstGeom prst="rect">
            <a:avLst/>
          </a:prstGeom>
          <a:noFill/>
        </p:spPr>
        <p:txBody>
          <a:bodyPr wrap="square" rtlCol="0">
            <a:spAutoFit/>
          </a:bodyPr>
          <a:lstStyle/>
          <a:p>
            <a:r>
              <a:rPr lang="en-IN" dirty="0"/>
              <a:t>	Use case diagram of Admin</a:t>
            </a:r>
          </a:p>
          <a:p>
            <a:endParaRPr lang="en-IN" dirty="0"/>
          </a:p>
        </p:txBody>
      </p:sp>
      <p:sp>
        <p:nvSpPr>
          <p:cNvPr id="7" name="TextBox 6">
            <a:extLst>
              <a:ext uri="{FF2B5EF4-FFF2-40B4-BE49-F238E27FC236}">
                <a16:creationId xmlns:a16="http://schemas.microsoft.com/office/drawing/2014/main" id="{73E00B51-6B2E-0FE5-2D3F-7EE27C15353F}"/>
              </a:ext>
            </a:extLst>
          </p:cNvPr>
          <p:cNvSpPr txBox="1"/>
          <p:nvPr/>
        </p:nvSpPr>
        <p:spPr>
          <a:xfrm>
            <a:off x="1538868" y="4114800"/>
            <a:ext cx="3858322" cy="369332"/>
          </a:xfrm>
          <a:prstGeom prst="rect">
            <a:avLst/>
          </a:prstGeom>
          <a:noFill/>
        </p:spPr>
        <p:txBody>
          <a:bodyPr wrap="square" rtlCol="0">
            <a:spAutoFit/>
          </a:bodyPr>
          <a:lstStyle/>
          <a:p>
            <a:r>
              <a:rPr lang="en-IN" dirty="0"/>
              <a:t>Use case </a:t>
            </a:r>
            <a:r>
              <a:rPr lang="en-IN" dirty="0" err="1"/>
              <a:t>digram</a:t>
            </a:r>
            <a:r>
              <a:rPr lang="en-IN" dirty="0"/>
              <a:t> of User</a:t>
            </a:r>
          </a:p>
        </p:txBody>
      </p:sp>
    </p:spTree>
    <p:extLst>
      <p:ext uri="{BB962C8B-B14F-4D97-AF65-F5344CB8AC3E}">
        <p14:creationId xmlns:p14="http://schemas.microsoft.com/office/powerpoint/2010/main" val="87428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3B57B5-3E9A-E6FB-E83C-8CC05776AC42}"/>
              </a:ext>
            </a:extLst>
          </p:cNvPr>
          <p:cNvPicPr>
            <a:picLocks noChangeAspect="1"/>
          </p:cNvPicPr>
          <p:nvPr/>
        </p:nvPicPr>
        <p:blipFill>
          <a:blip r:embed="rId2"/>
          <a:stretch>
            <a:fillRect/>
          </a:stretch>
        </p:blipFill>
        <p:spPr>
          <a:xfrm>
            <a:off x="5866638" y="0"/>
            <a:ext cx="2897123" cy="8229600"/>
          </a:xfrm>
          <a:prstGeom prst="rect">
            <a:avLst/>
          </a:prstGeom>
        </p:spPr>
      </p:pic>
      <p:sp>
        <p:nvSpPr>
          <p:cNvPr id="4" name="TextBox 3">
            <a:extLst>
              <a:ext uri="{FF2B5EF4-FFF2-40B4-BE49-F238E27FC236}">
                <a16:creationId xmlns:a16="http://schemas.microsoft.com/office/drawing/2014/main" id="{4E7C958E-E85A-03EA-A772-DE91A8B2FC15}"/>
              </a:ext>
            </a:extLst>
          </p:cNvPr>
          <p:cNvSpPr txBox="1"/>
          <p:nvPr/>
        </p:nvSpPr>
        <p:spPr>
          <a:xfrm>
            <a:off x="1081668" y="524107"/>
            <a:ext cx="3936381" cy="369332"/>
          </a:xfrm>
          <a:prstGeom prst="rect">
            <a:avLst/>
          </a:prstGeom>
          <a:noFill/>
        </p:spPr>
        <p:txBody>
          <a:bodyPr wrap="square" rtlCol="0">
            <a:spAutoFit/>
          </a:bodyPr>
          <a:lstStyle/>
          <a:p>
            <a:r>
              <a:rPr lang="en-IN" dirty="0"/>
              <a:t>Activity Diagram</a:t>
            </a:r>
          </a:p>
        </p:txBody>
      </p:sp>
    </p:spTree>
    <p:extLst>
      <p:ext uri="{BB962C8B-B14F-4D97-AF65-F5344CB8AC3E}">
        <p14:creationId xmlns:p14="http://schemas.microsoft.com/office/powerpoint/2010/main" val="2707111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2A45CB-E665-0A14-4C1B-A1A0F32B5094}"/>
              </a:ext>
            </a:extLst>
          </p:cNvPr>
          <p:cNvPicPr>
            <a:picLocks noChangeAspect="1"/>
          </p:cNvPicPr>
          <p:nvPr/>
        </p:nvPicPr>
        <p:blipFill>
          <a:blip r:embed="rId2"/>
          <a:stretch>
            <a:fillRect/>
          </a:stretch>
        </p:blipFill>
        <p:spPr>
          <a:xfrm>
            <a:off x="1466505" y="111512"/>
            <a:ext cx="4449097" cy="8229600"/>
          </a:xfrm>
          <a:prstGeom prst="rect">
            <a:avLst/>
          </a:prstGeom>
        </p:spPr>
      </p:pic>
      <p:sp>
        <p:nvSpPr>
          <p:cNvPr id="4" name="TextBox 3">
            <a:extLst>
              <a:ext uri="{FF2B5EF4-FFF2-40B4-BE49-F238E27FC236}">
                <a16:creationId xmlns:a16="http://schemas.microsoft.com/office/drawing/2014/main" id="{8B291017-99D5-0483-8BF6-2E509AA48C5F}"/>
              </a:ext>
            </a:extLst>
          </p:cNvPr>
          <p:cNvSpPr txBox="1"/>
          <p:nvPr/>
        </p:nvSpPr>
        <p:spPr>
          <a:xfrm>
            <a:off x="1784195" y="256478"/>
            <a:ext cx="3166946" cy="369332"/>
          </a:xfrm>
          <a:prstGeom prst="rect">
            <a:avLst/>
          </a:prstGeom>
          <a:noFill/>
        </p:spPr>
        <p:txBody>
          <a:bodyPr wrap="square" rtlCol="0">
            <a:spAutoFit/>
          </a:bodyPr>
          <a:lstStyle/>
          <a:p>
            <a:r>
              <a:rPr lang="en-IN" dirty="0"/>
              <a:t>Sequence Diagram - Admin</a:t>
            </a:r>
          </a:p>
        </p:txBody>
      </p:sp>
      <p:pic>
        <p:nvPicPr>
          <p:cNvPr id="6" name="Picture 5">
            <a:extLst>
              <a:ext uri="{FF2B5EF4-FFF2-40B4-BE49-F238E27FC236}">
                <a16:creationId xmlns:a16="http://schemas.microsoft.com/office/drawing/2014/main" id="{34E4587B-0959-0A48-7FFA-2065CE3A87DB}"/>
              </a:ext>
            </a:extLst>
          </p:cNvPr>
          <p:cNvPicPr>
            <a:picLocks noChangeAspect="1"/>
          </p:cNvPicPr>
          <p:nvPr/>
        </p:nvPicPr>
        <p:blipFill>
          <a:blip r:embed="rId3"/>
          <a:stretch>
            <a:fillRect/>
          </a:stretch>
        </p:blipFill>
        <p:spPr>
          <a:xfrm>
            <a:off x="10172487" y="1070516"/>
            <a:ext cx="2673718" cy="7415561"/>
          </a:xfrm>
          <a:prstGeom prst="rect">
            <a:avLst/>
          </a:prstGeom>
        </p:spPr>
      </p:pic>
      <p:sp>
        <p:nvSpPr>
          <p:cNvPr id="7" name="TextBox 6">
            <a:extLst>
              <a:ext uri="{FF2B5EF4-FFF2-40B4-BE49-F238E27FC236}">
                <a16:creationId xmlns:a16="http://schemas.microsoft.com/office/drawing/2014/main" id="{2BF7362B-A21E-F88C-5BE3-4472EA9B3D65}"/>
              </a:ext>
            </a:extLst>
          </p:cNvPr>
          <p:cNvSpPr txBox="1"/>
          <p:nvPr/>
        </p:nvSpPr>
        <p:spPr>
          <a:xfrm>
            <a:off x="10172487" y="256478"/>
            <a:ext cx="2756435" cy="369332"/>
          </a:xfrm>
          <a:prstGeom prst="rect">
            <a:avLst/>
          </a:prstGeom>
          <a:noFill/>
        </p:spPr>
        <p:txBody>
          <a:bodyPr wrap="square" rtlCol="0">
            <a:spAutoFit/>
          </a:bodyPr>
          <a:lstStyle/>
          <a:p>
            <a:r>
              <a:rPr lang="en-IN" dirty="0"/>
              <a:t>Sequence Diagram – User</a:t>
            </a:r>
          </a:p>
        </p:txBody>
      </p:sp>
    </p:spTree>
    <p:extLst>
      <p:ext uri="{BB962C8B-B14F-4D97-AF65-F5344CB8AC3E}">
        <p14:creationId xmlns:p14="http://schemas.microsoft.com/office/powerpoint/2010/main" val="3505424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133815" y="-405051"/>
            <a:ext cx="14630400" cy="8229600"/>
          </a:xfrm>
          <a:prstGeom prst="rect">
            <a:avLst/>
          </a:prstGeom>
          <a:solidFill>
            <a:srgbClr val="FFFFFF"/>
          </a:solidFill>
          <a:ln/>
        </p:spPr>
      </p:sp>
      <p:sp>
        <p:nvSpPr>
          <p:cNvPr id="4" name="Text 2"/>
          <p:cNvSpPr/>
          <p:nvPr/>
        </p:nvSpPr>
        <p:spPr>
          <a:xfrm>
            <a:off x="864037" y="3709749"/>
            <a:ext cx="6480810" cy="809982"/>
          </a:xfrm>
          <a:prstGeom prst="rect">
            <a:avLst/>
          </a:prstGeom>
          <a:noFill/>
          <a:ln/>
        </p:spPr>
        <p:txBody>
          <a:bodyPr wrap="none" rtlCol="0" anchor="t"/>
          <a:lstStyle/>
          <a:p>
            <a:pPr marL="0" indent="0">
              <a:lnSpc>
                <a:spcPts val="6379"/>
              </a:lnSpc>
              <a:buNone/>
            </a:pPr>
            <a:endParaRPr lang="en-US" sz="5103" dirty="0"/>
          </a:p>
        </p:txBody>
      </p:sp>
      <p:sp>
        <p:nvSpPr>
          <p:cNvPr id="6" name="TextBox 5">
            <a:extLst>
              <a:ext uri="{FF2B5EF4-FFF2-40B4-BE49-F238E27FC236}">
                <a16:creationId xmlns:a16="http://schemas.microsoft.com/office/drawing/2014/main" id="{526FF734-D036-27D3-A3D1-499142C05320}"/>
              </a:ext>
            </a:extLst>
          </p:cNvPr>
          <p:cNvSpPr txBox="1"/>
          <p:nvPr/>
        </p:nvSpPr>
        <p:spPr>
          <a:xfrm>
            <a:off x="379142" y="323385"/>
            <a:ext cx="13370312" cy="3828227"/>
          </a:xfrm>
          <a:prstGeom prst="rect">
            <a:avLst/>
          </a:prstGeom>
          <a:noFill/>
        </p:spPr>
        <p:txBody>
          <a:bodyPr wrap="square" rtlCol="0">
            <a:spAutoFit/>
          </a:bodyPr>
          <a:lstStyle/>
          <a:p>
            <a:pPr algn="ctr">
              <a:lnSpc>
                <a:spcPct val="150000"/>
              </a:lnSpc>
            </a:pPr>
            <a:r>
              <a:rPr lang="en-IN" sz="2800" b="1" u="sng" dirty="0">
                <a:latin typeface="Times New Roman" panose="02020603050405020304" pitchFamily="18" charset="0"/>
                <a:cs typeface="Times New Roman" panose="02020603050405020304" pitchFamily="18" charset="0"/>
              </a:rPr>
              <a:t>CONCLUSION:</a:t>
            </a:r>
          </a:p>
          <a:p>
            <a:pPr>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ea typeface="Raleway" pitchFamily="34" charset="-122"/>
                <a:cs typeface="Times New Roman" panose="02020603050405020304" pitchFamily="18" charset="0"/>
              </a:rPr>
              <a:t>The Technical Club Portal will streamline event management, improve communication, and ensure accurate tracking and reporting of technical club activities. With user-friendly interfaces, robust security, and comprehensive reporting tools, the portal will enhance organization, increase participation, and create a more engaging environment for technical events in educational institutions and organizations.</a:t>
            </a:r>
            <a:endParaRPr lang="en-US" sz="2400"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3709749"/>
            <a:ext cx="6480810" cy="809982"/>
          </a:xfrm>
          <a:prstGeom prst="rect">
            <a:avLst/>
          </a:prstGeom>
          <a:noFill/>
          <a:ln/>
        </p:spPr>
        <p:txBody>
          <a:bodyPr wrap="none" rtlCol="0" anchor="t"/>
          <a:lstStyle/>
          <a:p>
            <a:pPr marL="0" indent="0">
              <a:lnSpc>
                <a:spcPts val="6379"/>
              </a:lnSpc>
              <a:buNone/>
            </a:pPr>
            <a:endParaRPr lang="en-US" sz="5103" dirty="0"/>
          </a:p>
        </p:txBody>
      </p:sp>
      <p:sp>
        <p:nvSpPr>
          <p:cNvPr id="6" name="TextBox 5">
            <a:extLst>
              <a:ext uri="{FF2B5EF4-FFF2-40B4-BE49-F238E27FC236}">
                <a16:creationId xmlns:a16="http://schemas.microsoft.com/office/drawing/2014/main" id="{09BCC147-F462-1337-894D-B68F30DE0D36}"/>
              </a:ext>
            </a:extLst>
          </p:cNvPr>
          <p:cNvSpPr txBox="1"/>
          <p:nvPr/>
        </p:nvSpPr>
        <p:spPr>
          <a:xfrm>
            <a:off x="245327" y="256478"/>
            <a:ext cx="13414917" cy="7152214"/>
          </a:xfrm>
          <a:prstGeom prst="rect">
            <a:avLst/>
          </a:prstGeom>
          <a:noFill/>
        </p:spPr>
        <p:txBody>
          <a:bodyPr wrap="square" rtlCol="0">
            <a:spAutoFit/>
          </a:bodyPr>
          <a:lstStyle/>
          <a:p>
            <a:pPr algn="ctr">
              <a:lnSpc>
                <a:spcPct val="150000"/>
              </a:lnSpc>
            </a:pPr>
            <a:r>
              <a:rPr lang="en-IN" sz="2800" b="1" u="sng" dirty="0">
                <a:latin typeface="Times New Roman" panose="02020603050405020304" pitchFamily="18" charset="0"/>
                <a:cs typeface="Times New Roman" panose="02020603050405020304" pitchFamily="18" charset="0"/>
              </a:rPr>
              <a:t>REFERENCES:</a:t>
            </a:r>
          </a:p>
          <a:p>
            <a:pPr>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[1] Patel Utsav, Patel parth, Patel kirtesh, prof. Ajaykumar T.shah "Technical Club Management" International Journal of Advanced Research in Computer Science, ISSN:2395-1052, Volume 7, Issue 3, March 2021.</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[2]Muktashree B, Manasi N S, Chinmayee k g, Amrutha G, Manjuprasad B “Campus Club Management System Application”, International Journal of Engineering Research and Technology ,ISSN:2278-0181, volume 10,Issue 12,2022.</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[3]Mohd Shukr Ibrahim, Shahareen Kasim, Rohayanti Hasan, Hairunizam Mahadin,” Information Technology Club Management System”, ISSN:2590-4043, January 2018.</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[4] Mohamed N.A  Abdelhakim, James N. Carmichal , Sayed Sayeed Ahmad,  “Quality Evaluation of University Web Portals: A Student Perspective”, International Journal of  Information and Operations Management Education, vol. 4,  pp.229-243, March 2011.</a:t>
            </a:r>
          </a:p>
          <a:p>
            <a:pPr>
              <a:lnSpc>
                <a:spcPct val="150000"/>
              </a:lnSpc>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3709749"/>
            <a:ext cx="6480810" cy="809982"/>
          </a:xfrm>
          <a:prstGeom prst="rect">
            <a:avLst/>
          </a:prstGeom>
          <a:noFill/>
          <a:ln/>
        </p:spPr>
        <p:txBody>
          <a:bodyPr wrap="none" rtlCol="0" anchor="t"/>
          <a:lstStyle/>
          <a:p>
            <a:pPr marL="0" indent="0">
              <a:lnSpc>
                <a:spcPts val="6379"/>
              </a:lnSpc>
              <a:buNone/>
            </a:pPr>
            <a:endParaRPr lang="en-US" sz="5103" dirty="0"/>
          </a:p>
        </p:txBody>
      </p:sp>
      <p:sp>
        <p:nvSpPr>
          <p:cNvPr id="5" name="TextBox 4">
            <a:extLst>
              <a:ext uri="{FF2B5EF4-FFF2-40B4-BE49-F238E27FC236}">
                <a16:creationId xmlns:a16="http://schemas.microsoft.com/office/drawing/2014/main" id="{DF830AF7-9107-7A46-F9B9-91E31170EFC9}"/>
              </a:ext>
            </a:extLst>
          </p:cNvPr>
          <p:cNvSpPr txBox="1"/>
          <p:nvPr/>
        </p:nvSpPr>
        <p:spPr>
          <a:xfrm>
            <a:off x="646771" y="390293"/>
            <a:ext cx="13236497" cy="7478970"/>
          </a:xfrm>
          <a:prstGeom prst="rect">
            <a:avLst/>
          </a:prstGeom>
          <a:noFill/>
        </p:spPr>
        <p:txBody>
          <a:bodyPr wrap="square" rtlCol="0">
            <a:spAutoFit/>
          </a:bodyPr>
          <a:lstStyle/>
          <a:p>
            <a:r>
              <a:rPr lang="en-IN" sz="2400" dirty="0"/>
              <a:t>[5] Kamal Sharma R, </a:t>
            </a:r>
            <a:r>
              <a:rPr lang="en-IN" sz="2400" dirty="0" err="1"/>
              <a:t>Dr.</a:t>
            </a:r>
            <a:r>
              <a:rPr lang="en-IN" sz="2400" dirty="0"/>
              <a:t> R. M. Gomathi, Yahya Ibrahim </a:t>
            </a:r>
            <a:r>
              <a:rPr lang="en-IN" sz="2400" dirty="0" err="1"/>
              <a:t>Imtiyaz</a:t>
            </a:r>
            <a:r>
              <a:rPr lang="en-IN" sz="2400" dirty="0"/>
              <a:t> “ A Centralised Portal for a student support system”, ISBN: 978-1-6654-8328-5,March 2022 </a:t>
            </a:r>
          </a:p>
          <a:p>
            <a:endParaRPr lang="en-IN" sz="2400" dirty="0"/>
          </a:p>
          <a:p>
            <a:r>
              <a:rPr lang="en-IN" sz="2400" dirty="0"/>
              <a:t>[6] Malavika </a:t>
            </a:r>
            <a:r>
              <a:rPr lang="en-IN" sz="2400" dirty="0" err="1"/>
              <a:t>Hariprasad</a:t>
            </a:r>
            <a:r>
              <a:rPr lang="en-IN" sz="2400" dirty="0"/>
              <a:t>, Neha N, Nimisha Dey, </a:t>
            </a:r>
            <a:r>
              <a:rPr lang="en-IN" sz="2400" dirty="0" err="1"/>
              <a:t>Dr.</a:t>
            </a:r>
            <a:r>
              <a:rPr lang="en-IN" sz="2400" dirty="0"/>
              <a:t> </a:t>
            </a:r>
            <a:r>
              <a:rPr lang="en-IN" sz="2400" dirty="0" err="1"/>
              <a:t>Pratiba</a:t>
            </a:r>
            <a:r>
              <a:rPr lang="en-IN" sz="2400" dirty="0"/>
              <a:t> D, </a:t>
            </a:r>
            <a:r>
              <a:rPr lang="en-IN" sz="2400" dirty="0" err="1"/>
              <a:t>Dr.</a:t>
            </a:r>
            <a:r>
              <a:rPr lang="en-IN" sz="2400" dirty="0"/>
              <a:t> Ramakanth Kumar P “College Club activity management system”, ISBN: 979-8-3503-4314-4, March 2023.</a:t>
            </a:r>
          </a:p>
          <a:p>
            <a:endParaRPr lang="en-IN" sz="2400" dirty="0"/>
          </a:p>
          <a:p>
            <a:r>
              <a:rPr lang="en-IN" sz="2400" dirty="0"/>
              <a:t>[7] </a:t>
            </a:r>
            <a:r>
              <a:rPr lang="en-IN" sz="2400" dirty="0" err="1"/>
              <a:t>Welnu</a:t>
            </a:r>
            <a:r>
              <a:rPr lang="en-IN" sz="2400" dirty="0"/>
              <a:t> Qi, “ Design and Implementation of University Club Management System based on WeChat Applet”, Journal of Computing and Electronic Information Management, ISSN: 2413-1660, Vol. 13, No. 1, 2024.</a:t>
            </a:r>
          </a:p>
          <a:p>
            <a:endParaRPr lang="en-IN" sz="2400" dirty="0"/>
          </a:p>
          <a:p>
            <a:r>
              <a:rPr lang="en-IN" sz="2400" dirty="0"/>
              <a:t>[8] </a:t>
            </a:r>
            <a:r>
              <a:rPr lang="en-IN" sz="2400" dirty="0" err="1"/>
              <a:t>Shreyika</a:t>
            </a:r>
            <a:r>
              <a:rPr lang="en-IN" sz="2400" dirty="0"/>
              <a:t> Sandip </a:t>
            </a:r>
            <a:r>
              <a:rPr lang="en-IN" sz="2400" dirty="0" err="1"/>
              <a:t>Sahasrabuddhe</a:t>
            </a:r>
            <a:r>
              <a:rPr lang="en-IN" sz="2400" dirty="0"/>
              <a:t>, “ The Database System for the Sports Club Management”, September 2023.</a:t>
            </a:r>
          </a:p>
          <a:p>
            <a:endParaRPr lang="en-IN" sz="2400" dirty="0"/>
          </a:p>
          <a:p>
            <a:r>
              <a:rPr lang="en-IN" sz="2400" dirty="0"/>
              <a:t>[9] K </a:t>
            </a:r>
            <a:r>
              <a:rPr lang="en-IN" sz="2400" dirty="0" err="1"/>
              <a:t>Senthur</a:t>
            </a:r>
            <a:r>
              <a:rPr lang="en-IN" sz="2400" dirty="0"/>
              <a:t> Kumaran, Ganesh </a:t>
            </a:r>
            <a:r>
              <a:rPr lang="en-IN" sz="2400" dirty="0" err="1"/>
              <a:t>Khekare</a:t>
            </a:r>
            <a:r>
              <a:rPr lang="en-IN" sz="2400" dirty="0"/>
              <a:t>, </a:t>
            </a:r>
            <a:r>
              <a:rPr lang="en-IN" sz="2400" dirty="0" err="1"/>
              <a:t>Thanu</a:t>
            </a:r>
            <a:r>
              <a:rPr lang="en-IN" sz="2400" dirty="0"/>
              <a:t> </a:t>
            </a:r>
            <a:r>
              <a:rPr lang="en-IN" sz="2400" dirty="0" err="1"/>
              <a:t>Athithya</a:t>
            </a:r>
            <a:r>
              <a:rPr lang="en-IN" sz="2400" dirty="0"/>
              <a:t> M, Aakash </a:t>
            </a:r>
            <a:r>
              <a:rPr lang="en-IN" sz="2400" dirty="0" err="1"/>
              <a:t>Arulmozhivarman</a:t>
            </a:r>
            <a:r>
              <a:rPr lang="en-IN" sz="2400" dirty="0"/>
              <a:t>, Arvind Pranav M, </a:t>
            </a:r>
            <a:r>
              <a:rPr lang="en-IN" sz="2400" dirty="0" err="1"/>
              <a:t>Hiritish</a:t>
            </a:r>
            <a:r>
              <a:rPr lang="en-IN" sz="2400" dirty="0"/>
              <a:t> Chidambaram N “ Integrating Blockchain, internet of things, and cloud for secure healthcare”, Indonesian Journal of Electrical Engineering and Computer Science, ISSN: 2502-4752, Vol. 37, 2 February 2024.</a:t>
            </a:r>
          </a:p>
          <a:p>
            <a:endParaRPr lang="en-IN" sz="2400" dirty="0"/>
          </a:p>
          <a:p>
            <a:r>
              <a:rPr lang="en-IN" sz="2400" dirty="0"/>
              <a:t>[10]  </a:t>
            </a:r>
            <a:r>
              <a:rPr lang="en-IN" sz="2400" dirty="0" err="1"/>
              <a:t>Chengilang</a:t>
            </a:r>
            <a:r>
              <a:rPr lang="en-IN" sz="2400" dirty="0"/>
              <a:t> Zhang “ A Quantitative Analysis on Network Communication”, </a:t>
            </a:r>
            <a:r>
              <a:rPr lang="en-IN" sz="2400" dirty="0" err="1"/>
              <a:t>Ludong</a:t>
            </a:r>
            <a:r>
              <a:rPr lang="en-IN" sz="2400" dirty="0"/>
              <a:t> University, </a:t>
            </a:r>
            <a:r>
              <a:rPr lang="en-IN" sz="2400" dirty="0" err="1"/>
              <a:t>Asain</a:t>
            </a:r>
            <a:r>
              <a:rPr lang="en-IN" sz="2400" dirty="0"/>
              <a:t> Social Science, Vol. 4, No. 12</a:t>
            </a:r>
            <a:r>
              <a:rPr lang="en-IN" sz="2400"/>
              <a:t>, December 2008. </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AFC9DF37-AAA4-7EDE-9AE1-8C6B74D7C5AA}"/>
              </a:ext>
            </a:extLst>
          </p:cNvPr>
          <p:cNvSpPr txBox="1"/>
          <p:nvPr/>
        </p:nvSpPr>
        <p:spPr>
          <a:xfrm>
            <a:off x="802888" y="591015"/>
            <a:ext cx="11229278" cy="6678751"/>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CONTENTS : </a:t>
            </a:r>
          </a:p>
          <a:p>
            <a:endParaRPr lang="en-IN"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ABSTRACT</a:t>
            </a: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VISION AND MISSION</a:t>
            </a: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INTRODUCTION</a:t>
            </a: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LITERATURE SURVEY</a:t>
            </a: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SCOPE </a:t>
            </a: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PROBLEM STATEMENT</a:t>
            </a: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FUNCTIONAL REQUIREMENTS</a:t>
            </a: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NON-FUNCTIONAL REQUIREMENTS</a:t>
            </a: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CONCLUSION</a:t>
            </a:r>
          </a:p>
          <a:p>
            <a:pPr marL="342900" indent="-342900" algn="just">
              <a:lnSpc>
                <a:spcPct val="150000"/>
              </a:lnSpc>
              <a:buAutoNum type="arabicPeriod"/>
            </a:pPr>
            <a:r>
              <a:rPr lang="en-IN" sz="2400" dirty="0">
                <a:latin typeface="Times New Roman" panose="02020603050405020304" pitchFamily="18" charset="0"/>
                <a:cs typeface="Times New Roman" panose="02020603050405020304" pitchFamily="18" charset="0"/>
              </a:rPr>
              <a:t>REFERENCES</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DC0AD80-69B0-1698-824E-9859F4062718}"/>
              </a:ext>
            </a:extLst>
          </p:cNvPr>
          <p:cNvSpPr txBox="1"/>
          <p:nvPr/>
        </p:nvSpPr>
        <p:spPr>
          <a:xfrm>
            <a:off x="646770" y="367990"/>
            <a:ext cx="13381463" cy="4081245"/>
          </a:xfrm>
          <a:prstGeom prst="rect">
            <a:avLst/>
          </a:prstGeom>
          <a:noFill/>
        </p:spPr>
        <p:txBody>
          <a:bodyPr wrap="square" rtlCol="0">
            <a:spAutoFit/>
          </a:bodyPr>
          <a:lstStyle/>
          <a:p>
            <a:pPr algn="ctr"/>
            <a:r>
              <a:rPr lang="en-IN" sz="2800" b="1" u="sng" dirty="0"/>
              <a:t>ABSTRACT:</a:t>
            </a:r>
          </a:p>
          <a:p>
            <a:endParaRPr lang="en-IN" dirty="0"/>
          </a:p>
          <a:p>
            <a:pPr algn="just">
              <a:lnSpc>
                <a:spcPct val="150000"/>
              </a:lnSpc>
            </a:pPr>
            <a:r>
              <a:rPr lang="en-US" dirty="0"/>
              <a:t>The Technical Club Portal is a web-based platform that promotes technical learning and collaboration among members. It offers a variety of features to create an engaging and dynamic learning environment. The portal includes quizzes, assessments, and a learning platform,  to help users evaluate their understanding and track progress, with adaptive learning techniques providing a personalized experience. It integrates YouTube to offer curated video-based classes, catering to various technical topics and skill levels. Additionally, the platform features a discussion forum where members can participate in interactive conversations, share ideas, and solve technical challenges. Combining self-paced learning with collaborative tools, the Technical Club Portal empowers members to enhance their technical skills, foster creativity, and build a strong, innovative community. This project serves as a hub for continuous learning and networking, addressing the evolving demands of technical education in the digital age.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CCEF3448-312D-218C-7EEE-92F66FDF3DA0}"/>
              </a:ext>
            </a:extLst>
          </p:cNvPr>
          <p:cNvSpPr txBox="1"/>
          <p:nvPr/>
        </p:nvSpPr>
        <p:spPr>
          <a:xfrm>
            <a:off x="446049" y="323385"/>
            <a:ext cx="13013473" cy="1077218"/>
          </a:xfrm>
          <a:prstGeom prst="rect">
            <a:avLst/>
          </a:prstGeom>
          <a:noFill/>
        </p:spPr>
        <p:txBody>
          <a:bodyPr wrap="square" rtlCol="0">
            <a:spAutoFit/>
          </a:bodyPr>
          <a:lstStyle/>
          <a:p>
            <a:pPr algn="ctr"/>
            <a:r>
              <a:rPr lang="en-IN" sz="2800" b="1" u="sng" dirty="0"/>
              <a:t>VISION AND MISSION :</a:t>
            </a:r>
          </a:p>
          <a:p>
            <a:endParaRPr lang="en-IN" dirty="0"/>
          </a:p>
          <a:p>
            <a:endParaRPr lang="en-IN" dirty="0"/>
          </a:p>
        </p:txBody>
      </p:sp>
      <p:sp>
        <p:nvSpPr>
          <p:cNvPr id="23" name="TextBox 22">
            <a:extLst>
              <a:ext uri="{FF2B5EF4-FFF2-40B4-BE49-F238E27FC236}">
                <a16:creationId xmlns:a16="http://schemas.microsoft.com/office/drawing/2014/main" id="{E366EE61-C89E-A973-464F-E87B5289D2AE}"/>
              </a:ext>
            </a:extLst>
          </p:cNvPr>
          <p:cNvSpPr txBox="1"/>
          <p:nvPr/>
        </p:nvSpPr>
        <p:spPr>
          <a:xfrm>
            <a:off x="446049" y="2007220"/>
            <a:ext cx="13348009" cy="1846659"/>
          </a:xfrm>
          <a:prstGeom prst="rect">
            <a:avLst/>
          </a:prstGeom>
          <a:noFill/>
        </p:spPr>
        <p:txBody>
          <a:bodyPr wrap="square" rtlCol="0">
            <a:spAutoFit/>
          </a:bodyPr>
          <a:lstStyle/>
          <a:p>
            <a:r>
              <a:rPr lang="en-IN" sz="2400" b="1" dirty="0"/>
              <a:t>VISION : </a:t>
            </a:r>
          </a:p>
          <a:p>
            <a:endParaRPr lang="en-IN" dirty="0"/>
          </a:p>
          <a:p>
            <a:pPr algn="just">
              <a:lnSpc>
                <a:spcPct val="150000"/>
              </a:lnSpc>
            </a:pPr>
            <a:r>
              <a:rPr lang="en-US" sz="1800" dirty="0">
                <a:effectLst/>
                <a:latin typeface="Times New Roman" panose="02020603050405020304" pitchFamily="18" charset="0"/>
                <a:ea typeface="Times New Roman" panose="02020603050405020304" pitchFamily="18" charset="0"/>
              </a:rPr>
              <a:t>To empower students and tech enthusiasts worldwide by providing an accessible, engaging, and comprehensive platform for continuous learning and skill development in technical fields.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24" name="TextBox 23">
            <a:extLst>
              <a:ext uri="{FF2B5EF4-FFF2-40B4-BE49-F238E27FC236}">
                <a16:creationId xmlns:a16="http://schemas.microsoft.com/office/drawing/2014/main" id="{5027D6F6-567E-89D2-106F-60504C4B3033}"/>
              </a:ext>
            </a:extLst>
          </p:cNvPr>
          <p:cNvSpPr txBox="1"/>
          <p:nvPr/>
        </p:nvSpPr>
        <p:spPr>
          <a:xfrm>
            <a:off x="490656" y="4036741"/>
            <a:ext cx="13348009" cy="2123658"/>
          </a:xfrm>
          <a:prstGeom prst="rect">
            <a:avLst/>
          </a:prstGeom>
          <a:noFill/>
        </p:spPr>
        <p:txBody>
          <a:bodyPr wrap="square" rtlCol="0">
            <a:spAutoFit/>
          </a:bodyPr>
          <a:lstStyle/>
          <a:p>
            <a:r>
              <a:rPr lang="en-IN" sz="2400" b="1" dirty="0"/>
              <a:t>MISSION :</a:t>
            </a:r>
          </a:p>
          <a:p>
            <a:endParaRPr lang="en-IN" dirty="0"/>
          </a:p>
          <a:p>
            <a:pPr algn="just">
              <a:lnSpc>
                <a:spcPct val="150000"/>
              </a:lnSpc>
            </a:pPr>
            <a:r>
              <a:rPr lang="en-US" sz="1800" dirty="0">
                <a:effectLst/>
                <a:latin typeface="Times New Roman" panose="02020603050405020304" pitchFamily="18" charset="0"/>
                <a:ea typeface="Times New Roman" panose="02020603050405020304" pitchFamily="18" charset="0"/>
              </a:rPr>
              <a:t>To deliver a robust and secure web-based learning platform that offers high-quality educational content, interactive assessments, and skill-building opportunities.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6" name="Text 2"/>
          <p:cNvSpPr/>
          <p:nvPr/>
        </p:nvSpPr>
        <p:spPr>
          <a:xfrm>
            <a:off x="6350437" y="2536984"/>
            <a:ext cx="6480810" cy="809982"/>
          </a:xfrm>
          <a:prstGeom prst="rect">
            <a:avLst/>
          </a:prstGeom>
          <a:noFill/>
          <a:ln/>
        </p:spPr>
        <p:txBody>
          <a:bodyPr wrap="none" rtlCol="0" anchor="t"/>
          <a:lstStyle/>
          <a:p>
            <a:pPr marL="0" indent="0">
              <a:lnSpc>
                <a:spcPts val="6379"/>
              </a:lnSpc>
              <a:buNone/>
            </a:pPr>
            <a:endParaRPr lang="en-US" sz="5103" dirty="0"/>
          </a:p>
        </p:txBody>
      </p:sp>
      <p:sp>
        <p:nvSpPr>
          <p:cNvPr id="9" name="TextBox 8">
            <a:extLst>
              <a:ext uri="{FF2B5EF4-FFF2-40B4-BE49-F238E27FC236}">
                <a16:creationId xmlns:a16="http://schemas.microsoft.com/office/drawing/2014/main" id="{AF3D3DFB-0629-FB2D-2138-AA036717FFAE}"/>
              </a:ext>
            </a:extLst>
          </p:cNvPr>
          <p:cNvSpPr txBox="1"/>
          <p:nvPr/>
        </p:nvSpPr>
        <p:spPr>
          <a:xfrm>
            <a:off x="512957" y="175093"/>
            <a:ext cx="12318290" cy="3453318"/>
          </a:xfrm>
          <a:prstGeom prst="rect">
            <a:avLst/>
          </a:prstGeom>
          <a:noFill/>
        </p:spPr>
        <p:txBody>
          <a:bodyPr wrap="square" rtlCol="0">
            <a:spAutoFit/>
          </a:bodyPr>
          <a:lstStyle/>
          <a:p>
            <a:pPr algn="ctr"/>
            <a:r>
              <a:rPr lang="en-IN" sz="2800" b="1" u="sng" dirty="0"/>
              <a:t>INTRODUCTION TO TECHNICAL CLUB PORTAL : </a:t>
            </a:r>
          </a:p>
          <a:p>
            <a:endParaRPr lang="en-IN" sz="3600" dirty="0"/>
          </a:p>
          <a:p>
            <a:pPr algn="just">
              <a:lnSpc>
                <a:spcPct val="150000"/>
              </a:lnSpc>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Technical Club Management</a:t>
            </a:r>
            <a:r>
              <a:rPr lang="en-US" sz="2000" dirty="0">
                <a:latin typeface="Times New Roman" panose="02020603050405020304" pitchFamily="18" charset="0"/>
                <a:cs typeface="Times New Roman" panose="02020603050405020304" pitchFamily="18" charset="0"/>
              </a:rPr>
              <a:t> web portal is an innovative solution designed to streamline and enhance the management of technical club activities. This platform offers a comprehensive suite of tools to facilitate the organization and execution of various events, including quizzes, assessments, and other club activities. With a focus on user-friendly interfaces and efficient functionality, the portal enables administrators to easily schedule events, manage participant registrations, and track performance metrics.</a:t>
            </a:r>
            <a:endParaRPr lang="en-IN" sz="2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CC0FF7-C9CD-22F9-629A-CDB12520E2B3}"/>
              </a:ext>
            </a:extLst>
          </p:cNvPr>
          <p:cNvSpPr txBox="1"/>
          <p:nvPr/>
        </p:nvSpPr>
        <p:spPr>
          <a:xfrm>
            <a:off x="490654" y="3759250"/>
            <a:ext cx="12340593" cy="2000548"/>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EXISTING SYSTEM:</a:t>
            </a:r>
          </a:p>
          <a:p>
            <a:endParaRPr lang="en-IN"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Raleway" pitchFamily="34" charset="-122"/>
                <a:cs typeface="Times New Roman" panose="02020603050405020304" pitchFamily="18" charset="0"/>
              </a:rPr>
              <a:t>The existing system for the Technical Club Portal offers basic features for member communication and event management but lacks advanced tools for learning, collaboration, and personalized engagement.</a:t>
            </a:r>
          </a:p>
          <a:p>
            <a:pPr algn="just"/>
            <a:endParaRPr lang="en-US"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B97FD1A-1B14-99F8-8ABB-B5CBCCC9B46E}"/>
              </a:ext>
            </a:extLst>
          </p:cNvPr>
          <p:cNvSpPr txBox="1"/>
          <p:nvPr/>
        </p:nvSpPr>
        <p:spPr>
          <a:xfrm>
            <a:off x="512957" y="5697705"/>
            <a:ext cx="12318290" cy="163121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PROPOSED SYSTEM :</a:t>
            </a:r>
          </a:p>
          <a:p>
            <a:endParaRPr lang="en-IN"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ea typeface="Raleway" pitchFamily="34" charset="-122"/>
                <a:cs typeface="Times New Roman" panose="02020603050405020304" pitchFamily="18" charset="0"/>
              </a:rPr>
              <a:t>The proposed system for the Technical Club Portal will integrate advanced learning resources, collaboration tools, and personalized engagement features to enhance member experience and innovation.</a:t>
            </a:r>
            <a:endParaRPr lang="en-US"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6" name="Text 2"/>
          <p:cNvSpPr/>
          <p:nvPr/>
        </p:nvSpPr>
        <p:spPr>
          <a:xfrm>
            <a:off x="6350437" y="2536984"/>
            <a:ext cx="6480810" cy="809982"/>
          </a:xfrm>
          <a:prstGeom prst="rect">
            <a:avLst/>
          </a:prstGeom>
          <a:noFill/>
          <a:ln/>
        </p:spPr>
        <p:txBody>
          <a:bodyPr wrap="none" rtlCol="0" anchor="t"/>
          <a:lstStyle/>
          <a:p>
            <a:pPr marL="0" indent="0">
              <a:lnSpc>
                <a:spcPts val="6379"/>
              </a:lnSpc>
              <a:buNone/>
            </a:pPr>
            <a:endParaRPr lang="en-US" sz="5103" dirty="0"/>
          </a:p>
        </p:txBody>
      </p:sp>
      <p:sp>
        <p:nvSpPr>
          <p:cNvPr id="7" name="Text 3"/>
          <p:cNvSpPr/>
          <p:nvPr/>
        </p:nvSpPr>
        <p:spPr>
          <a:xfrm>
            <a:off x="6350437" y="3717250"/>
            <a:ext cx="7415927" cy="1975247"/>
          </a:xfrm>
          <a:prstGeom prst="rect">
            <a:avLst/>
          </a:prstGeom>
          <a:noFill/>
          <a:ln/>
        </p:spPr>
        <p:txBody>
          <a:bodyPr wrap="square" rtlCol="0" anchor="t"/>
          <a:lstStyle/>
          <a:p>
            <a:pPr marL="0" indent="0">
              <a:lnSpc>
                <a:spcPts val="3110"/>
              </a:lnSpc>
              <a:buNone/>
            </a:pPr>
            <a:endParaRPr lang="en-US" sz="1944" dirty="0"/>
          </a:p>
        </p:txBody>
      </p:sp>
      <p:sp>
        <p:nvSpPr>
          <p:cNvPr id="9" name="TextBox 8">
            <a:extLst>
              <a:ext uri="{FF2B5EF4-FFF2-40B4-BE49-F238E27FC236}">
                <a16:creationId xmlns:a16="http://schemas.microsoft.com/office/drawing/2014/main" id="{08DA30AA-5FFD-A296-55F3-70179E19BC87}"/>
              </a:ext>
            </a:extLst>
          </p:cNvPr>
          <p:cNvSpPr txBox="1"/>
          <p:nvPr/>
        </p:nvSpPr>
        <p:spPr>
          <a:xfrm>
            <a:off x="423746" y="267629"/>
            <a:ext cx="12835054" cy="1908215"/>
          </a:xfrm>
          <a:prstGeom prst="rect">
            <a:avLst/>
          </a:prstGeom>
          <a:noFill/>
        </p:spPr>
        <p:txBody>
          <a:bodyPr wrap="square" rtlCol="0">
            <a:spAutoFit/>
          </a:bodyPr>
          <a:lstStyle/>
          <a:p>
            <a:pPr algn="ctr"/>
            <a:r>
              <a:rPr lang="en-IN" sz="2800" b="1" u="sng" dirty="0"/>
              <a:t>LITERATURE SURVEY :</a:t>
            </a:r>
          </a:p>
          <a:p>
            <a:endParaRPr lang="en-IN" sz="3600" b="1" u="sng" dirty="0"/>
          </a:p>
          <a:p>
            <a:r>
              <a:rPr lang="en-IN" sz="3600" b="1" u="sng" dirty="0"/>
              <a:t> </a:t>
            </a:r>
          </a:p>
          <a:p>
            <a:endParaRPr lang="en-IN" dirty="0"/>
          </a:p>
        </p:txBody>
      </p:sp>
      <p:sp>
        <p:nvSpPr>
          <p:cNvPr id="10" name="TextBox 9">
            <a:extLst>
              <a:ext uri="{FF2B5EF4-FFF2-40B4-BE49-F238E27FC236}">
                <a16:creationId xmlns:a16="http://schemas.microsoft.com/office/drawing/2014/main" id="{2B485599-517F-8181-D901-A8101FED5D97}"/>
              </a:ext>
            </a:extLst>
          </p:cNvPr>
          <p:cNvSpPr txBox="1"/>
          <p:nvPr/>
        </p:nvSpPr>
        <p:spPr>
          <a:xfrm>
            <a:off x="591015" y="1159727"/>
            <a:ext cx="12667785" cy="6309420"/>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Patel Utsav, et al. [1] developed</a:t>
            </a:r>
            <a:r>
              <a:rPr lang="en-US" sz="2400" dirty="0">
                <a:latin typeface="Times New Roman" panose="02020603050405020304" pitchFamily="18" charset="0"/>
                <a:ea typeface="Raleway" pitchFamily="34" charset="-122"/>
                <a:cs typeface="Times New Roman" panose="02020603050405020304" pitchFamily="18" charset="0"/>
              </a:rPr>
              <a:t> the Technical Club Portal which will integrate advanced learning resources, collaboration tools, and personalized engagement features to enhance member experience and innovation</a:t>
            </a:r>
            <a:r>
              <a:rPr lang="en-US" sz="2400" dirty="0">
                <a:solidFill>
                  <a:srgbClr val="CFCBBF"/>
                </a:solidFill>
                <a:latin typeface="Times New Roman" panose="02020603050405020304" pitchFamily="18" charset="0"/>
                <a:ea typeface="Raleway" pitchFamily="34" charset="-122"/>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Mukthashree B et al.[2] developed the Campus Club Management System Application to promote the fluent execution of events conducted by the respective clubs. The work is structured </a:t>
            </a:r>
            <a:r>
              <a:rPr lang="en-US" sz="2400" dirty="0">
                <a:latin typeface="Times New Roman" panose="02020603050405020304" pitchFamily="18" charset="0"/>
                <a:cs typeface="Times New Roman" panose="02020603050405020304" pitchFamily="18" charset="0"/>
              </a:rPr>
              <a:t>so that different stages of an event from the beginning to the conclusion</a:t>
            </a:r>
            <a:r>
              <a:rPr lang="en-IN" sz="2400" dirty="0">
                <a:latin typeface="Times New Roman" panose="02020603050405020304" pitchFamily="18" charset="0"/>
                <a:cs typeface="Times New Roman" panose="02020603050405020304" pitchFamily="18" charset="0"/>
              </a:rPr>
              <a:t> can be easily handled by the user.</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Mohd. Shukri et. al[3] developed the information technology club management system has been built to assist the IT staff of the information technology team in managing the club systematically and more effectively. The objective of this system is to develop and develop an online information technology club management system.</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Mohamed N.A. </a:t>
            </a:r>
            <a:r>
              <a:rPr lang="en-IN" sz="2400" dirty="0" err="1">
                <a:latin typeface="Times New Roman" panose="02020603050405020304" pitchFamily="18" charset="0"/>
                <a:cs typeface="Times New Roman" panose="02020603050405020304" pitchFamily="18" charset="0"/>
              </a:rPr>
              <a:t>Abdelhakim</a:t>
            </a:r>
            <a:r>
              <a:rPr lang="en-IN" sz="2400" dirty="0">
                <a:latin typeface="Times New Roman" panose="02020603050405020304" pitchFamily="18" charset="0"/>
                <a:cs typeface="Times New Roman" panose="02020603050405020304" pitchFamily="18" charset="0"/>
              </a:rPr>
              <a:t> et. al[4] developed the Quality Evaluation of University Web Portals with a student perspective for the evaluation of web pages is a mature discipline with well-established assessment protocols and regulatory mechanisms. it focuses on issues of usability and content.</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04040-C44A-7874-4BCB-B8F812F437EC}"/>
              </a:ext>
            </a:extLst>
          </p:cNvPr>
          <p:cNvSpPr txBox="1"/>
          <p:nvPr/>
        </p:nvSpPr>
        <p:spPr>
          <a:xfrm>
            <a:off x="490654" y="657922"/>
            <a:ext cx="13816361" cy="7755969"/>
          </a:xfrm>
          <a:prstGeom prst="rect">
            <a:avLst/>
          </a:prstGeom>
          <a:noFill/>
        </p:spPr>
        <p:txBody>
          <a:bodyPr wrap="square" rtlCol="0">
            <a:spAutoFit/>
          </a:bodyPr>
          <a:lstStyle/>
          <a:p>
            <a:r>
              <a:rPr lang="en-IN" sz="2400" dirty="0"/>
              <a:t>Kamal Sharma R et al. [5] developed the Centralised Portal for Student Support based on Web Application. It focuses on each institution has a preferred application for evaluating the physical activities in the digital platform.</a:t>
            </a:r>
          </a:p>
          <a:p>
            <a:endParaRPr lang="en-IN" sz="2400" dirty="0"/>
          </a:p>
          <a:p>
            <a:r>
              <a:rPr lang="en-IN" sz="2400" dirty="0"/>
              <a:t>Malavika </a:t>
            </a:r>
            <a:r>
              <a:rPr lang="en-IN" sz="2400" dirty="0" err="1"/>
              <a:t>Hariprasad</a:t>
            </a:r>
            <a:r>
              <a:rPr lang="en-IN" sz="2400" dirty="0"/>
              <a:t> et al. [6] developed the College Club activity management system. This </a:t>
            </a:r>
            <a:r>
              <a:rPr lang="en-US" sz="2400" dirty="0"/>
              <a:t>system </a:t>
            </a:r>
            <a:r>
              <a:rPr lang="en-US" sz="2400" dirty="0" err="1"/>
              <a:t>organises</a:t>
            </a:r>
            <a:r>
              <a:rPr lang="en-US" sz="2400" dirty="0"/>
              <a:t> and manages various aspects of student clubs, including membership, events, communication, and records. It can help streamline administrative tasks and improve the club's overall efficiency and effectiveness</a:t>
            </a:r>
            <a:r>
              <a:rPr lang="en-IN" sz="2400" dirty="0"/>
              <a:t>.</a:t>
            </a:r>
          </a:p>
          <a:p>
            <a:endParaRPr lang="en-IN" sz="2400" dirty="0"/>
          </a:p>
          <a:p>
            <a:r>
              <a:rPr lang="en-IN" sz="2400" dirty="0" err="1"/>
              <a:t>Wenlu</a:t>
            </a:r>
            <a:r>
              <a:rPr lang="en-IN" sz="2400" dirty="0"/>
              <a:t> Qi [7] developed the Design and Implementation of the University Club Management System based on the WeChat Applet. This helps to solve the problems of delayed work processes and redundant content in the management of the university clubs.</a:t>
            </a:r>
          </a:p>
          <a:p>
            <a:endParaRPr lang="en-IN" sz="2400" dirty="0"/>
          </a:p>
          <a:p>
            <a:r>
              <a:rPr lang="en-IN" sz="2400" dirty="0" err="1"/>
              <a:t>Shreyika</a:t>
            </a:r>
            <a:r>
              <a:rPr lang="en-IN" sz="2400" dirty="0"/>
              <a:t> Sandip </a:t>
            </a:r>
            <a:r>
              <a:rPr lang="en-IN" sz="2400" dirty="0" err="1"/>
              <a:t>Sahasrabuddhe</a:t>
            </a:r>
            <a:r>
              <a:rPr lang="en-IN" sz="2400" dirty="0"/>
              <a:t> [8] developed the Database System for Sports Club Management. This helps to build a database that can be used to store information on sporting groups.</a:t>
            </a:r>
          </a:p>
          <a:p>
            <a:endParaRPr lang="en-IN" sz="2400" dirty="0"/>
          </a:p>
          <a:p>
            <a:r>
              <a:rPr lang="en-IN" sz="2400" dirty="0"/>
              <a:t>K </a:t>
            </a:r>
            <a:r>
              <a:rPr lang="en-IN" sz="2400" dirty="0" err="1"/>
              <a:t>Senthur</a:t>
            </a:r>
            <a:r>
              <a:rPr lang="en-IN" sz="2400" dirty="0"/>
              <a:t> Kumaran et al.[9] developed Integrating blockchain, the internet of things, and cloud for secure healthcare. This shows a decentralized healthcare architecture using the integration of Internet of Things (IOT), blockchain, and cloud to improve speed up tuple broken security as well as scalability.</a:t>
            </a:r>
          </a:p>
          <a:p>
            <a:endParaRPr lang="en-IN" sz="2400" dirty="0"/>
          </a:p>
          <a:p>
            <a:endParaRPr lang="en-IN" sz="2400" dirty="0"/>
          </a:p>
          <a:p>
            <a:r>
              <a:rPr lang="en-IN" dirty="0"/>
              <a:t> </a:t>
            </a:r>
          </a:p>
        </p:txBody>
      </p:sp>
    </p:spTree>
    <p:extLst>
      <p:ext uri="{BB962C8B-B14F-4D97-AF65-F5344CB8AC3E}">
        <p14:creationId xmlns:p14="http://schemas.microsoft.com/office/powerpoint/2010/main" val="3208296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C64936-5142-F45A-464D-1BA8B817B2D4}"/>
              </a:ext>
            </a:extLst>
          </p:cNvPr>
          <p:cNvSpPr txBox="1"/>
          <p:nvPr/>
        </p:nvSpPr>
        <p:spPr>
          <a:xfrm>
            <a:off x="669073" y="512956"/>
            <a:ext cx="13571034" cy="646331"/>
          </a:xfrm>
          <a:prstGeom prst="rect">
            <a:avLst/>
          </a:prstGeom>
          <a:noFill/>
        </p:spPr>
        <p:txBody>
          <a:bodyPr wrap="square" rtlCol="0">
            <a:spAutoFit/>
          </a:bodyPr>
          <a:lstStyle/>
          <a:p>
            <a:r>
              <a:rPr lang="en-IN" dirty="0" err="1"/>
              <a:t>Chengliang</a:t>
            </a:r>
            <a:r>
              <a:rPr lang="en-IN" dirty="0"/>
              <a:t> Zhang [10] developed A Quantitative Analysis on Network Communication. This focus on communication becomes popular gradually along with the upsurge of new media, and turns into a new communication field.</a:t>
            </a:r>
          </a:p>
        </p:txBody>
      </p:sp>
    </p:spTree>
    <p:extLst>
      <p:ext uri="{BB962C8B-B14F-4D97-AF65-F5344CB8AC3E}">
        <p14:creationId xmlns:p14="http://schemas.microsoft.com/office/powerpoint/2010/main" val="3126294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421DCF57-B4C9-C83B-A8D1-569E6A430E4F}"/>
              </a:ext>
            </a:extLst>
          </p:cNvPr>
          <p:cNvSpPr txBox="1"/>
          <p:nvPr/>
        </p:nvSpPr>
        <p:spPr>
          <a:xfrm>
            <a:off x="412596" y="379141"/>
            <a:ext cx="12556272" cy="1519903"/>
          </a:xfrm>
          <a:prstGeom prst="rect">
            <a:avLst/>
          </a:prstGeom>
          <a:noFill/>
        </p:spPr>
        <p:txBody>
          <a:bodyPr wrap="square" rtlCol="0">
            <a:spAutoFit/>
          </a:bodyPr>
          <a:lstStyle/>
          <a:p>
            <a:pPr algn="ctr">
              <a:lnSpc>
                <a:spcPct val="150000"/>
              </a:lnSpc>
            </a:pPr>
            <a:r>
              <a:rPr lang="en-IN" sz="2800" b="1" u="sng" dirty="0">
                <a:latin typeface="Times New Roman" panose="02020603050405020304" pitchFamily="18" charset="0"/>
                <a:cs typeface="Times New Roman" panose="02020603050405020304" pitchFamily="18" charset="0"/>
              </a:rPr>
              <a:t>SCOPE :</a:t>
            </a:r>
            <a:endParaRPr lang="en-IN" sz="2800" b="1"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The main limitation of our project is that it </a:t>
            </a:r>
            <a:r>
              <a:rPr lang="en-US" dirty="0">
                <a:latin typeface="Times New Roman" panose="02020603050405020304" pitchFamily="18" charset="0"/>
                <a:cs typeface="Times New Roman" panose="02020603050405020304" pitchFamily="18" charset="0"/>
              </a:rPr>
              <a:t>only allows engineering college students to register for</a:t>
            </a:r>
            <a:r>
              <a:rPr lang="en-IN" dirty="0">
                <a:latin typeface="Times New Roman" panose="02020603050405020304" pitchFamily="18" charset="0"/>
                <a:cs typeface="Times New Roman" panose="02020603050405020304" pitchFamily="18" charset="0"/>
              </a:rPr>
              <a:t> the portal and access its features. Students can only access quiz tests, assessments, template creation, blogs, etc. They cannot create their account in the admin portal.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1894</Words>
  <Application>Microsoft Office PowerPoint</Application>
  <PresentationFormat>Custom</PresentationFormat>
  <Paragraphs>170</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DM Sans</vt:lpstr>
      <vt:lpstr>PT Serif</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Sangam S</cp:lastModifiedBy>
  <cp:revision>30</cp:revision>
  <dcterms:created xsi:type="dcterms:W3CDTF">2024-08-07T16:26:17Z</dcterms:created>
  <dcterms:modified xsi:type="dcterms:W3CDTF">2025-01-20T04:56:24Z</dcterms:modified>
</cp:coreProperties>
</file>