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italic r:id="rId9"/>
    </p:embeddedFont>
  </p:embeddedFontLst>
  <p:custDataLst>
    <p:tags r:id="rId10"/>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E1C8"/>
    <a:srgbClr val="235078"/>
    <a:srgbClr val="EAEAEA"/>
    <a:srgbClr val="EEEEEE"/>
    <a:srgbClr val="006699"/>
    <a:srgbClr val="CC3300"/>
    <a:srgbClr val="006600"/>
    <a:srgbClr val="3366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p:scale>
          <a:sx n="33" d="100"/>
          <a:sy n="33" d="100"/>
        </p:scale>
        <p:origin x="-43" y="19"/>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extLst>
      <p:ext uri="{BB962C8B-B14F-4D97-AF65-F5344CB8AC3E}">
        <p14:creationId xmlns:p14="http://schemas.microsoft.com/office/powerpoint/2010/main" val="214175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smtId="4294967295"/>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mailto:r18cs317@cit.reva.edu.in"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mailto:r18cs520@cit.reva.edu.in" TargetMode="External"/><Relationship Id="rId11" Type="http://schemas.openxmlformats.org/officeDocument/2006/relationships/image" Target="../media/image7.png"/><Relationship Id="rId5" Type="http://schemas.openxmlformats.org/officeDocument/2006/relationships/hyperlink" Target="mailto:r18cs311@cit.reva.edu.in" TargetMode="External"/><Relationship Id="rId10" Type="http://schemas.openxmlformats.org/officeDocument/2006/relationships/image" Target="../media/image6.png"/><Relationship Id="rId4" Type="http://schemas.openxmlformats.org/officeDocument/2006/relationships/hyperlink" Target="mailto:r18cs364@cit.reva.edu.in" TargetMode="External"/><Relationship Id="rId9"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3657600" y="685922"/>
            <a:ext cx="36576000" cy="2069483"/>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dirty="0">
                <a:solidFill>
                  <a:srgbClr val="235078"/>
                </a:solidFill>
                <a:latin typeface="Libre Baskerville" panose="02000000000000000000" pitchFamily="2" charset="0"/>
              </a:rPr>
              <a:t>Covid Severity Prediction using Machine Learning</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2590800" y="2562988"/>
            <a:ext cx="38709600" cy="9264075"/>
          </a:xfrm>
          <a:prstGeom prst="rect">
            <a:avLst/>
          </a:prstGeom>
        </p:spPr>
        <p:txBody>
          <a:bodyPr wrap="square"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rgbClr val="1482A5"/>
                </a:solidFill>
                <a:latin typeface="Montserrat Light" panose="00000400000000000000" pitchFamily="50" charset="0"/>
              </a:rPr>
              <a:t>Raghavendra A		          Samarth D Valmiki	                         R Hemanth Kumar</a:t>
            </a:r>
          </a:p>
          <a:p>
            <a:r>
              <a:rPr lang="en-US" sz="5600" dirty="0">
                <a:solidFill>
                  <a:srgbClr val="1482A5"/>
                </a:solidFill>
                <a:latin typeface="Montserrat Light" panose="00000400000000000000" pitchFamily="50" charset="0"/>
                <a:hlinkClick r:id="rId3"/>
              </a:rPr>
              <a:t>r18cs317@cit.reva.edu.in</a:t>
            </a:r>
            <a:r>
              <a:rPr lang="en-US" sz="5600" dirty="0">
                <a:solidFill>
                  <a:srgbClr val="1482A5"/>
                </a:solidFill>
                <a:latin typeface="Montserrat Light" panose="00000400000000000000" pitchFamily="50" charset="0"/>
              </a:rPr>
              <a:t> 		     </a:t>
            </a:r>
            <a:r>
              <a:rPr lang="en-US" sz="5600" dirty="0">
                <a:solidFill>
                  <a:srgbClr val="1482A5"/>
                </a:solidFill>
                <a:latin typeface="Montserrat Light" panose="00000400000000000000" pitchFamily="50" charset="0"/>
                <a:hlinkClick r:id="rId4"/>
              </a:rPr>
              <a:t>r18cs364@cit.reva.edu.in</a:t>
            </a:r>
            <a:r>
              <a:rPr lang="en-US" sz="5600" dirty="0">
                <a:solidFill>
                  <a:srgbClr val="1482A5"/>
                </a:solidFill>
                <a:latin typeface="Montserrat Light" panose="00000400000000000000" pitchFamily="50" charset="0"/>
              </a:rPr>
              <a:t>	</a:t>
            </a:r>
            <a:r>
              <a:rPr lang="en-US" sz="5600" dirty="0">
                <a:solidFill>
                  <a:srgbClr val="1482A5"/>
                </a:solidFill>
                <a:latin typeface="Montserrat Light" panose="00000400000000000000" pitchFamily="50" charset="0"/>
                <a:hlinkClick r:id="rId5"/>
              </a:rPr>
              <a:t>r18cs311@cit.reva.edu.in</a:t>
            </a:r>
            <a:endParaRPr lang="en-US" sz="5600" dirty="0">
              <a:solidFill>
                <a:srgbClr val="1482A5"/>
              </a:solidFill>
              <a:latin typeface="Montserrat Light" panose="00000400000000000000" pitchFamily="50" charset="0"/>
            </a:endParaRPr>
          </a:p>
          <a:p>
            <a:r>
              <a:rPr lang="en-US" sz="5600" dirty="0" err="1">
                <a:solidFill>
                  <a:srgbClr val="1482A5"/>
                </a:solidFill>
                <a:latin typeface="Montserrat Light" panose="00000400000000000000" pitchFamily="50" charset="0"/>
              </a:rPr>
              <a:t>Kuruva</a:t>
            </a:r>
            <a:r>
              <a:rPr lang="en-US" sz="5600" dirty="0">
                <a:solidFill>
                  <a:srgbClr val="1482A5"/>
                </a:solidFill>
                <a:latin typeface="Montserrat Light" panose="00000400000000000000" pitchFamily="50" charset="0"/>
              </a:rPr>
              <a:t> </a:t>
            </a:r>
            <a:r>
              <a:rPr lang="en-US" sz="5600" dirty="0" err="1">
                <a:solidFill>
                  <a:srgbClr val="1482A5"/>
                </a:solidFill>
                <a:latin typeface="Montserrat Light" panose="00000400000000000000" pitchFamily="50" charset="0"/>
              </a:rPr>
              <a:t>Hithendra</a:t>
            </a:r>
            <a:r>
              <a:rPr lang="en-US" sz="5600" dirty="0">
                <a:solidFill>
                  <a:srgbClr val="1482A5"/>
                </a:solidFill>
                <a:latin typeface="Montserrat Light" panose="00000400000000000000" pitchFamily="50" charset="0"/>
              </a:rPr>
              <a:t> </a:t>
            </a:r>
            <a:r>
              <a:rPr lang="en-US" sz="5600" dirty="0" err="1">
                <a:solidFill>
                  <a:srgbClr val="1482A5"/>
                </a:solidFill>
                <a:latin typeface="Montserrat Light" panose="00000400000000000000" pitchFamily="50" charset="0"/>
              </a:rPr>
              <a:t>SaiKumar</a:t>
            </a:r>
            <a:endParaRPr lang="en-US" sz="5600" dirty="0">
              <a:solidFill>
                <a:srgbClr val="1482A5"/>
              </a:solidFill>
              <a:latin typeface="Montserrat Light" panose="00000400000000000000" pitchFamily="50" charset="0"/>
            </a:endParaRPr>
          </a:p>
          <a:p>
            <a:r>
              <a:rPr lang="en-US" sz="5600" dirty="0">
                <a:solidFill>
                  <a:srgbClr val="1482A5"/>
                </a:solidFill>
                <a:latin typeface="Montserrat Light" panose="00000400000000000000" pitchFamily="50" charset="0"/>
              </a:rPr>
              <a:t> </a:t>
            </a:r>
            <a:r>
              <a:rPr lang="en-US" sz="5600" dirty="0">
                <a:solidFill>
                  <a:srgbClr val="1482A5"/>
                </a:solidFill>
                <a:latin typeface="Montserrat Light" panose="00000400000000000000" pitchFamily="50" charset="0"/>
                <a:hlinkClick r:id="rId6"/>
              </a:rPr>
              <a:t>r18cs520@cit.reva.edu.in</a:t>
            </a:r>
            <a:r>
              <a:rPr lang="en-US" sz="5600" dirty="0">
                <a:solidFill>
                  <a:srgbClr val="1482A5"/>
                </a:solidFill>
                <a:latin typeface="Montserrat Light" panose="00000400000000000000" pitchFamily="50" charset="0"/>
              </a:rPr>
              <a:t> 				</a:t>
            </a:r>
            <a:r>
              <a:rPr lang="en-US" sz="5600" dirty="0">
                <a:latin typeface="Montserrat Light" panose="00000400000000000000" pitchFamily="50" charset="0"/>
              </a:rPr>
              <a:t>Guide Name: Prof. </a:t>
            </a:r>
            <a:r>
              <a:rPr lang="en-US" sz="5600" dirty="0" err="1">
                <a:latin typeface="Montserrat Light" panose="00000400000000000000" pitchFamily="50" charset="0"/>
              </a:rPr>
              <a:t>Harshini</a:t>
            </a:r>
            <a:r>
              <a:rPr lang="en-US" sz="5600" dirty="0">
                <a:latin typeface="Montserrat Light" panose="00000400000000000000" pitchFamily="50" charset="0"/>
              </a:rPr>
              <a:t> R</a:t>
            </a:r>
          </a:p>
          <a:p>
            <a:r>
              <a:rPr lang="en-US" sz="5600" dirty="0">
                <a:latin typeface="Montserrat Light" panose="00000400000000000000" pitchFamily="50" charset="0"/>
              </a:rPr>
              <a:t>	          Department of Computer Science and Engineering, REVA University</a:t>
            </a:r>
          </a:p>
          <a:p>
            <a:endParaRPr lang="en-US" sz="5600" dirty="0">
              <a:solidFill>
                <a:srgbClr val="1482A5"/>
              </a:solidFill>
              <a:latin typeface="Montserrat Light" panose="00000400000000000000" pitchFamily="50" charset="0"/>
            </a:endParaRPr>
          </a:p>
          <a:p>
            <a:endParaRPr lang="en-US" sz="5600" dirty="0">
              <a:solidFill>
                <a:srgbClr val="1482A5"/>
              </a:solidFill>
              <a:latin typeface="Montserrat Light" panose="00000400000000000000" pitchFamily="50" charset="0"/>
            </a:endParaRPr>
          </a:p>
          <a:p>
            <a:endParaRPr lang="en-US" sz="5600" dirty="0">
              <a:solidFill>
                <a:srgbClr val="1482A5"/>
              </a:solidFill>
              <a:latin typeface="Montserrat Light" panose="00000400000000000000" pitchFamily="50" charset="0"/>
            </a:endParaRPr>
          </a:p>
          <a:p>
            <a:endParaRPr lang="en-US" sz="5600" dirty="0">
              <a:solidFill>
                <a:srgbClr val="1482A5"/>
              </a:solidFill>
              <a:latin typeface="Montserrat Light" panose="00000400000000000000" pitchFamily="50" charset="0"/>
            </a:endParaRPr>
          </a:p>
        </p:txBody>
      </p:sp>
      <p:sp>
        <p:nvSpPr>
          <p:cNvPr id="46" name="Rectangle 45">
            <a:extLst>
              <a:ext uri="{FF2B5EF4-FFF2-40B4-BE49-F238E27FC236}">
                <a16:creationId xmlns:a16="http://schemas.microsoft.com/office/drawing/2014/main" id="{2C718E78-BDD8-4BAD-851F-D423AE935B0D}"/>
              </a:ext>
            </a:extLst>
          </p:cNvPr>
          <p:cNvSpPr/>
          <p:nvPr/>
        </p:nvSpPr>
        <p:spPr>
          <a:xfrm>
            <a:off x="685800" y="7745166"/>
            <a:ext cx="10058400" cy="746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22326600" y="7745167"/>
            <a:ext cx="10058400" cy="2448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sz="9600" dirty="0"/>
              <a:t>d &amp; Amin, M.(2015). Design and Construction of a Multipurpose Robot.     International Journal of Automation, Control and</a:t>
            </a:r>
          </a:p>
          <a:p>
            <a:pPr algn="ctr"/>
            <a:r>
              <a:rPr lang="en-US" sz="9600" dirty="0"/>
              <a:t> Intelligent Systems. 1. 34-46.</a:t>
            </a:r>
          </a:p>
          <a:p>
            <a:pPr algn="ctr"/>
            <a:endParaRPr lang="en-US" sz="9600" dirty="0"/>
          </a:p>
          <a:p>
            <a:pPr algn="ctr"/>
            <a:endParaRPr lang="en-US" sz="9600" dirty="0"/>
          </a:p>
        </p:txBody>
      </p:sp>
      <p:sp>
        <p:nvSpPr>
          <p:cNvPr id="48" name="Rectangle 47">
            <a:extLst>
              <a:ext uri="{FF2B5EF4-FFF2-40B4-BE49-F238E27FC236}">
                <a16:creationId xmlns:a16="http://schemas.microsoft.com/office/drawing/2014/main" id="{3E6D1C9C-2516-4738-BC80-673A19ECE5BD}"/>
              </a:ext>
            </a:extLst>
          </p:cNvPr>
          <p:cNvSpPr/>
          <p:nvPr/>
        </p:nvSpPr>
        <p:spPr>
          <a:xfrm>
            <a:off x="32919233" y="7726956"/>
            <a:ext cx="10058400" cy="1285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49" name="Rectangle 48">
            <a:extLst>
              <a:ext uri="{FF2B5EF4-FFF2-40B4-BE49-F238E27FC236}">
                <a16:creationId xmlns:a16="http://schemas.microsoft.com/office/drawing/2014/main" id="{8F25EFAD-7AAF-4CAF-BA69-869B3D423F7F}"/>
              </a:ext>
            </a:extLst>
          </p:cNvPr>
          <p:cNvSpPr/>
          <p:nvPr/>
        </p:nvSpPr>
        <p:spPr>
          <a:xfrm>
            <a:off x="739548" y="16489639"/>
            <a:ext cx="10058400" cy="160937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0" name="Rectangle 49">
            <a:extLst>
              <a:ext uri="{FF2B5EF4-FFF2-40B4-BE49-F238E27FC236}">
                <a16:creationId xmlns:a16="http://schemas.microsoft.com/office/drawing/2014/main" id="{2EC9A64B-144F-4668-B416-097C0312FF96}"/>
              </a:ext>
            </a:extLst>
          </p:cNvPr>
          <p:cNvSpPr/>
          <p:nvPr/>
        </p:nvSpPr>
        <p:spPr>
          <a:xfrm>
            <a:off x="11506199" y="21717185"/>
            <a:ext cx="10634661" cy="1051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1" name="Rectangle 50">
            <a:extLst>
              <a:ext uri="{FF2B5EF4-FFF2-40B4-BE49-F238E27FC236}">
                <a16:creationId xmlns:a16="http://schemas.microsoft.com/office/drawing/2014/main" id="{BF801B80-E24E-4773-AC4E-37DC17B0424E}"/>
              </a:ext>
            </a:extLst>
          </p:cNvPr>
          <p:cNvSpPr/>
          <p:nvPr/>
        </p:nvSpPr>
        <p:spPr>
          <a:xfrm>
            <a:off x="11354140" y="7726956"/>
            <a:ext cx="10602686" cy="13590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2000" dirty="0"/>
          </a:p>
        </p:txBody>
      </p:sp>
      <p:sp>
        <p:nvSpPr>
          <p:cNvPr id="52" name="Rectangle 51">
            <a:extLst>
              <a:ext uri="{FF2B5EF4-FFF2-40B4-BE49-F238E27FC236}">
                <a16:creationId xmlns:a16="http://schemas.microsoft.com/office/drawing/2014/main" id="{F6D8A1CF-B987-4F36-8586-4BEDACCCAB04}"/>
              </a:ext>
            </a:extLst>
          </p:cNvPr>
          <p:cNvSpPr/>
          <p:nvPr/>
        </p:nvSpPr>
        <p:spPr>
          <a:xfrm>
            <a:off x="32946975" y="21002592"/>
            <a:ext cx="10058400" cy="11300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sz="1400" dirty="0"/>
              <a:t>[5] Zaman, M. &amp; Ahmed,</a:t>
            </a:r>
          </a:p>
        </p:txBody>
      </p:sp>
      <p:sp>
        <p:nvSpPr>
          <p:cNvPr id="54" name="TextBox 53">
            <a:extLst>
              <a:ext uri="{FF2B5EF4-FFF2-40B4-BE49-F238E27FC236}">
                <a16:creationId xmlns:a16="http://schemas.microsoft.com/office/drawing/2014/main" id="{E4864E4E-50A2-403F-84B8-E4F7E820612B}"/>
              </a:ext>
            </a:extLst>
          </p:cNvPr>
          <p:cNvSpPr txBox="1"/>
          <p:nvPr/>
        </p:nvSpPr>
        <p:spPr>
          <a:xfrm>
            <a:off x="914400" y="8077206"/>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n-lt"/>
              </a:rPr>
              <a:t>Abstract</a:t>
            </a:r>
          </a:p>
        </p:txBody>
      </p:sp>
      <p:sp>
        <p:nvSpPr>
          <p:cNvPr id="58" name="TextBox 57">
            <a:extLst>
              <a:ext uri="{FF2B5EF4-FFF2-40B4-BE49-F238E27FC236}">
                <a16:creationId xmlns:a16="http://schemas.microsoft.com/office/drawing/2014/main" id="{E3DA8D0E-1298-4193-913A-0FE766B77D13}"/>
              </a:ext>
            </a:extLst>
          </p:cNvPr>
          <p:cNvSpPr txBox="1"/>
          <p:nvPr/>
        </p:nvSpPr>
        <p:spPr>
          <a:xfrm>
            <a:off x="33375600" y="8745112"/>
            <a:ext cx="9601200" cy="461665"/>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p:txBody>
      </p:sp>
      <p:sp>
        <p:nvSpPr>
          <p:cNvPr id="59" name="TextBox 58">
            <a:extLst>
              <a:ext uri="{FF2B5EF4-FFF2-40B4-BE49-F238E27FC236}">
                <a16:creationId xmlns:a16="http://schemas.microsoft.com/office/drawing/2014/main" id="{D07EEF88-ACF9-4467-B180-074FC642245A}"/>
              </a:ext>
            </a:extLst>
          </p:cNvPr>
          <p:cNvSpPr txBox="1"/>
          <p:nvPr/>
        </p:nvSpPr>
        <p:spPr>
          <a:xfrm>
            <a:off x="33375600" y="8077200"/>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j-lt"/>
              </a:rPr>
              <a:t>Conclusion</a:t>
            </a:r>
          </a:p>
        </p:txBody>
      </p:sp>
      <p:sp>
        <p:nvSpPr>
          <p:cNvPr id="61" name="TextBox 60">
            <a:extLst>
              <a:ext uri="{FF2B5EF4-FFF2-40B4-BE49-F238E27FC236}">
                <a16:creationId xmlns:a16="http://schemas.microsoft.com/office/drawing/2014/main" id="{A6E6C31F-098B-45F7-BEE5-8A51FA70D59F}"/>
              </a:ext>
            </a:extLst>
          </p:cNvPr>
          <p:cNvSpPr txBox="1"/>
          <p:nvPr/>
        </p:nvSpPr>
        <p:spPr>
          <a:xfrm>
            <a:off x="33470849" y="21068745"/>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j-lt"/>
              </a:rPr>
              <a:t>References</a:t>
            </a:r>
          </a:p>
        </p:txBody>
      </p:sp>
      <p:sp>
        <p:nvSpPr>
          <p:cNvPr id="63" name="TextBox 62">
            <a:extLst>
              <a:ext uri="{FF2B5EF4-FFF2-40B4-BE49-F238E27FC236}">
                <a16:creationId xmlns:a16="http://schemas.microsoft.com/office/drawing/2014/main" id="{92D5F59B-F8CA-463C-871F-D1042309DE00}"/>
              </a:ext>
            </a:extLst>
          </p:cNvPr>
          <p:cNvSpPr txBox="1"/>
          <p:nvPr/>
        </p:nvSpPr>
        <p:spPr>
          <a:xfrm>
            <a:off x="1261269" y="17072324"/>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n-lt"/>
              </a:rPr>
              <a:t>Introduction</a:t>
            </a:r>
          </a:p>
        </p:txBody>
      </p:sp>
      <p:sp>
        <p:nvSpPr>
          <p:cNvPr id="65" name="TextBox 64">
            <a:extLst>
              <a:ext uri="{FF2B5EF4-FFF2-40B4-BE49-F238E27FC236}">
                <a16:creationId xmlns:a16="http://schemas.microsoft.com/office/drawing/2014/main" id="{68744D3E-CEF9-4748-9719-25AAABF27BDD}"/>
              </a:ext>
            </a:extLst>
          </p:cNvPr>
          <p:cNvSpPr txBox="1"/>
          <p:nvPr/>
        </p:nvSpPr>
        <p:spPr>
          <a:xfrm>
            <a:off x="11918383" y="12201940"/>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j-lt"/>
              </a:rPr>
              <a:t>Proposed Solution</a:t>
            </a:r>
          </a:p>
        </p:txBody>
      </p:sp>
      <p:sp>
        <p:nvSpPr>
          <p:cNvPr id="66" name="TextBox 65">
            <a:extLst>
              <a:ext uri="{FF2B5EF4-FFF2-40B4-BE49-F238E27FC236}">
                <a16:creationId xmlns:a16="http://schemas.microsoft.com/office/drawing/2014/main" id="{223EAA92-7B93-4F15-A4CA-18552CBA76AE}"/>
              </a:ext>
            </a:extLst>
          </p:cNvPr>
          <p:cNvSpPr txBox="1"/>
          <p:nvPr/>
        </p:nvSpPr>
        <p:spPr>
          <a:xfrm>
            <a:off x="11734800" y="19757990"/>
            <a:ext cx="9601200" cy="461665"/>
          </a:xfrm>
          <a:prstGeom prst="rect">
            <a:avLst/>
          </a:prstGeom>
          <a:noFill/>
        </p:spPr>
        <p:txBody>
          <a:bodyPr wrap="square" rtlCol="0">
            <a:spAutoFit/>
          </a:bodyPr>
          <a:lstStyle>
            <a:defPPr>
              <a:defRPr kern="1200" smtId="4294967295"/>
            </a:defPPr>
          </a:lstStyle>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7" name="TextBox 66">
            <a:extLst>
              <a:ext uri="{FF2B5EF4-FFF2-40B4-BE49-F238E27FC236}">
                <a16:creationId xmlns:a16="http://schemas.microsoft.com/office/drawing/2014/main" id="{716F17B6-B5C7-4922-B9E2-CD14BD16A568}"/>
              </a:ext>
            </a:extLst>
          </p:cNvPr>
          <p:cNvSpPr txBox="1"/>
          <p:nvPr/>
        </p:nvSpPr>
        <p:spPr>
          <a:xfrm>
            <a:off x="11625942" y="21767174"/>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j-lt"/>
              </a:rPr>
              <a:t>Methodology</a:t>
            </a:r>
          </a:p>
        </p:txBody>
      </p:sp>
      <p:sp>
        <p:nvSpPr>
          <p:cNvPr id="68" name="TextBox 67">
            <a:extLst>
              <a:ext uri="{FF2B5EF4-FFF2-40B4-BE49-F238E27FC236}">
                <a16:creationId xmlns:a16="http://schemas.microsoft.com/office/drawing/2014/main" id="{47F717BC-0897-4243-A282-98EF911708EA}"/>
              </a:ext>
            </a:extLst>
          </p:cNvPr>
          <p:cNvSpPr txBox="1"/>
          <p:nvPr/>
        </p:nvSpPr>
        <p:spPr>
          <a:xfrm>
            <a:off x="22555200" y="8745113"/>
            <a:ext cx="9601200" cy="461665"/>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p:txBody>
      </p:sp>
      <p:sp>
        <p:nvSpPr>
          <p:cNvPr id="69" name="TextBox 68">
            <a:extLst>
              <a:ext uri="{FF2B5EF4-FFF2-40B4-BE49-F238E27FC236}">
                <a16:creationId xmlns:a16="http://schemas.microsoft.com/office/drawing/2014/main" id="{27A0BB3C-427E-42CA-963C-DA612C8F2B9C}"/>
              </a:ext>
            </a:extLst>
          </p:cNvPr>
          <p:cNvSpPr txBox="1"/>
          <p:nvPr/>
        </p:nvSpPr>
        <p:spPr>
          <a:xfrm>
            <a:off x="22555200" y="8077201"/>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n-lt"/>
              </a:rPr>
              <a:t>Results</a:t>
            </a:r>
          </a:p>
        </p:txBody>
      </p:sp>
      <p:sp>
        <p:nvSpPr>
          <p:cNvPr id="9" name="TextBox 8">
            <a:extLst>
              <a:ext uri="{FF2B5EF4-FFF2-40B4-BE49-F238E27FC236}">
                <a16:creationId xmlns:a16="http://schemas.microsoft.com/office/drawing/2014/main" id="{7FA83F0D-7472-4C64-BC02-089C80F3F40D}"/>
              </a:ext>
            </a:extLst>
          </p:cNvPr>
          <p:cNvSpPr txBox="1"/>
          <p:nvPr/>
        </p:nvSpPr>
        <p:spPr>
          <a:xfrm>
            <a:off x="22718560" y="14055597"/>
            <a:ext cx="9437840" cy="461665"/>
          </a:xfrm>
          <a:prstGeom prst="rect">
            <a:avLst/>
          </a:prstGeom>
          <a:noFill/>
        </p:spPr>
        <p:txBody>
          <a:bodyPr wrap="square" rtlCol="0">
            <a:spAutoFit/>
          </a:bodyPr>
          <a:lstStyle/>
          <a:p>
            <a:pPr algn="ctr"/>
            <a:r>
              <a:rPr lang="en-US" dirty="0"/>
              <a:t>Fig 2.Severity of patients</a:t>
            </a:r>
            <a:endParaRPr lang="en-IN" dirty="0"/>
          </a:p>
        </p:txBody>
      </p:sp>
      <p:sp>
        <p:nvSpPr>
          <p:cNvPr id="15" name="TextBox 14">
            <a:extLst>
              <a:ext uri="{FF2B5EF4-FFF2-40B4-BE49-F238E27FC236}">
                <a16:creationId xmlns:a16="http://schemas.microsoft.com/office/drawing/2014/main" id="{C4F982B8-D907-4F98-B218-58D80B46E903}"/>
              </a:ext>
            </a:extLst>
          </p:cNvPr>
          <p:cNvSpPr txBox="1"/>
          <p:nvPr/>
        </p:nvSpPr>
        <p:spPr>
          <a:xfrm>
            <a:off x="22981570" y="23712945"/>
            <a:ext cx="8763001" cy="461665"/>
          </a:xfrm>
          <a:prstGeom prst="rect">
            <a:avLst/>
          </a:prstGeom>
          <a:noFill/>
        </p:spPr>
        <p:txBody>
          <a:bodyPr wrap="square" rtlCol="0">
            <a:spAutoFit/>
          </a:bodyPr>
          <a:lstStyle/>
          <a:p>
            <a:pPr algn="ctr"/>
            <a:r>
              <a:rPr lang="en-US" dirty="0"/>
              <a:t>Fig 3.Feature importance from classifier</a:t>
            </a:r>
            <a:endParaRPr lang="en-IN" dirty="0"/>
          </a:p>
        </p:txBody>
      </p:sp>
      <p:sp>
        <p:nvSpPr>
          <p:cNvPr id="10" name="TextBox 9">
            <a:extLst>
              <a:ext uri="{FF2B5EF4-FFF2-40B4-BE49-F238E27FC236}">
                <a16:creationId xmlns:a16="http://schemas.microsoft.com/office/drawing/2014/main" id="{C4BF50B2-DE56-48AA-A13B-5CCA7CB8BFE8}"/>
              </a:ext>
            </a:extLst>
          </p:cNvPr>
          <p:cNvSpPr txBox="1"/>
          <p:nvPr/>
        </p:nvSpPr>
        <p:spPr>
          <a:xfrm>
            <a:off x="1279072" y="27957045"/>
            <a:ext cx="9465128" cy="707886"/>
          </a:xfrm>
          <a:prstGeom prst="rect">
            <a:avLst/>
          </a:prstGeom>
          <a:noFill/>
        </p:spPr>
        <p:txBody>
          <a:bodyPr wrap="square" rtlCol="0">
            <a:spAutoFit/>
          </a:bodyPr>
          <a:lstStyle/>
          <a:p>
            <a:r>
              <a:rPr lang="en-US" sz="4000" dirty="0">
                <a:solidFill>
                  <a:schemeClr val="accent5">
                    <a:lumMod val="75000"/>
                  </a:schemeClr>
                </a:solidFill>
                <a:latin typeface="+mn-lt"/>
              </a:rPr>
              <a:t>Problem statement</a:t>
            </a:r>
            <a:endParaRPr lang="en-IN" sz="4000" dirty="0">
              <a:solidFill>
                <a:schemeClr val="accent5">
                  <a:lumMod val="75000"/>
                </a:schemeClr>
              </a:solidFill>
              <a:latin typeface="+mn-lt"/>
            </a:endParaRPr>
          </a:p>
        </p:txBody>
      </p:sp>
      <p:sp>
        <p:nvSpPr>
          <p:cNvPr id="17" name="TextBox 16">
            <a:extLst>
              <a:ext uri="{FF2B5EF4-FFF2-40B4-BE49-F238E27FC236}">
                <a16:creationId xmlns:a16="http://schemas.microsoft.com/office/drawing/2014/main" id="{8F824E8E-9C44-46D3-A39E-C49DC20D0462}"/>
              </a:ext>
            </a:extLst>
          </p:cNvPr>
          <p:cNvSpPr txBox="1"/>
          <p:nvPr/>
        </p:nvSpPr>
        <p:spPr>
          <a:xfrm>
            <a:off x="1259431" y="29175544"/>
            <a:ext cx="9465128" cy="1815882"/>
          </a:xfrm>
          <a:prstGeom prst="rect">
            <a:avLst/>
          </a:prstGeom>
          <a:noFill/>
        </p:spPr>
        <p:txBody>
          <a:bodyPr wrap="square" rtlCol="0">
            <a:spAutoFit/>
          </a:bodyPr>
          <a:lstStyle/>
          <a:p>
            <a:pPr algn="just"/>
            <a:r>
              <a:rPr lang="en-US" sz="2800" dirty="0">
                <a:latin typeface="+mn-lt"/>
              </a:rPr>
              <a:t>To implement a method to predict infectious severity of the patient prediction based on the patient health records. Since there is a lot of ambiguity in deciding which patient requires intense care and who is more susceptible to death.</a:t>
            </a:r>
          </a:p>
        </p:txBody>
      </p:sp>
      <p:sp>
        <p:nvSpPr>
          <p:cNvPr id="19" name="TextBox 18">
            <a:extLst>
              <a:ext uri="{FF2B5EF4-FFF2-40B4-BE49-F238E27FC236}">
                <a16:creationId xmlns:a16="http://schemas.microsoft.com/office/drawing/2014/main" id="{C1477D84-AD6F-4980-ABFC-C407D425B1B0}"/>
              </a:ext>
            </a:extLst>
          </p:cNvPr>
          <p:cNvSpPr txBox="1"/>
          <p:nvPr/>
        </p:nvSpPr>
        <p:spPr>
          <a:xfrm>
            <a:off x="1066799" y="8723531"/>
            <a:ext cx="9666515" cy="6093976"/>
          </a:xfrm>
          <a:prstGeom prst="rect">
            <a:avLst/>
          </a:prstGeom>
          <a:noFill/>
        </p:spPr>
        <p:txBody>
          <a:bodyPr wrap="square" rtlCol="0">
            <a:spAutoFit/>
          </a:bodyPr>
          <a:lstStyle/>
          <a:p>
            <a:pPr algn="just"/>
            <a:r>
              <a:rPr lang="en-US" sz="3000" dirty="0"/>
              <a:t>Coronavirus sickness was identified as an infectious pandemic, affecting millions of people around the world. Healthcare institutions, particularly in underdeveloped nations, are at risk of exceeding their limit and capacity due to a lack of vaccines and rapid virus transmission from person to person. As a result, it is critical to appropriately manage resources in these countries in order to limit the high death rate and the resulting damage. It has resulted in a large number of deaths, resulting in a global state of emergency. In order to deal with the limitation of resources, we took data from COVID-19 positive patients and constructed and applied a machine learning classification model to forecast the severity of the illness.</a:t>
            </a:r>
            <a:endParaRPr lang="en-IN" sz="3000" dirty="0"/>
          </a:p>
        </p:txBody>
      </p:sp>
      <p:sp>
        <p:nvSpPr>
          <p:cNvPr id="20" name="TextBox 19">
            <a:extLst>
              <a:ext uri="{FF2B5EF4-FFF2-40B4-BE49-F238E27FC236}">
                <a16:creationId xmlns:a16="http://schemas.microsoft.com/office/drawing/2014/main" id="{2A718C2E-16EC-48FF-AC43-BE1789811ED2}"/>
              </a:ext>
            </a:extLst>
          </p:cNvPr>
          <p:cNvSpPr txBox="1"/>
          <p:nvPr/>
        </p:nvSpPr>
        <p:spPr>
          <a:xfrm>
            <a:off x="1261269" y="18267368"/>
            <a:ext cx="9012011" cy="9325630"/>
          </a:xfrm>
          <a:prstGeom prst="rect">
            <a:avLst/>
          </a:prstGeom>
          <a:noFill/>
        </p:spPr>
        <p:txBody>
          <a:bodyPr wrap="square" rtlCol="0">
            <a:spAutoFit/>
          </a:bodyPr>
          <a:lstStyle/>
          <a:p>
            <a:pPr algn="just"/>
            <a:r>
              <a:rPr lang="en-US" dirty="0"/>
              <a:t>The novel Coronavirus disease was first reported in China, in December 2019. It quickly spread over the globe. The causal virus’s cumulative incidence quickly raised and affected 196 nations and territories, with the United States, Spain, Italy, United Kingdom, and France among the most affected followed by India. The World Health Organization declared the outbreak of the coronavirus a pandemic as the virus continued to spread. New solutions are needed to generate, manage, and analyze large amounts of data on the incidence of conditions, patient data, and community activity, as well as to integrate clinical trial data, medications, genetics, and public health data. Researchers can predict where and when the disease will spread by combining this data with machine learning (ML) and artificial intelligence (AI) and warning those areas to be prepared.</a:t>
            </a:r>
          </a:p>
          <a:p>
            <a:pPr algn="just"/>
            <a:endParaRPr lang="en-US" dirty="0"/>
          </a:p>
          <a:p>
            <a:pPr algn="just"/>
            <a:r>
              <a:rPr lang="en-US" dirty="0"/>
              <a:t>The main motivation for the COVID-19 Patient Severity </a:t>
            </a:r>
          </a:p>
          <a:p>
            <a:pPr algn="just"/>
            <a:r>
              <a:rPr lang="en-US" dirty="0"/>
              <a:t>prediction based on the patient’s record is the global havoc it </a:t>
            </a:r>
          </a:p>
          <a:p>
            <a:pPr algn="just"/>
            <a:r>
              <a:rPr lang="en-US" dirty="0"/>
              <a:t>has created, and the suffering people are undergoing through </a:t>
            </a:r>
          </a:p>
          <a:p>
            <a:pPr algn="just"/>
            <a:r>
              <a:rPr lang="en-US" dirty="0"/>
              <a:t>this. In this paper, we are trying to build a Machine Learning </a:t>
            </a:r>
          </a:p>
          <a:p>
            <a:pPr algn="just"/>
            <a:r>
              <a:rPr lang="en-US" dirty="0"/>
              <a:t>model to predict the severity of a patient based on their previous medical records and travel history. As it is known that a patient’s previous health state plays a gargantuan role in </a:t>
            </a:r>
          </a:p>
          <a:p>
            <a:pPr algn="just"/>
            <a:r>
              <a:rPr lang="en-US" dirty="0"/>
              <a:t>deciding whether a person can survive the pandemic, we have </a:t>
            </a:r>
          </a:p>
          <a:p>
            <a:pPr algn="just"/>
            <a:r>
              <a:rPr lang="en-US" dirty="0"/>
              <a:t>decided to use Machine learning to check and tell who suffers </a:t>
            </a:r>
          </a:p>
          <a:p>
            <a:pPr algn="just"/>
            <a:r>
              <a:rPr lang="en-US" dirty="0"/>
              <a:t>the most specific and allied factors for the severity of infection on the patient.</a:t>
            </a:r>
            <a:endParaRPr lang="en-IN" dirty="0"/>
          </a:p>
        </p:txBody>
      </p:sp>
      <p:sp>
        <p:nvSpPr>
          <p:cNvPr id="21" name="TextBox 20">
            <a:extLst>
              <a:ext uri="{FF2B5EF4-FFF2-40B4-BE49-F238E27FC236}">
                <a16:creationId xmlns:a16="http://schemas.microsoft.com/office/drawing/2014/main" id="{24215694-4F86-4C0E-9CA4-40192CC3BFBE}"/>
              </a:ext>
            </a:extLst>
          </p:cNvPr>
          <p:cNvSpPr txBox="1"/>
          <p:nvPr/>
        </p:nvSpPr>
        <p:spPr>
          <a:xfrm>
            <a:off x="11854883" y="12876047"/>
            <a:ext cx="9601200" cy="8605241"/>
          </a:xfrm>
          <a:prstGeom prst="rect">
            <a:avLst/>
          </a:prstGeom>
          <a:noFill/>
        </p:spPr>
        <p:txBody>
          <a:bodyPr wrap="square" rtlCol="0">
            <a:spAutoFit/>
          </a:bodyPr>
          <a:lstStyle/>
          <a:p>
            <a:pPr marL="88900" marR="678180" algn="just">
              <a:lnSpc>
                <a:spcPct val="147000"/>
              </a:lnSpc>
              <a:spcBef>
                <a:spcPts val="5"/>
              </a:spcBef>
              <a:spcAft>
                <a:spcPts val="0"/>
              </a:spcAft>
            </a:pPr>
            <a:r>
              <a:rPr lang="en-US" dirty="0">
                <a:effectLst/>
                <a:latin typeface="Times New Roman" panose="02020603050405020304" pitchFamily="18" charset="0"/>
                <a:ea typeface="Times New Roman" panose="02020603050405020304" pitchFamily="18" charset="0"/>
              </a:rPr>
              <a:t>Datasets plays a key role in the process of choosing the right algorithm for the right problem. Random</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Forest Algorithm is used to classify the patient’s records. There are many Machine Learning techniques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that can be applied for this problem statement. Machine learning techniques include supervised learning,</a:t>
            </a:r>
            <a:r>
              <a:rPr lang="en-US" spc="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regression,</a:t>
            </a:r>
            <a:r>
              <a:rPr lang="en-US" spc="-5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etc.</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appropriate</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technique</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that</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can</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used</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this</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problem</a:t>
            </a:r>
            <a:r>
              <a:rPr lang="en-US" spc="-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statement</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1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supervised</a:t>
            </a:r>
            <a:r>
              <a:rPr lang="en-US" spc="-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machine</a:t>
            </a:r>
            <a:r>
              <a:rPr lang="en-US" spc="-2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learning technique. To categorize the problem by input and/or output and to understand the data. Some</a:t>
            </a:r>
            <a:r>
              <a:rPr lang="en-US" spc="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algorithms</a:t>
            </a:r>
            <a:r>
              <a:rPr lang="en-US" spc="-1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can</a:t>
            </a:r>
            <a:r>
              <a:rPr lang="en-US" spc="-1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work</a:t>
            </a:r>
            <a:r>
              <a:rPr lang="en-US" spc="-1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with smaller</a:t>
            </a:r>
            <a:r>
              <a:rPr lang="en-US" spc="-2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sample</a:t>
            </a:r>
            <a:r>
              <a:rPr lang="en-US" spc="-2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sets</a:t>
            </a:r>
            <a:r>
              <a:rPr lang="en-US"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while</a:t>
            </a:r>
            <a:r>
              <a:rPr lang="en-US" spc="-7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others</a:t>
            </a:r>
            <a:r>
              <a:rPr lang="en-US" spc="-11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require</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tons</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tons</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samples.</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After</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exploring</a:t>
            </a:r>
            <a:r>
              <a:rPr lang="en-US" spc="-2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 dataset, the selection of features plays an important role. A computational model will be developed by</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applying the algorithms that will efficiently detect patient healthcare report. Several supervised learning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algorithms are proposed among which an efficient algorithm is selected which helps us to achieve better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accuracy</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effectively.</a:t>
            </a:r>
          </a:p>
          <a:p>
            <a:pPr algn="just"/>
            <a:endParaRPr lang="en-IN" dirty="0"/>
          </a:p>
        </p:txBody>
      </p:sp>
      <p:sp>
        <p:nvSpPr>
          <p:cNvPr id="22" name="TextBox 21">
            <a:extLst>
              <a:ext uri="{FF2B5EF4-FFF2-40B4-BE49-F238E27FC236}">
                <a16:creationId xmlns:a16="http://schemas.microsoft.com/office/drawing/2014/main" id="{8B1C8704-814B-49B7-8456-EB26A35C6DC8}"/>
              </a:ext>
            </a:extLst>
          </p:cNvPr>
          <p:cNvSpPr txBox="1"/>
          <p:nvPr/>
        </p:nvSpPr>
        <p:spPr>
          <a:xfrm>
            <a:off x="11576787" y="8092792"/>
            <a:ext cx="9601200" cy="830997"/>
          </a:xfrm>
          <a:prstGeom prst="rect">
            <a:avLst/>
          </a:prstGeom>
          <a:noFill/>
        </p:spPr>
        <p:txBody>
          <a:bodyPr wrap="square" rtlCol="0">
            <a:spAutoFit/>
          </a:bodyPr>
          <a:lstStyle/>
          <a:p>
            <a:r>
              <a:rPr lang="en-US" sz="4800" dirty="0">
                <a:solidFill>
                  <a:schemeClr val="accent5">
                    <a:lumMod val="75000"/>
                  </a:schemeClr>
                </a:solidFill>
                <a:cs typeface="Times New Roman" panose="02020603050405020304" pitchFamily="18" charset="0"/>
              </a:rPr>
              <a:t>objectives</a:t>
            </a:r>
            <a:endParaRPr lang="en-IN" sz="4800" dirty="0">
              <a:solidFill>
                <a:schemeClr val="accent5">
                  <a:lumMod val="75000"/>
                </a:schemeClr>
              </a:solidFill>
              <a:cs typeface="Times New Roman" panose="02020603050405020304" pitchFamily="18" charset="0"/>
            </a:endParaRPr>
          </a:p>
        </p:txBody>
      </p:sp>
      <p:sp>
        <p:nvSpPr>
          <p:cNvPr id="23" name="TextBox 22">
            <a:extLst>
              <a:ext uri="{FF2B5EF4-FFF2-40B4-BE49-F238E27FC236}">
                <a16:creationId xmlns:a16="http://schemas.microsoft.com/office/drawing/2014/main" id="{AD934EE0-452E-4037-8174-1A9CD5797C7C}"/>
              </a:ext>
            </a:extLst>
          </p:cNvPr>
          <p:cNvSpPr txBox="1"/>
          <p:nvPr/>
        </p:nvSpPr>
        <p:spPr>
          <a:xfrm>
            <a:off x="11689784" y="9278190"/>
            <a:ext cx="9601200" cy="2516073"/>
          </a:xfrm>
          <a:prstGeom prst="rect">
            <a:avLst/>
          </a:prstGeom>
          <a:noFill/>
        </p:spPr>
        <p:txBody>
          <a:bodyPr wrap="square" rtlCol="0">
            <a:spAutoFit/>
          </a:bodyPr>
          <a:lstStyle/>
          <a:p>
            <a:pPr marL="1143000" marR="0" lvl="2" indent="-228600">
              <a:spcBef>
                <a:spcPts val="0"/>
              </a:spcBef>
              <a:spcAft>
                <a:spcPts val="0"/>
              </a:spcAft>
              <a:buSzPts val="1200"/>
              <a:buFont typeface="Symbol" panose="05050102010706020507" pitchFamily="18" charset="2"/>
              <a:buChar char=""/>
              <a:tabLst>
                <a:tab pos="539115" algn="l"/>
                <a:tab pos="539750" algn="l"/>
              </a:tabLst>
            </a:pPr>
            <a:r>
              <a:rPr lang="en-US" sz="2800" dirty="0">
                <a:effectLst/>
                <a:latin typeface="Times New Roman" panose="02020603050405020304" pitchFamily="18" charset="0"/>
                <a:ea typeface="Symbol" panose="05050102010706020507" pitchFamily="18" charset="2"/>
                <a:cs typeface="Symbol" panose="05050102010706020507" pitchFamily="18" charset="2"/>
              </a:rPr>
              <a:t>Is</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to</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get</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high</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accuracy.</a:t>
            </a:r>
          </a:p>
          <a:p>
            <a:pPr marL="1143000" marR="0" lvl="2" indent="-228600">
              <a:spcBef>
                <a:spcPts val="690"/>
              </a:spcBef>
              <a:spcAft>
                <a:spcPts val="0"/>
              </a:spcAft>
              <a:buSzPts val="1200"/>
              <a:buFont typeface="Symbol" panose="05050102010706020507" pitchFamily="18" charset="2"/>
              <a:buChar char=""/>
              <a:tabLst>
                <a:tab pos="539115" algn="l"/>
                <a:tab pos="539750" algn="l"/>
              </a:tabLst>
            </a:pPr>
            <a:r>
              <a:rPr lang="en-US" sz="2800" dirty="0">
                <a:effectLst/>
                <a:latin typeface="Times New Roman" panose="02020603050405020304" pitchFamily="18" charset="0"/>
                <a:ea typeface="Symbol" panose="05050102010706020507" pitchFamily="18" charset="2"/>
                <a:cs typeface="Symbol" panose="05050102010706020507" pitchFamily="18" charset="2"/>
              </a:rPr>
              <a:t>Is</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to</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improve</a:t>
            </a:r>
            <a:r>
              <a:rPr lang="en-US" sz="2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the</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performance</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and</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reduce</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the</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computational</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speed.</a:t>
            </a:r>
          </a:p>
          <a:p>
            <a:pPr marL="1143000" marR="0" lvl="2" indent="-228600">
              <a:spcBef>
                <a:spcPts val="680"/>
              </a:spcBef>
              <a:spcAft>
                <a:spcPts val="0"/>
              </a:spcAft>
              <a:buSzPts val="1200"/>
              <a:buFont typeface="Symbol" panose="05050102010706020507" pitchFamily="18" charset="2"/>
              <a:buChar char=""/>
              <a:tabLst>
                <a:tab pos="539115" algn="l"/>
                <a:tab pos="539750" algn="l"/>
              </a:tabLst>
            </a:pPr>
            <a:r>
              <a:rPr lang="en-US" sz="2800" dirty="0">
                <a:effectLst/>
                <a:latin typeface="Times New Roman" panose="02020603050405020304" pitchFamily="18" charset="0"/>
                <a:ea typeface="Symbol" panose="05050102010706020507" pitchFamily="18" charset="2"/>
                <a:cs typeface="Symbol" panose="05050102010706020507" pitchFamily="18" charset="2"/>
              </a:rPr>
              <a:t>Is</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to</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improve</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the</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visualization.</a:t>
            </a:r>
          </a:p>
          <a:p>
            <a:pPr marL="1143000" marR="0" lvl="2" indent="-228600">
              <a:spcBef>
                <a:spcPts val="690"/>
              </a:spcBef>
              <a:spcAft>
                <a:spcPts val="0"/>
              </a:spcAft>
              <a:buSzPts val="1200"/>
              <a:buFont typeface="Symbol" panose="05050102010706020507" pitchFamily="18" charset="2"/>
              <a:buChar char=""/>
              <a:tabLst>
                <a:tab pos="539115" algn="l"/>
                <a:tab pos="539750" algn="l"/>
              </a:tabLst>
            </a:pPr>
            <a:r>
              <a:rPr lang="en-US" sz="2800" dirty="0">
                <a:effectLst/>
                <a:latin typeface="Times New Roman" panose="02020603050405020304" pitchFamily="18" charset="0"/>
                <a:ea typeface="Symbol" panose="05050102010706020507" pitchFamily="18" charset="2"/>
                <a:cs typeface="Symbol" panose="05050102010706020507" pitchFamily="18" charset="2"/>
              </a:rPr>
              <a:t>Is</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to</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avoid</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information</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loss</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during</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extraction.</a:t>
            </a:r>
            <a:endParaRPr lang="en-IN" sz="2800" dirty="0"/>
          </a:p>
        </p:txBody>
      </p:sp>
      <p:sp>
        <p:nvSpPr>
          <p:cNvPr id="24" name="TextBox 23">
            <a:extLst>
              <a:ext uri="{FF2B5EF4-FFF2-40B4-BE49-F238E27FC236}">
                <a16:creationId xmlns:a16="http://schemas.microsoft.com/office/drawing/2014/main" id="{C111BD69-F189-442E-AF5D-10CF25CF6BAB}"/>
              </a:ext>
            </a:extLst>
          </p:cNvPr>
          <p:cNvSpPr txBox="1"/>
          <p:nvPr/>
        </p:nvSpPr>
        <p:spPr>
          <a:xfrm>
            <a:off x="33267423" y="8630960"/>
            <a:ext cx="9417503" cy="4108817"/>
          </a:xfrm>
          <a:prstGeom prst="rect">
            <a:avLst/>
          </a:prstGeom>
          <a:noFill/>
        </p:spPr>
        <p:txBody>
          <a:bodyPr wrap="square" rtlCol="0">
            <a:spAutoFit/>
          </a:bodyPr>
          <a:lstStyle/>
          <a:p>
            <a:pPr algn="just"/>
            <a:r>
              <a:rPr lang="en-US" sz="2900" dirty="0"/>
              <a:t>The proposed model is data-dependent and is subject too</a:t>
            </a:r>
          </a:p>
          <a:p>
            <a:pPr algn="just"/>
            <a:r>
              <a:rPr lang="en-US" sz="2900" dirty="0"/>
              <a:t>modification in the covid-19 virus. The model will be needing </a:t>
            </a:r>
          </a:p>
          <a:p>
            <a:pPr algn="just"/>
            <a:r>
              <a:rPr lang="en-US" sz="2900" dirty="0"/>
              <a:t>new data to understand patients accurately. The data set needs </a:t>
            </a:r>
          </a:p>
          <a:p>
            <a:pPr algn="just"/>
            <a:r>
              <a:rPr lang="en-US" sz="2900" dirty="0"/>
              <a:t>to be large with more features to play with so that we are sure </a:t>
            </a:r>
          </a:p>
          <a:p>
            <a:pPr algn="just"/>
            <a:r>
              <a:rPr lang="en-US" sz="2900" dirty="0"/>
              <a:t>it performs accurately. This model can be deployed with real-time data and used by doctors to classify the patients at the </a:t>
            </a:r>
          </a:p>
          <a:p>
            <a:pPr algn="just"/>
            <a:r>
              <a:rPr lang="en-US" sz="2900" dirty="0"/>
              <a:t>beginning. The model can be modified for other risk predictions </a:t>
            </a:r>
          </a:p>
          <a:p>
            <a:pPr algn="just"/>
            <a:r>
              <a:rPr lang="en-US" sz="2900" dirty="0"/>
              <a:t>of another disease.</a:t>
            </a:r>
            <a:endParaRPr lang="en-IN" sz="2900" dirty="0"/>
          </a:p>
        </p:txBody>
      </p:sp>
      <p:sp>
        <p:nvSpPr>
          <p:cNvPr id="27" name="TextBox 26">
            <a:extLst>
              <a:ext uri="{FF2B5EF4-FFF2-40B4-BE49-F238E27FC236}">
                <a16:creationId xmlns:a16="http://schemas.microsoft.com/office/drawing/2014/main" id="{7A6E1B96-F8AE-4ADD-AA6D-65624C04C998}"/>
              </a:ext>
            </a:extLst>
          </p:cNvPr>
          <p:cNvSpPr txBox="1"/>
          <p:nvPr/>
        </p:nvSpPr>
        <p:spPr>
          <a:xfrm>
            <a:off x="33369738" y="14439157"/>
            <a:ext cx="9254331" cy="1431161"/>
          </a:xfrm>
          <a:prstGeom prst="rect">
            <a:avLst/>
          </a:prstGeom>
          <a:noFill/>
        </p:spPr>
        <p:txBody>
          <a:bodyPr wrap="square" rtlCol="0">
            <a:spAutoFit/>
          </a:bodyPr>
          <a:lstStyle/>
          <a:p>
            <a:pPr algn="just"/>
            <a:r>
              <a:rPr lang="en-US" sz="2900" dirty="0"/>
              <a:t>This model can be deployed with the real time data and used by doctor to classify the patients at the beginning. The model can be modified for other risk prediction of other disease.</a:t>
            </a:r>
            <a:endParaRPr lang="en-IN" sz="2900" dirty="0"/>
          </a:p>
        </p:txBody>
      </p:sp>
      <p:sp>
        <p:nvSpPr>
          <p:cNvPr id="28" name="TextBox 27">
            <a:extLst>
              <a:ext uri="{FF2B5EF4-FFF2-40B4-BE49-F238E27FC236}">
                <a16:creationId xmlns:a16="http://schemas.microsoft.com/office/drawing/2014/main" id="{E3373108-E08D-4D84-8182-46BCF2744E65}"/>
              </a:ext>
            </a:extLst>
          </p:cNvPr>
          <p:cNvSpPr txBox="1"/>
          <p:nvPr/>
        </p:nvSpPr>
        <p:spPr>
          <a:xfrm>
            <a:off x="33369738" y="13346733"/>
            <a:ext cx="7814922" cy="646331"/>
          </a:xfrm>
          <a:prstGeom prst="rect">
            <a:avLst/>
          </a:prstGeom>
          <a:noFill/>
        </p:spPr>
        <p:txBody>
          <a:bodyPr wrap="square" rtlCol="0">
            <a:spAutoFit/>
          </a:bodyPr>
          <a:lstStyle/>
          <a:p>
            <a:r>
              <a:rPr lang="en-US" sz="3600" dirty="0">
                <a:solidFill>
                  <a:schemeClr val="accent5">
                    <a:lumMod val="75000"/>
                  </a:schemeClr>
                </a:solidFill>
              </a:rPr>
              <a:t>Future scope</a:t>
            </a:r>
            <a:endParaRPr lang="en-IN" sz="3600" dirty="0">
              <a:solidFill>
                <a:schemeClr val="accent5">
                  <a:lumMod val="75000"/>
                </a:schemeClr>
              </a:solidFill>
            </a:endParaRPr>
          </a:p>
        </p:txBody>
      </p:sp>
      <p:pic>
        <p:nvPicPr>
          <p:cNvPr id="43" name="image1.png" descr="Text&#10;&#10;Description automatically generated"/>
          <p:cNvPicPr/>
          <p:nvPr/>
        </p:nvPicPr>
        <p:blipFill>
          <a:blip r:embed="rId7"/>
          <a:srcRect/>
          <a:stretch>
            <a:fillRect/>
          </a:stretch>
        </p:blipFill>
        <p:spPr>
          <a:xfrm>
            <a:off x="762000" y="457200"/>
            <a:ext cx="5410201" cy="1752477"/>
          </a:xfrm>
          <a:prstGeom prst="rect">
            <a:avLst/>
          </a:prstGeom>
          <a:ln/>
        </p:spPr>
      </p:pic>
      <p:pic>
        <p:nvPicPr>
          <p:cNvPr id="44" name="image3.jpeg">
            <a:extLst>
              <a:ext uri="{FF2B5EF4-FFF2-40B4-BE49-F238E27FC236}">
                <a16:creationId xmlns:a16="http://schemas.microsoft.com/office/drawing/2014/main" id="{8CC54079-6125-1497-5549-65C7963AD7E4}"/>
              </a:ext>
            </a:extLst>
          </p:cNvPr>
          <p:cNvPicPr>
            <a:picLocks noChangeAspect="1"/>
          </p:cNvPicPr>
          <p:nvPr/>
        </p:nvPicPr>
        <p:blipFill>
          <a:blip r:embed="rId8" cstate="print"/>
          <a:stretch>
            <a:fillRect/>
          </a:stretch>
        </p:blipFill>
        <p:spPr>
          <a:xfrm>
            <a:off x="11661660" y="24085106"/>
            <a:ext cx="10479201" cy="5090438"/>
          </a:xfrm>
          <a:prstGeom prst="rect">
            <a:avLst/>
          </a:prstGeom>
        </p:spPr>
      </p:pic>
      <p:pic>
        <p:nvPicPr>
          <p:cNvPr id="45" name="image13.jpeg">
            <a:extLst>
              <a:ext uri="{FF2B5EF4-FFF2-40B4-BE49-F238E27FC236}">
                <a16:creationId xmlns:a16="http://schemas.microsoft.com/office/drawing/2014/main" id="{45A6F0AE-0296-11DF-F951-D1A125E6C069}"/>
              </a:ext>
            </a:extLst>
          </p:cNvPr>
          <p:cNvPicPr>
            <a:picLocks noChangeAspect="1"/>
          </p:cNvPicPr>
          <p:nvPr/>
        </p:nvPicPr>
        <p:blipFill>
          <a:blip r:embed="rId9" cstate="print"/>
          <a:stretch>
            <a:fillRect/>
          </a:stretch>
        </p:blipFill>
        <p:spPr>
          <a:xfrm>
            <a:off x="22616109" y="9744108"/>
            <a:ext cx="9260926" cy="3538183"/>
          </a:xfrm>
          <a:prstGeom prst="rect">
            <a:avLst/>
          </a:prstGeom>
        </p:spPr>
      </p:pic>
      <p:pic>
        <p:nvPicPr>
          <p:cNvPr id="53" name="image16.png">
            <a:extLst>
              <a:ext uri="{FF2B5EF4-FFF2-40B4-BE49-F238E27FC236}">
                <a16:creationId xmlns:a16="http://schemas.microsoft.com/office/drawing/2014/main" id="{89C45121-EE00-E70E-F6BE-67AE55FED082}"/>
              </a:ext>
            </a:extLst>
          </p:cNvPr>
          <p:cNvPicPr>
            <a:picLocks noChangeAspect="1"/>
          </p:cNvPicPr>
          <p:nvPr/>
        </p:nvPicPr>
        <p:blipFill>
          <a:blip r:embed="rId10" cstate="print"/>
          <a:stretch>
            <a:fillRect/>
          </a:stretch>
        </p:blipFill>
        <p:spPr>
          <a:xfrm>
            <a:off x="22849110" y="15285493"/>
            <a:ext cx="9027925" cy="8209987"/>
          </a:xfrm>
          <a:prstGeom prst="rect">
            <a:avLst/>
          </a:prstGeom>
        </p:spPr>
      </p:pic>
      <p:pic>
        <p:nvPicPr>
          <p:cNvPr id="55" name="image18.png">
            <a:extLst>
              <a:ext uri="{FF2B5EF4-FFF2-40B4-BE49-F238E27FC236}">
                <a16:creationId xmlns:a16="http://schemas.microsoft.com/office/drawing/2014/main" id="{547E5313-5FCC-9503-FA5F-0B4C7A9096E2}"/>
              </a:ext>
            </a:extLst>
          </p:cNvPr>
          <p:cNvPicPr>
            <a:picLocks noChangeAspect="1"/>
          </p:cNvPicPr>
          <p:nvPr/>
        </p:nvPicPr>
        <p:blipFill rotWithShape="1">
          <a:blip r:embed="rId11" cstate="print"/>
          <a:srcRect t="1513" b="1513"/>
          <a:stretch/>
        </p:blipFill>
        <p:spPr>
          <a:xfrm>
            <a:off x="22923517" y="24908305"/>
            <a:ext cx="9027925" cy="4611005"/>
          </a:xfrm>
          <a:prstGeom prst="rect">
            <a:avLst/>
          </a:prstGeom>
        </p:spPr>
      </p:pic>
      <p:sp>
        <p:nvSpPr>
          <p:cNvPr id="2" name="TextBox 1">
            <a:extLst>
              <a:ext uri="{FF2B5EF4-FFF2-40B4-BE49-F238E27FC236}">
                <a16:creationId xmlns:a16="http://schemas.microsoft.com/office/drawing/2014/main" id="{1D4B8A7A-0712-DD58-39B2-BE5C23026777}"/>
              </a:ext>
            </a:extLst>
          </p:cNvPr>
          <p:cNvSpPr txBox="1"/>
          <p:nvPr/>
        </p:nvSpPr>
        <p:spPr>
          <a:xfrm>
            <a:off x="25732657" y="29836624"/>
            <a:ext cx="3260829" cy="461665"/>
          </a:xfrm>
          <a:prstGeom prst="rect">
            <a:avLst/>
          </a:prstGeom>
          <a:noFill/>
        </p:spPr>
        <p:txBody>
          <a:bodyPr wrap="none" rtlCol="0">
            <a:spAutoFit/>
          </a:bodyPr>
          <a:lstStyle/>
          <a:p>
            <a:r>
              <a:rPr lang="en-US" dirty="0"/>
              <a:t>Fig 4. Results of test sets</a:t>
            </a:r>
          </a:p>
        </p:txBody>
      </p:sp>
      <p:sp>
        <p:nvSpPr>
          <p:cNvPr id="5" name="TextBox 4">
            <a:extLst>
              <a:ext uri="{FF2B5EF4-FFF2-40B4-BE49-F238E27FC236}">
                <a16:creationId xmlns:a16="http://schemas.microsoft.com/office/drawing/2014/main" id="{E4CC497E-1DFD-7183-9126-A9B4366518E4}"/>
              </a:ext>
            </a:extLst>
          </p:cNvPr>
          <p:cNvSpPr txBox="1"/>
          <p:nvPr/>
        </p:nvSpPr>
        <p:spPr>
          <a:xfrm flipH="1">
            <a:off x="33500257" y="21750773"/>
            <a:ext cx="8896351" cy="10926068"/>
          </a:xfrm>
          <a:prstGeom prst="rect">
            <a:avLst/>
          </a:prstGeom>
          <a:noFill/>
        </p:spPr>
        <p:txBody>
          <a:bodyPr wrap="square" rtlCol="0">
            <a:spAutoFit/>
          </a:bodyPr>
          <a:lstStyle/>
          <a:p>
            <a:r>
              <a:rPr lang="en-US" sz="2200" dirty="0"/>
              <a:t>[1] </a:t>
            </a:r>
            <a:r>
              <a:rPr lang="en-US" sz="2200" dirty="0" err="1"/>
              <a:t>Sina</a:t>
            </a:r>
            <a:r>
              <a:rPr lang="en-US" sz="2200" dirty="0"/>
              <a:t> F. </a:t>
            </a:r>
            <a:r>
              <a:rPr lang="en-US" sz="2200" dirty="0" err="1"/>
              <a:t>Ardabili</a:t>
            </a:r>
            <a:r>
              <a:rPr lang="en-US" sz="2200" dirty="0"/>
              <a:t> and Amir </a:t>
            </a:r>
            <a:r>
              <a:rPr lang="en-US" sz="2200" dirty="0" err="1"/>
              <a:t>Mosavi</a:t>
            </a:r>
            <a:r>
              <a:rPr lang="en-US" sz="2200" dirty="0"/>
              <a:t>, ‘’ COVID-19 Outbreak Prediction with Machine Learning “,ResearchGate </a:t>
            </a:r>
            <a:r>
              <a:rPr lang="en-US" sz="2200" dirty="0" err="1"/>
              <a:t>publications,May</a:t>
            </a:r>
            <a:r>
              <a:rPr lang="en-US" sz="2200" dirty="0"/>
              <a:t> 25 .2020.</a:t>
            </a:r>
          </a:p>
          <a:p>
            <a:endParaRPr lang="en-US" sz="2200" dirty="0"/>
          </a:p>
          <a:p>
            <a:r>
              <a:rPr lang="en-US" sz="2200" dirty="0"/>
              <a:t>[2] Furqan Rustam, Aijaz Ahmad </a:t>
            </a:r>
            <a:r>
              <a:rPr lang="en-US" sz="2200" dirty="0" err="1"/>
              <a:t>Reshi</a:t>
            </a:r>
            <a:r>
              <a:rPr lang="en-US" sz="2200" dirty="0"/>
              <a:t>, (Member, IEEE), </a:t>
            </a:r>
            <a:r>
              <a:rPr lang="en-US" sz="2200" dirty="0" err="1"/>
              <a:t>Arif</a:t>
            </a:r>
            <a:r>
              <a:rPr lang="en-US" sz="2200" dirty="0"/>
              <a:t> Mehmood 3, Saleem Ullah, Byung-Won, Waqar Psalm,” COVID19 Future Forecasting Using Supervised Machine Learning Models “, IEEE Access, Vol. 8, May 5 .2020.</a:t>
            </a:r>
          </a:p>
          <a:p>
            <a:endParaRPr lang="en-US" sz="2200" dirty="0"/>
          </a:p>
          <a:p>
            <a:r>
              <a:rPr lang="en-US" sz="2200" dirty="0"/>
              <a:t>[3] </a:t>
            </a:r>
            <a:r>
              <a:rPr lang="en-US" sz="2200" dirty="0" err="1"/>
              <a:t>Zirun</a:t>
            </a:r>
            <a:r>
              <a:rPr lang="en-US" sz="2200" dirty="0"/>
              <a:t> Zhao, Anne Chen, Wei Hou, James M. Graham, </a:t>
            </a:r>
            <a:r>
              <a:rPr lang="en-US" sz="2200" dirty="0" err="1"/>
              <a:t>Haifang</a:t>
            </a:r>
            <a:r>
              <a:rPr lang="en-US" sz="2200" dirty="0"/>
              <a:t> Li, Paul S. Richman, Henry C. </a:t>
            </a:r>
            <a:r>
              <a:rPr lang="en-US" sz="2200" dirty="0" err="1"/>
              <a:t>Thode</a:t>
            </a:r>
            <a:r>
              <a:rPr lang="en-US" sz="2200" dirty="0"/>
              <a:t>, Adam J. Singer, Tim Q. Duong “Prediction model and risk scores of ICU admission and mortality in COVID-19“, PLOSON, https://journals.plos.org/plosone/article/file?type=printable&amp;id=10. 1371/journal.pone.0236618 ,18 July 30, 2020.</a:t>
            </a:r>
          </a:p>
          <a:p>
            <a:endParaRPr lang="en-US" sz="2200" dirty="0"/>
          </a:p>
          <a:p>
            <a:r>
              <a:rPr lang="en-US" sz="2200" dirty="0"/>
              <a:t>[4] Roseline </a:t>
            </a:r>
            <a:r>
              <a:rPr lang="en-US" sz="2200" dirty="0" err="1"/>
              <a:t>Oluwaseun</a:t>
            </a:r>
            <a:r>
              <a:rPr lang="en-US" sz="2200" dirty="0"/>
              <a:t> OGUNDOKUN, Joseph Bamidele AWOTUNDE, “Machine Learning Prediction for COVID 19 Pandemic India”, https://www.medrxiv.org/content/10.1101/2020.05.20.20107847v1 ,May 26, 2020.</a:t>
            </a:r>
          </a:p>
          <a:p>
            <a:endParaRPr lang="en-US" sz="2200" dirty="0"/>
          </a:p>
          <a:p>
            <a:r>
              <a:rPr lang="en-US" sz="2200" dirty="0"/>
              <a:t>[5] </a:t>
            </a:r>
            <a:r>
              <a:rPr lang="en-US" sz="2200" dirty="0" err="1"/>
              <a:t>Prathamesh</a:t>
            </a:r>
            <a:r>
              <a:rPr lang="en-US" sz="2200" dirty="0"/>
              <a:t> </a:t>
            </a:r>
            <a:r>
              <a:rPr lang="en-US" sz="2200" dirty="0" err="1"/>
              <a:t>Parchure</a:t>
            </a:r>
            <a:r>
              <a:rPr lang="en-US" sz="2200" dirty="0"/>
              <a:t>, Himanshu Joshi, Kavita </a:t>
            </a:r>
            <a:r>
              <a:rPr lang="en-US" sz="2200" dirty="0" err="1"/>
              <a:t>Dharmarajan</a:t>
            </a:r>
            <a:r>
              <a:rPr lang="en-US" sz="2200" dirty="0"/>
              <a:t>, Robert Freeman, David L Reich, Madhu Mazumdar, rem </a:t>
            </a:r>
            <a:r>
              <a:rPr lang="en-US" sz="2200" dirty="0" err="1"/>
              <a:t>Timsina</a:t>
            </a:r>
            <a:r>
              <a:rPr lang="en-US" sz="2200" dirty="0"/>
              <a:t>, </a:t>
            </a:r>
            <a:r>
              <a:rPr lang="en-US" sz="2200" dirty="0" err="1"/>
              <a:t>Arash</a:t>
            </a:r>
            <a:r>
              <a:rPr lang="en-US" sz="2200" dirty="0"/>
              <a:t> Kia “Development and validation of a machine learning- based prediction model for near-term in-hospital mortality among patients with COVID-19 “, 18 August. 2020.</a:t>
            </a:r>
          </a:p>
          <a:p>
            <a:endParaRPr lang="en-US" sz="2200" dirty="0"/>
          </a:p>
          <a:p>
            <a:r>
              <a:rPr lang="en-US" sz="2200" dirty="0"/>
              <a:t>[6] Andre Patricio, Rafael S. Costa and Rui Henriques “COVID-19 in Portugal: predictability of hospitalization, ICU and respiratory assistance needs” , pp.1-8, https://www.researchgate.net/publication/345968499_COVID19_in_Portugal_predictability_of_hospitalization_ICU_and_respir </a:t>
            </a:r>
            <a:r>
              <a:rPr lang="en-US" sz="2200" dirty="0" err="1"/>
              <a:t>atory-assistance_needs</a:t>
            </a:r>
            <a:r>
              <a:rPr lang="en-US" sz="2200" dirty="0"/>
              <a:t> .</a:t>
            </a:r>
          </a:p>
          <a:p>
            <a:endParaRPr lang="en-US" sz="2200" dirty="0"/>
          </a:p>
          <a:p>
            <a:endParaRPr lang="en-US" sz="2200"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4207</TotalTime>
  <Words>1229</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Libre Baskerville</vt:lpstr>
      <vt:lpstr>Montserrat Light</vt:lpstr>
      <vt:lpstr>Times New Roman</vt:lpstr>
      <vt:lpstr>Arial</vt:lpstr>
      <vt:lpstr>Symbol</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Raghavendra Amberkar</cp:lastModifiedBy>
  <cp:revision>329</cp:revision>
  <cp:lastPrinted>2006-11-15T16:04:57Z</cp:lastPrinted>
  <dcterms:modified xsi:type="dcterms:W3CDTF">2022-05-18T06:39:17Z</dcterms:modified>
  <cp:category>templates for scientific poster</cp:category>
</cp:coreProperties>
</file>