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96" r:id="rId5"/>
    <p:sldId id="297" r:id="rId6"/>
    <p:sldId id="307" r:id="rId7"/>
    <p:sldId id="298" r:id="rId8"/>
    <p:sldId id="308" r:id="rId9"/>
    <p:sldId id="305" r:id="rId10"/>
    <p:sldId id="299" r:id="rId11"/>
    <p:sldId id="306" r:id="rId12"/>
    <p:sldId id="300" r:id="rId13"/>
    <p:sldId id="301" r:id="rId14"/>
    <p:sldId id="309" r:id="rId15"/>
    <p:sldId id="310" r:id="rId16"/>
    <p:sldId id="302" r:id="rId17"/>
    <p:sldId id="303" r:id="rId18"/>
    <p:sldId id="30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6" d="100"/>
          <a:sy n="86" d="100"/>
        </p:scale>
        <p:origin x="312" y="58"/>
      </p:cViewPr>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853BAE-C15A-42A4-B1EF-0EAACCFC9C1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362792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853BAE-C15A-42A4-B1EF-0EAACCFC9C1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279228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853BAE-C15A-42A4-B1EF-0EAACCFC9C1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22913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63413979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883973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40928807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853BAE-C15A-42A4-B1EF-0EAACCFC9C1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123083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3BAE-C15A-42A4-B1EF-0EAACCFC9C1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342020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853BAE-C15A-42A4-B1EF-0EAACCFC9C15}"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371247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853BAE-C15A-42A4-B1EF-0EAACCFC9C15}"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47198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853BAE-C15A-42A4-B1EF-0EAACCFC9C15}" type="datetimeFigureOut">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337634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53BAE-C15A-42A4-B1EF-0EAACCFC9C15}" type="datetimeFigureOut">
              <a:rPr lang="en-US" smtClean="0"/>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324411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53BAE-C15A-42A4-B1EF-0EAACCFC9C15}"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210425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53BAE-C15A-42A4-B1EF-0EAACCFC9C15}"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40EA9-9E0D-4ED8-9CE6-0FEA0047ACC6}" type="slidenum">
              <a:rPr lang="en-US" smtClean="0"/>
              <a:t>‹#›</a:t>
            </a:fld>
            <a:endParaRPr lang="en-US"/>
          </a:p>
        </p:txBody>
      </p:sp>
    </p:spTree>
    <p:extLst>
      <p:ext uri="{BB962C8B-B14F-4D97-AF65-F5344CB8AC3E}">
        <p14:creationId xmlns:p14="http://schemas.microsoft.com/office/powerpoint/2010/main" val="268177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53BAE-C15A-42A4-B1EF-0EAACCFC9C15}" type="datetimeFigureOut">
              <a:rPr lang="en-US" smtClean="0"/>
              <a:t>5/28/2021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40EA9-9E0D-4ED8-9CE6-0FEA0047ACC6}" type="slidenum">
              <a:rPr lang="en-US" smtClean="0"/>
              <a:t>‹#›</a:t>
            </a:fld>
            <a:endParaRPr lang="en-US"/>
          </a:p>
        </p:txBody>
      </p:sp>
    </p:spTree>
    <p:extLst>
      <p:ext uri="{BB962C8B-B14F-4D97-AF65-F5344CB8AC3E}">
        <p14:creationId xmlns:p14="http://schemas.microsoft.com/office/powerpoint/2010/main" val="1612517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MINI PROJECT : 2020-21</a:t>
            </a:r>
            <a:br>
              <a:rPr lang="en-US" dirty="0"/>
            </a:br>
            <a:endParaRPr lang="en-US" dirty="0"/>
          </a:p>
        </p:txBody>
      </p:sp>
      <p:sp>
        <p:nvSpPr>
          <p:cNvPr id="5" name="Text Placeholder 4"/>
          <p:cNvSpPr>
            <a:spLocks noGrp="1"/>
          </p:cNvSpPr>
          <p:nvPr>
            <p:ph type="body" sz="quarter" idx="10"/>
          </p:nvPr>
        </p:nvSpPr>
        <p:spPr>
          <a:xfrm>
            <a:off x="1058553" y="4466308"/>
            <a:ext cx="8041157" cy="407987"/>
          </a:xfrm>
        </p:spPr>
        <p:txBody>
          <a:bodyPr>
            <a:noAutofit/>
          </a:bodyPr>
          <a:lstStyle/>
          <a:p>
            <a:r>
              <a:rPr lang="en-US" sz="4400"/>
              <a:t>Report </a:t>
            </a:r>
            <a:r>
              <a:rPr lang="en-US" sz="4400" dirty="0"/>
              <a:t>Presentation</a:t>
            </a:r>
            <a:endParaRPr lang="en-US" sz="2800" dirty="0"/>
          </a:p>
        </p:txBody>
      </p:sp>
    </p:spTree>
    <p:extLst>
      <p:ext uri="{BB962C8B-B14F-4D97-AF65-F5344CB8AC3E}">
        <p14:creationId xmlns:p14="http://schemas.microsoft.com/office/powerpoint/2010/main" val="87255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10</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551384" y="189817"/>
            <a:ext cx="11089232" cy="864096"/>
          </a:xfrm>
        </p:spPr>
        <p:txBody>
          <a:bodyPr>
            <a:normAutofit/>
          </a:bodyPr>
          <a:lstStyle/>
          <a:p>
            <a:r>
              <a:rPr lang="en-US" sz="4000" dirty="0">
                <a:solidFill>
                  <a:srgbClr val="C00000"/>
                </a:solidFill>
              </a:rPr>
              <a:t>Objectives and Problem Definition</a:t>
            </a:r>
          </a:p>
        </p:txBody>
      </p:sp>
      <p:sp>
        <p:nvSpPr>
          <p:cNvPr id="15" name="TextBox 14">
            <a:extLst>
              <a:ext uri="{FF2B5EF4-FFF2-40B4-BE49-F238E27FC236}">
                <a16:creationId xmlns:a16="http://schemas.microsoft.com/office/drawing/2014/main" id="{BA267E4B-9688-45E0-B01B-12DA12AF3902}"/>
              </a:ext>
            </a:extLst>
          </p:cNvPr>
          <p:cNvSpPr txBox="1"/>
          <p:nvPr/>
        </p:nvSpPr>
        <p:spPr>
          <a:xfrm>
            <a:off x="551384" y="1053913"/>
            <a:ext cx="10611008" cy="5478423"/>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US" sz="2400" dirty="0">
                <a:solidFill>
                  <a:srgbClr val="0E101A"/>
                </a:solidFill>
                <a:effectLst/>
                <a:ea typeface="Times New Roman" panose="02020603050405020304" pitchFamily="18" charset="0"/>
              </a:rPr>
              <a:t>The assistant will act as a learning platform for students on a particular topic with doubt solving and problem-solving included. </a:t>
            </a:r>
            <a:endParaRPr lang="en-IN" sz="2400" dirty="0">
              <a:solidFill>
                <a:srgbClr val="0E101A"/>
              </a:solidFill>
              <a:effectLst/>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400" dirty="0">
                <a:solidFill>
                  <a:srgbClr val="0E101A"/>
                </a:solidFill>
                <a:effectLst/>
                <a:ea typeface="Times New Roman" panose="02020603050405020304" pitchFamily="18" charset="0"/>
              </a:rPr>
              <a:t>At first, a student will use our AI voice assistant for a specific concept.</a:t>
            </a:r>
            <a:endParaRPr lang="en-IN" sz="2400" dirty="0">
              <a:solidFill>
                <a:srgbClr val="0E101A"/>
              </a:solidFill>
              <a:effectLst/>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400" dirty="0">
                <a:solidFill>
                  <a:srgbClr val="0E101A"/>
                </a:solidFill>
                <a:effectLst/>
                <a:ea typeface="Times New Roman" panose="02020603050405020304" pitchFamily="18" charset="0"/>
              </a:rPr>
              <a:t>After that, we will produce three options called full learning, overview learning, and quick learning.</a:t>
            </a:r>
            <a:endParaRPr lang="en-IN" sz="2400" dirty="0">
              <a:solidFill>
                <a:srgbClr val="0E101A"/>
              </a:solidFill>
              <a:effectLst/>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400" dirty="0">
                <a:solidFill>
                  <a:srgbClr val="0E101A"/>
                </a:solidFill>
                <a:effectLst/>
                <a:ea typeface="Times New Roman" panose="02020603050405020304" pitchFamily="18" charset="0"/>
              </a:rPr>
              <a:t>The Full learning option will provide links like:</a:t>
            </a:r>
            <a:endParaRPr lang="en-IN" sz="2400" dirty="0">
              <a:solidFill>
                <a:srgbClr val="0E101A"/>
              </a:solidFill>
              <a:effectLst/>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sz="2400" dirty="0">
                <a:solidFill>
                  <a:srgbClr val="0E101A"/>
                </a:solidFill>
                <a:effectLst/>
                <a:ea typeface="Times New Roman" panose="02020603050405020304" pitchFamily="18" charset="0"/>
                <a:cs typeface="Times New Roman" panose="02020603050405020304" pitchFamily="18" charset="0"/>
              </a:rPr>
              <a:t>YouTube lectures (which includes most of the video content for any concept).</a:t>
            </a:r>
            <a:endParaRPr lang="en-IN" sz="2400" dirty="0">
              <a:solidFill>
                <a:srgbClr val="0E101A"/>
              </a:solidFill>
              <a:effectLst/>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sz="2400" dirty="0">
                <a:solidFill>
                  <a:srgbClr val="0E101A"/>
                </a:solidFill>
                <a:effectLst/>
                <a:ea typeface="Times New Roman" panose="02020603050405020304" pitchFamily="18" charset="0"/>
                <a:cs typeface="Times New Roman" panose="02020603050405020304" pitchFamily="18" charset="0"/>
              </a:rPr>
              <a:t>Wikipedia link.</a:t>
            </a:r>
            <a:endParaRPr lang="en-IN" sz="2400" dirty="0">
              <a:solidFill>
                <a:srgbClr val="0E101A"/>
              </a:solidFill>
              <a:effectLst/>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sz="2400" dirty="0">
                <a:solidFill>
                  <a:srgbClr val="0E101A"/>
                </a:solidFill>
                <a:effectLst/>
                <a:ea typeface="Times New Roman" panose="02020603050405020304" pitchFamily="18" charset="0"/>
                <a:cs typeface="Times New Roman" panose="02020603050405020304" pitchFamily="18" charset="0"/>
              </a:rPr>
              <a:t>geeks for geeks/stack overflow links.</a:t>
            </a:r>
            <a:endParaRPr lang="en-IN" sz="2400" dirty="0">
              <a:solidFill>
                <a:srgbClr val="0E101A"/>
              </a:solidFill>
              <a:effectLst/>
              <a:ea typeface="Times New Roman" panose="02020603050405020304" pitchFamily="18" charset="0"/>
              <a:cs typeface="Times New Roman" panose="02020603050405020304" pitchFamily="18" charset="0"/>
            </a:endParaRPr>
          </a:p>
          <a:p>
            <a:pPr marL="225425" indent="-225425" algn="just">
              <a:buFont typeface="Arial" panose="020B0604020202020204" pitchFamily="34" charset="0"/>
              <a:buChar char="•"/>
            </a:pPr>
            <a:endParaRPr lang="en-US" sz="2600" dirty="0"/>
          </a:p>
        </p:txBody>
      </p:sp>
    </p:spTree>
    <p:extLst>
      <p:ext uri="{BB962C8B-B14F-4D97-AF65-F5344CB8AC3E}">
        <p14:creationId xmlns:p14="http://schemas.microsoft.com/office/powerpoint/2010/main" val="278235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8F1D-7580-4C42-8689-06424F2586D6}"/>
              </a:ext>
            </a:extLst>
          </p:cNvPr>
          <p:cNvSpPr>
            <a:spLocks noGrp="1"/>
          </p:cNvSpPr>
          <p:nvPr>
            <p:ph type="title"/>
          </p:nvPr>
        </p:nvSpPr>
        <p:spPr>
          <a:xfrm>
            <a:off x="623392" y="346074"/>
            <a:ext cx="8243730" cy="838202"/>
          </a:xfrm>
        </p:spPr>
        <p:txBody>
          <a:bodyPr/>
          <a:lstStyle/>
          <a:p>
            <a:pPr marL="0" marR="0" lvl="0" indent="0" defTabSz="914400" rtl="0" eaLnBrk="1" fontAlgn="auto" latinLnBrk="0" hangingPunct="1">
              <a:lnSpc>
                <a:spcPct val="90000"/>
              </a:lnSpc>
              <a:spcBef>
                <a:spcPts val="1000"/>
              </a:spcBef>
              <a:spcAft>
                <a:spcPts val="0"/>
              </a:spcAft>
              <a:tabLst/>
              <a:defRPr/>
            </a:pPr>
            <a:r>
              <a:rPr kumimoji="0" lang="en-US" sz="4000" b="0" i="0" u="none" strike="noStrike" kern="1200" cap="none" spc="0" normalizeH="0" baseline="0" noProof="0" dirty="0">
                <a:ln>
                  <a:noFill/>
                </a:ln>
                <a:solidFill>
                  <a:srgbClr val="C00000"/>
                </a:solidFill>
                <a:effectLst/>
                <a:uLnTx/>
                <a:uFillTx/>
                <a:latin typeface="Roboto Medium" pitchFamily="2" charset="0"/>
              </a:rPr>
              <a:t>Objectives and Problem Definition</a:t>
            </a:r>
            <a:br>
              <a:rPr kumimoji="0" lang="en-US" sz="4000" b="0" i="0" u="none" strike="noStrike" kern="1200" cap="none" spc="0" normalizeH="0" baseline="0" noProof="0" dirty="0">
                <a:ln>
                  <a:noFill/>
                </a:ln>
                <a:solidFill>
                  <a:srgbClr val="C00000"/>
                </a:solidFill>
                <a:effectLst/>
                <a:uLnTx/>
                <a:uFillTx/>
                <a:latin typeface="Roboto Medium" pitchFamily="2" charset="0"/>
              </a:rPr>
            </a:br>
            <a:endParaRPr lang="en-IN" dirty="0"/>
          </a:p>
        </p:txBody>
      </p:sp>
      <p:sp>
        <p:nvSpPr>
          <p:cNvPr id="6" name="TextBox 5">
            <a:extLst>
              <a:ext uri="{FF2B5EF4-FFF2-40B4-BE49-F238E27FC236}">
                <a16:creationId xmlns:a16="http://schemas.microsoft.com/office/drawing/2014/main" id="{BA37B362-5080-4B84-A771-FF3F2C7A9989}"/>
              </a:ext>
            </a:extLst>
          </p:cNvPr>
          <p:cNvSpPr txBox="1"/>
          <p:nvPr/>
        </p:nvSpPr>
        <p:spPr>
          <a:xfrm>
            <a:off x="623392" y="1184276"/>
            <a:ext cx="8520608" cy="3349956"/>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US" sz="2400" dirty="0">
                <a:solidFill>
                  <a:srgbClr val="0E101A"/>
                </a:solidFill>
                <a:effectLst/>
                <a:ea typeface="Times New Roman" panose="02020603050405020304" pitchFamily="18" charset="0"/>
              </a:rPr>
              <a:t>The next option will be solving some problems related to that and make sure that we understood the concepts.</a:t>
            </a:r>
            <a:endParaRPr lang="en-IN" sz="2400" dirty="0">
              <a:solidFill>
                <a:srgbClr val="0E101A"/>
              </a:solidFill>
              <a:effectLst/>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400" dirty="0">
                <a:solidFill>
                  <a:srgbClr val="0E101A"/>
                </a:solidFill>
                <a:effectLst/>
                <a:ea typeface="Times New Roman" panose="02020603050405020304" pitchFamily="18" charset="0"/>
              </a:rPr>
              <a:t>Overview learning deals with only by giving lectures and notes for study.</a:t>
            </a:r>
            <a:endParaRPr lang="en-IN" sz="2400" dirty="0">
              <a:solidFill>
                <a:srgbClr val="0E101A"/>
              </a:solidFill>
              <a:effectLst/>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400" dirty="0">
                <a:solidFill>
                  <a:srgbClr val="0E101A"/>
                </a:solidFill>
                <a:effectLst/>
                <a:ea typeface="Times New Roman" panose="02020603050405020304" pitchFamily="18" charset="0"/>
              </a:rPr>
              <a:t>Our final goal is to make sure that the student will understand the concepts better and make better progress.</a:t>
            </a:r>
            <a:endParaRPr lang="en-IN" sz="2400" dirty="0">
              <a:effectLst/>
              <a:ea typeface="Times New Roman" panose="02020603050405020304" pitchFamily="18" charset="0"/>
            </a:endParaRPr>
          </a:p>
        </p:txBody>
      </p:sp>
      <p:sp>
        <p:nvSpPr>
          <p:cNvPr id="3" name="TextBox 2">
            <a:extLst>
              <a:ext uri="{FF2B5EF4-FFF2-40B4-BE49-F238E27FC236}">
                <a16:creationId xmlns:a16="http://schemas.microsoft.com/office/drawing/2014/main" id="{60BE9146-126B-4818-AF60-66377E9E065D}"/>
              </a:ext>
            </a:extLst>
          </p:cNvPr>
          <p:cNvSpPr txBox="1"/>
          <p:nvPr/>
        </p:nvSpPr>
        <p:spPr>
          <a:xfrm>
            <a:off x="11434439" y="6116715"/>
            <a:ext cx="418704" cy="369332"/>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96852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12</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623392" y="496706"/>
            <a:ext cx="11089232" cy="864096"/>
          </a:xfrm>
        </p:spPr>
        <p:txBody>
          <a:bodyPr>
            <a:normAutofit/>
          </a:bodyPr>
          <a:lstStyle/>
          <a:p>
            <a:r>
              <a:rPr lang="en-US" sz="4000" dirty="0">
                <a:solidFill>
                  <a:srgbClr val="C00000"/>
                </a:solidFill>
              </a:rPr>
              <a:t>System Requirements</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756138" y="1559905"/>
            <a:ext cx="10611008" cy="2092881"/>
          </a:xfrm>
          <a:prstGeom prst="rect">
            <a:avLst/>
          </a:prstGeom>
          <a:noFill/>
        </p:spPr>
        <p:txBody>
          <a:bodyPr wrap="square">
            <a:spAutoFit/>
          </a:bodyPr>
          <a:lstStyle/>
          <a:p>
            <a:endParaRPr lang="en-US" sz="2600" dirty="0"/>
          </a:p>
          <a:p>
            <a:endParaRPr lang="en-US" sz="2600" dirty="0"/>
          </a:p>
          <a:p>
            <a:endParaRPr lang="en-US" sz="2600" dirty="0"/>
          </a:p>
          <a:p>
            <a:endParaRPr lang="en-US" sz="2600" dirty="0"/>
          </a:p>
          <a:p>
            <a:endParaRPr lang="en-US" sz="2600" dirty="0"/>
          </a:p>
        </p:txBody>
      </p:sp>
      <p:graphicFrame>
        <p:nvGraphicFramePr>
          <p:cNvPr id="2" name="Table 1">
            <a:extLst>
              <a:ext uri="{FF2B5EF4-FFF2-40B4-BE49-F238E27FC236}">
                <a16:creationId xmlns:a16="http://schemas.microsoft.com/office/drawing/2014/main" id="{A0690B26-35B7-4B32-BC7D-D98037340C36}"/>
              </a:ext>
            </a:extLst>
          </p:cNvPr>
          <p:cNvGraphicFramePr>
            <a:graphicFrameLocks noGrp="1"/>
          </p:cNvGraphicFramePr>
          <p:nvPr>
            <p:extLst>
              <p:ext uri="{D42A27DB-BD31-4B8C-83A1-F6EECF244321}">
                <p14:modId xmlns:p14="http://schemas.microsoft.com/office/powerpoint/2010/main" val="1685352839"/>
              </p:ext>
            </p:extLst>
          </p:nvPr>
        </p:nvGraphicFramePr>
        <p:xfrm>
          <a:off x="1151466" y="1559906"/>
          <a:ext cx="10215680" cy="4840565"/>
        </p:xfrm>
        <a:graphic>
          <a:graphicData uri="http://schemas.openxmlformats.org/drawingml/2006/table">
            <a:tbl>
              <a:tblPr firstRow="1" firstCol="1" bandRow="1">
                <a:tableStyleId>{5C22544A-7EE6-4342-B048-85BDC9FD1C3A}</a:tableStyleId>
              </a:tblPr>
              <a:tblGrid>
                <a:gridCol w="5107840">
                  <a:extLst>
                    <a:ext uri="{9D8B030D-6E8A-4147-A177-3AD203B41FA5}">
                      <a16:colId xmlns:a16="http://schemas.microsoft.com/office/drawing/2014/main" val="3864937857"/>
                    </a:ext>
                  </a:extLst>
                </a:gridCol>
                <a:gridCol w="5107840">
                  <a:extLst>
                    <a:ext uri="{9D8B030D-6E8A-4147-A177-3AD203B41FA5}">
                      <a16:colId xmlns:a16="http://schemas.microsoft.com/office/drawing/2014/main" val="4251556312"/>
                    </a:ext>
                  </a:extLst>
                </a:gridCol>
              </a:tblGrid>
              <a:tr h="701000">
                <a:tc>
                  <a:txBody>
                    <a:bodyPr/>
                    <a:lstStyle/>
                    <a:p>
                      <a:pPr marL="457200" marR="0">
                        <a:lnSpc>
                          <a:spcPct val="107000"/>
                        </a:lnSpc>
                        <a:spcBef>
                          <a:spcPts val="0"/>
                        </a:spcBef>
                        <a:spcAft>
                          <a:spcPts val="0"/>
                        </a:spcAft>
                      </a:pPr>
                      <a:r>
                        <a:rPr lang="en-IN" sz="3200">
                          <a:effectLst/>
                        </a:rPr>
                        <a:t>Software Requirements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nSpc>
                          <a:spcPct val="107000"/>
                        </a:lnSpc>
                        <a:spcBef>
                          <a:spcPts val="0"/>
                        </a:spcBef>
                        <a:spcAft>
                          <a:spcPts val="0"/>
                        </a:spcAft>
                      </a:pPr>
                      <a:r>
                        <a:rPr lang="en-IN" sz="3200">
                          <a:effectLst/>
                        </a:rPr>
                        <a:t>Hardware Requirements</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9885102"/>
                  </a:ext>
                </a:extLst>
              </a:tr>
              <a:tr h="3581094">
                <a:tc>
                  <a:txBody>
                    <a:bodyPr/>
                    <a:lstStyle/>
                    <a:p>
                      <a:pPr marL="457200" marR="0">
                        <a:lnSpc>
                          <a:spcPct val="107000"/>
                        </a:lnSpc>
                        <a:spcBef>
                          <a:spcPts val="0"/>
                        </a:spcBef>
                        <a:spcAft>
                          <a:spcPts val="0"/>
                        </a:spcAft>
                      </a:pPr>
                      <a:r>
                        <a:rPr lang="en-IN" sz="3200" dirty="0">
                          <a:effectLst/>
                        </a:rPr>
                        <a:t>Flask, SQL, Html, CSS, JavaScript, C++, Selenium, pyttsx3, NLP, TensorFlow, Pandas, NumPy, OpenCV, Flutter etc.</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914400" marR="0" indent="-457200">
                        <a:lnSpc>
                          <a:spcPct val="107000"/>
                        </a:lnSpc>
                        <a:spcBef>
                          <a:spcPts val="0"/>
                        </a:spcBef>
                        <a:spcAft>
                          <a:spcPts val="0"/>
                        </a:spcAft>
                        <a:buFont typeface="Arial" panose="020B0604020202020204" pitchFamily="34" charset="0"/>
                        <a:buChar char="•"/>
                      </a:pPr>
                      <a:r>
                        <a:rPr lang="en-IN" sz="3200" dirty="0">
                          <a:effectLst/>
                        </a:rPr>
                        <a:t> PC with Proper internet connection.</a:t>
                      </a:r>
                    </a:p>
                    <a:p>
                      <a:pPr marL="914400" marR="0" indent="-457200">
                        <a:lnSpc>
                          <a:spcPct val="107000"/>
                        </a:lnSpc>
                        <a:spcBef>
                          <a:spcPts val="0"/>
                        </a:spcBef>
                        <a:spcAft>
                          <a:spcPts val="0"/>
                        </a:spcAft>
                        <a:buFont typeface="Arial" panose="020B0604020202020204" pitchFamily="34" charset="0"/>
                        <a:buChar char="•"/>
                      </a:pP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Windows 7 , 8, 10 with 64-bit operating system architecture.</a:t>
                      </a:r>
                    </a:p>
                    <a:p>
                      <a:pPr marL="914400" marR="0" indent="-457200">
                        <a:lnSpc>
                          <a:spcPct val="107000"/>
                        </a:lnSpc>
                        <a:spcBef>
                          <a:spcPts val="0"/>
                        </a:spcBef>
                        <a:spcAft>
                          <a:spcPts val="0"/>
                        </a:spcAft>
                        <a:buFont typeface="Arial" panose="020B0604020202020204" pitchFamily="34" charset="0"/>
                        <a:buChar char="•"/>
                      </a:pP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Minimum 2 GB Ram and Minimum of 5 GB of space.</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67392455"/>
                  </a:ext>
                </a:extLst>
              </a:tr>
            </a:tbl>
          </a:graphicData>
        </a:graphic>
      </p:graphicFrame>
    </p:spTree>
    <p:extLst>
      <p:ext uri="{BB962C8B-B14F-4D97-AF65-F5344CB8AC3E}">
        <p14:creationId xmlns:p14="http://schemas.microsoft.com/office/powerpoint/2010/main" val="17589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13</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623392" y="496706"/>
            <a:ext cx="11089232" cy="895996"/>
          </a:xfrm>
        </p:spPr>
        <p:txBody>
          <a:bodyPr>
            <a:normAutofit fontScale="92500"/>
          </a:bodyPr>
          <a:lstStyle/>
          <a:p>
            <a:r>
              <a:rPr lang="en-US" sz="4000" dirty="0">
                <a:solidFill>
                  <a:srgbClr val="C00000"/>
                </a:solidFill>
              </a:rPr>
              <a:t>Methodology (Expected implementation method)</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756138" y="1559905"/>
            <a:ext cx="10611008" cy="492443"/>
          </a:xfrm>
          <a:prstGeom prst="rect">
            <a:avLst/>
          </a:prstGeom>
          <a:noFill/>
        </p:spPr>
        <p:txBody>
          <a:bodyPr wrap="square">
            <a:spAutoFit/>
          </a:bodyPr>
          <a:lstStyle/>
          <a:p>
            <a:pPr algn="just"/>
            <a:endParaRPr lang="en-US" sz="2600" dirty="0"/>
          </a:p>
        </p:txBody>
      </p:sp>
      <p:pic>
        <p:nvPicPr>
          <p:cNvPr id="3" name="Picture 2">
            <a:extLst>
              <a:ext uri="{FF2B5EF4-FFF2-40B4-BE49-F238E27FC236}">
                <a16:creationId xmlns:a16="http://schemas.microsoft.com/office/drawing/2014/main" id="{890A042F-6A3D-44DC-B5DE-BB83E906343D}"/>
              </a:ext>
            </a:extLst>
          </p:cNvPr>
          <p:cNvPicPr>
            <a:picLocks noChangeAspect="1"/>
          </p:cNvPicPr>
          <p:nvPr/>
        </p:nvPicPr>
        <p:blipFill>
          <a:blip r:embed="rId2"/>
          <a:stretch>
            <a:fillRect/>
          </a:stretch>
        </p:blipFill>
        <p:spPr>
          <a:xfrm>
            <a:off x="1140755" y="1806125"/>
            <a:ext cx="5170799" cy="3491969"/>
          </a:xfrm>
          <a:prstGeom prst="rect">
            <a:avLst/>
          </a:prstGeom>
        </p:spPr>
      </p:pic>
      <p:sp>
        <p:nvSpPr>
          <p:cNvPr id="4" name="TextBox 3">
            <a:extLst>
              <a:ext uri="{FF2B5EF4-FFF2-40B4-BE49-F238E27FC236}">
                <a16:creationId xmlns:a16="http://schemas.microsoft.com/office/drawing/2014/main" id="{F3959EC6-69A7-4F0D-AB23-7B68038C1308}"/>
              </a:ext>
            </a:extLst>
          </p:cNvPr>
          <p:cNvSpPr txBox="1"/>
          <p:nvPr/>
        </p:nvSpPr>
        <p:spPr>
          <a:xfrm>
            <a:off x="6844683" y="3346881"/>
            <a:ext cx="3656963" cy="369332"/>
          </a:xfrm>
          <a:prstGeom prst="rect">
            <a:avLst/>
          </a:prstGeom>
          <a:noFill/>
        </p:spPr>
        <p:txBody>
          <a:bodyPr wrap="none" rtlCol="0">
            <a:spAutoFit/>
          </a:bodyPr>
          <a:lstStyle/>
          <a:p>
            <a:r>
              <a:rPr lang="en-US" dirty="0"/>
              <a:t>Components of the proposed System</a:t>
            </a:r>
          </a:p>
        </p:txBody>
      </p:sp>
    </p:spTree>
    <p:extLst>
      <p:ext uri="{BB962C8B-B14F-4D97-AF65-F5344CB8AC3E}">
        <p14:creationId xmlns:p14="http://schemas.microsoft.com/office/powerpoint/2010/main" val="33441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14</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623392" y="496706"/>
            <a:ext cx="11089232" cy="895996"/>
          </a:xfrm>
        </p:spPr>
        <p:txBody>
          <a:bodyPr>
            <a:normAutofit fontScale="92500"/>
          </a:bodyPr>
          <a:lstStyle/>
          <a:p>
            <a:r>
              <a:rPr lang="en-US" sz="4000" dirty="0">
                <a:solidFill>
                  <a:srgbClr val="C00000"/>
                </a:solidFill>
              </a:rPr>
              <a:t>Methodology (Expected implementation method)</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623392" y="1382812"/>
            <a:ext cx="10611008" cy="4524315"/>
          </a:xfrm>
          <a:prstGeom prst="rect">
            <a:avLst/>
          </a:prstGeom>
          <a:noFill/>
        </p:spPr>
        <p:txBody>
          <a:bodyPr wrap="square">
            <a:spAutoFit/>
          </a:bodyPr>
          <a:lstStyle/>
          <a:p>
            <a:pPr marL="342900" indent="-342900" algn="just">
              <a:buAutoNum type="alphaLcPeriod"/>
            </a:pPr>
            <a:r>
              <a:rPr lang="en-US" sz="1600" b="1" dirty="0"/>
              <a:t>Speech Recognition module</a:t>
            </a:r>
            <a:r>
              <a:rPr lang="en-US" sz="1600" dirty="0"/>
              <a:t>. The system uses Google’s speech recognition system for converting speech input to text. This module uses the library of Speech-Recognition 3.8.1 for performing speech recognition, with support for several engines and APIs, online and offline.</a:t>
            </a:r>
          </a:p>
          <a:p>
            <a:pPr marL="342900" indent="-342900" algn="just">
              <a:buAutoNum type="alphaLcPeriod"/>
            </a:pPr>
            <a:r>
              <a:rPr lang="en-US" sz="1600" b="1" dirty="0"/>
              <a:t>Python backend </a:t>
            </a:r>
            <a:r>
              <a:rPr lang="en-US" sz="1600" dirty="0"/>
              <a:t>get the output from the speech recognition module and then identifies whether the command or the speech output is an API Call, Context Extraction, and System Call then the output is sent back to the python backend to give the required output to the user.</a:t>
            </a:r>
          </a:p>
          <a:p>
            <a:pPr marL="342900" indent="-342900" algn="just">
              <a:buAutoNum type="alphaLcPeriod"/>
            </a:pPr>
            <a:r>
              <a:rPr lang="en-US" sz="1600" b="1" dirty="0"/>
              <a:t>API Calls</a:t>
            </a:r>
            <a:r>
              <a:rPr lang="en-US" sz="1600" dirty="0"/>
              <a:t>. It allows two applications to talk to each other. API is working as a messenger that delivers request to the provider that are requesting it from and then delivers the response back. </a:t>
            </a:r>
          </a:p>
          <a:p>
            <a:pPr marL="342900" indent="-342900" algn="just">
              <a:buAutoNum type="alphaLcPeriod"/>
            </a:pPr>
            <a:r>
              <a:rPr lang="en-US" sz="1600" b="1" dirty="0"/>
              <a:t>Context Extraction </a:t>
            </a:r>
            <a:r>
              <a:rPr lang="en-US" sz="1600" dirty="0"/>
              <a:t>is the function of automatically or robotic extracting structured information from unstructured or semi-structured or both machine-readable documents. In majority of the instance this task concerns processing of human language texts by the method of natural language processing (NLP). </a:t>
            </a:r>
          </a:p>
          <a:p>
            <a:pPr marL="342900" indent="-342900" algn="just">
              <a:buAutoNum type="alphaLcPeriod"/>
            </a:pPr>
            <a:r>
              <a:rPr lang="en-US" sz="1600" b="1" dirty="0"/>
              <a:t>System Calls </a:t>
            </a:r>
            <a:r>
              <a:rPr lang="en-US" sz="1600" dirty="0"/>
              <a:t>, is the programmatic method in which a computer program(function)appeal a service from the kernel of the operating system it is executed on. It include hardware related assistant and services like access of hard disk drive, creation and execution of new processes, and interacting with integral kernel services like process scheduling. It delivers an essential interface between a process and the operating system. </a:t>
            </a:r>
          </a:p>
          <a:p>
            <a:pPr marL="342900" indent="-342900" algn="just">
              <a:buAutoNum type="alphaLcPeriod"/>
            </a:pPr>
            <a:r>
              <a:rPr lang="en-US" sz="1600" b="1" dirty="0"/>
              <a:t>Text-To-Speech Text-to-Speech (TTS) </a:t>
            </a:r>
            <a:r>
              <a:rPr lang="en-US" sz="1600" dirty="0"/>
              <a:t>engine refers to the ability of computers to read text. The engine converts written text into a phonemic representation, then it will converts the phonemic representation to a waveforms and that can be output as sound.</a:t>
            </a:r>
          </a:p>
        </p:txBody>
      </p:sp>
    </p:spTree>
    <p:extLst>
      <p:ext uri="{BB962C8B-B14F-4D97-AF65-F5344CB8AC3E}">
        <p14:creationId xmlns:p14="http://schemas.microsoft.com/office/powerpoint/2010/main" val="427461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15</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623392" y="496706"/>
            <a:ext cx="11089232" cy="895996"/>
          </a:xfrm>
        </p:spPr>
        <p:txBody>
          <a:bodyPr>
            <a:normAutofit fontScale="92500"/>
          </a:bodyPr>
          <a:lstStyle/>
          <a:p>
            <a:r>
              <a:rPr lang="en-US" sz="4000" dirty="0">
                <a:solidFill>
                  <a:srgbClr val="C00000"/>
                </a:solidFill>
              </a:rPr>
              <a:t>Methodology (Expected implementation method)</a:t>
            </a:r>
            <a:endParaRPr lang="en-US" sz="4000" dirty="0"/>
          </a:p>
        </p:txBody>
      </p:sp>
      <p:pic>
        <p:nvPicPr>
          <p:cNvPr id="3" name="Picture 2">
            <a:extLst>
              <a:ext uri="{FF2B5EF4-FFF2-40B4-BE49-F238E27FC236}">
                <a16:creationId xmlns:a16="http://schemas.microsoft.com/office/drawing/2014/main" id="{72678EFE-67E5-4EB7-B590-95BB67C5E5FA}"/>
              </a:ext>
            </a:extLst>
          </p:cNvPr>
          <p:cNvPicPr>
            <a:picLocks noChangeAspect="1"/>
          </p:cNvPicPr>
          <p:nvPr/>
        </p:nvPicPr>
        <p:blipFill>
          <a:blip r:embed="rId2"/>
          <a:stretch>
            <a:fillRect/>
          </a:stretch>
        </p:blipFill>
        <p:spPr>
          <a:xfrm>
            <a:off x="923732" y="1392703"/>
            <a:ext cx="4402870" cy="2008414"/>
          </a:xfrm>
          <a:prstGeom prst="rect">
            <a:avLst/>
          </a:prstGeom>
        </p:spPr>
      </p:pic>
      <p:pic>
        <p:nvPicPr>
          <p:cNvPr id="6" name="Picture 5">
            <a:extLst>
              <a:ext uri="{FF2B5EF4-FFF2-40B4-BE49-F238E27FC236}">
                <a16:creationId xmlns:a16="http://schemas.microsoft.com/office/drawing/2014/main" id="{122CD057-6022-430E-94DD-A84152C50911}"/>
              </a:ext>
            </a:extLst>
          </p:cNvPr>
          <p:cNvPicPr>
            <a:picLocks noChangeAspect="1"/>
          </p:cNvPicPr>
          <p:nvPr/>
        </p:nvPicPr>
        <p:blipFill>
          <a:blip r:embed="rId3"/>
          <a:stretch>
            <a:fillRect/>
          </a:stretch>
        </p:blipFill>
        <p:spPr>
          <a:xfrm>
            <a:off x="923732" y="3429000"/>
            <a:ext cx="4402870" cy="2516081"/>
          </a:xfrm>
          <a:prstGeom prst="rect">
            <a:avLst/>
          </a:prstGeom>
        </p:spPr>
      </p:pic>
      <p:pic>
        <p:nvPicPr>
          <p:cNvPr id="9" name="Picture 8">
            <a:extLst>
              <a:ext uri="{FF2B5EF4-FFF2-40B4-BE49-F238E27FC236}">
                <a16:creationId xmlns:a16="http://schemas.microsoft.com/office/drawing/2014/main" id="{4D632402-F6C0-4BED-B6CE-A8A2689AF727}"/>
              </a:ext>
            </a:extLst>
          </p:cNvPr>
          <p:cNvPicPr>
            <a:picLocks noChangeAspect="1"/>
          </p:cNvPicPr>
          <p:nvPr/>
        </p:nvPicPr>
        <p:blipFill>
          <a:blip r:embed="rId4"/>
          <a:stretch>
            <a:fillRect/>
          </a:stretch>
        </p:blipFill>
        <p:spPr>
          <a:xfrm>
            <a:off x="6250631" y="2112876"/>
            <a:ext cx="5116515" cy="3148624"/>
          </a:xfrm>
          <a:prstGeom prst="rect">
            <a:avLst/>
          </a:prstGeom>
        </p:spPr>
      </p:pic>
      <p:sp>
        <p:nvSpPr>
          <p:cNvPr id="10" name="TextBox 9">
            <a:extLst>
              <a:ext uri="{FF2B5EF4-FFF2-40B4-BE49-F238E27FC236}">
                <a16:creationId xmlns:a16="http://schemas.microsoft.com/office/drawing/2014/main" id="{1D5A0939-12FD-4BA8-9F54-301085799A0A}"/>
              </a:ext>
            </a:extLst>
          </p:cNvPr>
          <p:cNvSpPr txBox="1"/>
          <p:nvPr/>
        </p:nvSpPr>
        <p:spPr>
          <a:xfrm>
            <a:off x="6168008" y="1392702"/>
            <a:ext cx="5749587" cy="369332"/>
          </a:xfrm>
          <a:prstGeom prst="rect">
            <a:avLst/>
          </a:prstGeom>
          <a:noFill/>
        </p:spPr>
        <p:txBody>
          <a:bodyPr wrap="none" rtlCol="0">
            <a:spAutoFit/>
          </a:bodyPr>
          <a:lstStyle/>
          <a:p>
            <a:pPr marL="285750" indent="-285750">
              <a:buFont typeface="Arial" panose="020B0604020202020204" pitchFamily="34" charset="0"/>
              <a:buChar char="•"/>
            </a:pPr>
            <a:r>
              <a:rPr lang="en-US" dirty="0"/>
              <a:t>Modules to implement speech recognition and greeting.</a:t>
            </a:r>
          </a:p>
        </p:txBody>
      </p:sp>
    </p:spTree>
    <p:extLst>
      <p:ext uri="{BB962C8B-B14F-4D97-AF65-F5344CB8AC3E}">
        <p14:creationId xmlns:p14="http://schemas.microsoft.com/office/powerpoint/2010/main" val="104967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16</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623392" y="496706"/>
            <a:ext cx="11089232" cy="864096"/>
          </a:xfrm>
        </p:spPr>
        <p:txBody>
          <a:bodyPr>
            <a:normAutofit/>
          </a:bodyPr>
          <a:lstStyle/>
          <a:p>
            <a:r>
              <a:rPr lang="en-US" sz="4000" dirty="0">
                <a:solidFill>
                  <a:srgbClr val="C00000"/>
                </a:solidFill>
              </a:rPr>
              <a:t>Applications</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756138" y="1559905"/>
            <a:ext cx="10611008" cy="2376548"/>
          </a:xfrm>
          <a:prstGeom prst="rect">
            <a:avLst/>
          </a:prstGeom>
          <a:noFill/>
        </p:spPr>
        <p:txBody>
          <a:bodyPr wrap="square">
            <a:spAutoFit/>
          </a:bodyPr>
          <a:lstStyle/>
          <a:p>
            <a:pPr marL="342900" marR="0" lvl="0" indent="-342900" algn="just">
              <a:lnSpc>
                <a:spcPct val="150000"/>
              </a:lnSpc>
              <a:spcBef>
                <a:spcPts val="0"/>
              </a:spcBef>
              <a:spcAft>
                <a:spcPts val="1000"/>
              </a:spcAft>
              <a:buFont typeface="Symbol" panose="05050102010706020507" pitchFamily="18" charset="2"/>
              <a:buChar char=""/>
            </a:pPr>
            <a:r>
              <a:rPr lang="en-US" sz="1800" dirty="0">
                <a:effectLst/>
                <a:ea typeface="Times New Roman" panose="02020603050405020304" pitchFamily="18" charset="0"/>
              </a:rPr>
              <a:t>The Assistant could be modified and used </a:t>
            </a:r>
            <a:r>
              <a:rPr lang="en-US" dirty="0">
                <a:ea typeface="Times New Roman" panose="02020603050405020304" pitchFamily="18" charset="0"/>
              </a:rPr>
              <a:t>for educational purposes in educational institutions.</a:t>
            </a:r>
          </a:p>
          <a:p>
            <a:pPr marL="342900" marR="0" lvl="0" indent="-342900" algn="just">
              <a:lnSpc>
                <a:spcPct val="150000"/>
              </a:lnSpc>
              <a:spcBef>
                <a:spcPts val="0"/>
              </a:spcBef>
              <a:spcAft>
                <a:spcPts val="1000"/>
              </a:spcAft>
              <a:buFont typeface="Symbol" panose="05050102010706020507" pitchFamily="18" charset="2"/>
              <a:buChar char=""/>
            </a:pPr>
            <a:r>
              <a:rPr lang="en-US" sz="1800" dirty="0">
                <a:effectLst/>
                <a:ea typeface="Times New Roman" panose="02020603050405020304" pitchFamily="18" charset="0"/>
              </a:rPr>
              <a:t>As the Proposed System i</a:t>
            </a:r>
            <a:r>
              <a:rPr lang="en-US" dirty="0">
                <a:ea typeface="Times New Roman" panose="02020603050405020304" pitchFamily="18" charset="0"/>
              </a:rPr>
              <a:t>s for the personnel need of a Student, it satisfies the urge of a student to understand the concept in depth.</a:t>
            </a:r>
          </a:p>
          <a:p>
            <a:pPr marL="342900" marR="0" lvl="0" indent="-342900" algn="just">
              <a:lnSpc>
                <a:spcPct val="150000"/>
              </a:lnSpc>
              <a:spcBef>
                <a:spcPts val="0"/>
              </a:spcBef>
              <a:spcAft>
                <a:spcPts val="1000"/>
              </a:spcAft>
              <a:buFont typeface="Symbol" panose="05050102010706020507" pitchFamily="18" charset="2"/>
              <a:buChar char=""/>
            </a:pPr>
            <a:r>
              <a:rPr lang="en-US" sz="1800" dirty="0">
                <a:effectLst/>
                <a:ea typeface="Times New Roman" panose="02020603050405020304" pitchFamily="18" charset="0"/>
              </a:rPr>
              <a:t>The code written for the assistant is basic and could be modified as per application without disturbing the main purpose of getting work done only with the help of a voice assistant.</a:t>
            </a:r>
          </a:p>
        </p:txBody>
      </p:sp>
    </p:spTree>
    <p:extLst>
      <p:ext uri="{BB962C8B-B14F-4D97-AF65-F5344CB8AC3E}">
        <p14:creationId xmlns:p14="http://schemas.microsoft.com/office/powerpoint/2010/main" val="1485095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17</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623392" y="496706"/>
            <a:ext cx="11089232" cy="864096"/>
          </a:xfrm>
        </p:spPr>
        <p:txBody>
          <a:bodyPr>
            <a:normAutofit/>
          </a:bodyPr>
          <a:lstStyle/>
          <a:p>
            <a:r>
              <a:rPr lang="en-US" sz="4000" dirty="0">
                <a:solidFill>
                  <a:srgbClr val="C00000"/>
                </a:solidFill>
              </a:rPr>
              <a:t>Conclusion</a:t>
            </a:r>
          </a:p>
        </p:txBody>
      </p:sp>
      <p:sp>
        <p:nvSpPr>
          <p:cNvPr id="15" name="TextBox 14">
            <a:extLst>
              <a:ext uri="{FF2B5EF4-FFF2-40B4-BE49-F238E27FC236}">
                <a16:creationId xmlns:a16="http://schemas.microsoft.com/office/drawing/2014/main" id="{BA267E4B-9688-45E0-B01B-12DA12AF3902}"/>
              </a:ext>
            </a:extLst>
          </p:cNvPr>
          <p:cNvSpPr txBox="1"/>
          <p:nvPr/>
        </p:nvSpPr>
        <p:spPr>
          <a:xfrm>
            <a:off x="756138" y="1559905"/>
            <a:ext cx="10611008" cy="3077766"/>
          </a:xfrm>
          <a:prstGeom prst="rect">
            <a:avLst/>
          </a:prstGeom>
          <a:noFill/>
        </p:spPr>
        <p:txBody>
          <a:bodyPr wrap="square">
            <a:spAutoFit/>
          </a:bodyPr>
          <a:lstStyle/>
          <a:p>
            <a:r>
              <a:rPr lang="en-IN" sz="2800" dirty="0">
                <a:solidFill>
                  <a:srgbClr val="000000"/>
                </a:solidFill>
                <a:effectLst/>
                <a:ea typeface="Times New Roman" panose="02020603050405020304" pitchFamily="18" charset="0"/>
              </a:rPr>
              <a:t>The whole point of the project is to make an assistant application that would satisfy the student's urge to learn and provide all the necessary tools required to achieve mastery in any concept. The project also holds a motive to make the student understand how exciting the process of self-learning is. The very intention of this project would succeed if it can bring the thought of getting self-educated in a student.</a:t>
            </a:r>
            <a:endParaRPr lang="en-US" sz="2800" dirty="0">
              <a:effectLst/>
              <a:ea typeface="Times New Roman" panose="02020603050405020304" pitchFamily="18" charset="0"/>
            </a:endParaRPr>
          </a:p>
          <a:p>
            <a:pPr marL="225425" indent="-225425">
              <a:buFont typeface="Arial" panose="020B0604020202020204" pitchFamily="34" charset="0"/>
              <a:buChar char="•"/>
            </a:pPr>
            <a:endParaRPr lang="en-IN" sz="2600" dirty="0"/>
          </a:p>
        </p:txBody>
      </p:sp>
    </p:spTree>
    <p:extLst>
      <p:ext uri="{BB962C8B-B14F-4D97-AF65-F5344CB8AC3E}">
        <p14:creationId xmlns:p14="http://schemas.microsoft.com/office/powerpoint/2010/main" val="935712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18</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623392" y="496706"/>
            <a:ext cx="11089232" cy="864096"/>
          </a:xfrm>
        </p:spPr>
        <p:txBody>
          <a:bodyPr>
            <a:normAutofit/>
          </a:bodyPr>
          <a:lstStyle/>
          <a:p>
            <a:r>
              <a:rPr lang="en-US" sz="4000" dirty="0">
                <a:solidFill>
                  <a:srgbClr val="C00000"/>
                </a:solidFill>
              </a:rPr>
              <a:t>References</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623392" y="1294686"/>
            <a:ext cx="10611008" cy="4801314"/>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IN" sz="1800" i="1" dirty="0">
                <a:effectLst/>
                <a:latin typeface="Calibri Light" panose="020F0302020204030204" pitchFamily="34" charset="0"/>
                <a:ea typeface="Times New Roman" panose="02020603050405020304" pitchFamily="18" charset="0"/>
              </a:rPr>
              <a:t>Fatema </a:t>
            </a:r>
            <a:r>
              <a:rPr lang="en-IN" sz="1800" i="1" dirty="0" err="1">
                <a:effectLst/>
                <a:latin typeface="Calibri Light" panose="020F0302020204030204" pitchFamily="34" charset="0"/>
                <a:ea typeface="Times New Roman" panose="02020603050405020304" pitchFamily="18" charset="0"/>
              </a:rPr>
              <a:t>Ghadiali</a:t>
            </a:r>
            <a:r>
              <a:rPr lang="en-IN" sz="1800" i="1" dirty="0">
                <a:effectLst/>
                <a:latin typeface="Calibri Light" panose="020F0302020204030204" pitchFamily="34" charset="0"/>
                <a:ea typeface="Times New Roman" panose="02020603050405020304" pitchFamily="18" charset="0"/>
              </a:rPr>
              <a:t>, Vinit Mahajan, Bhargavi </a:t>
            </a:r>
            <a:r>
              <a:rPr lang="en-IN" sz="1800" i="1" dirty="0" err="1">
                <a:effectLst/>
                <a:latin typeface="Calibri Light" panose="020F0302020204030204" pitchFamily="34" charset="0"/>
                <a:ea typeface="Times New Roman" panose="02020603050405020304" pitchFamily="18" charset="0"/>
              </a:rPr>
              <a:t>Patawardhan</a:t>
            </a:r>
            <a:r>
              <a:rPr lang="en-IN" sz="1800" i="1" dirty="0">
                <a:effectLst/>
                <a:latin typeface="Calibri Light" panose="020F0302020204030204" pitchFamily="34" charset="0"/>
                <a:ea typeface="Times New Roman" panose="02020603050405020304" pitchFamily="18" charset="0"/>
              </a:rPr>
              <a:t>, Prithvi Rao, “</a:t>
            </a:r>
            <a:r>
              <a:rPr lang="en-IN" sz="1800" b="1" i="1" dirty="0">
                <a:effectLst/>
                <a:latin typeface="Calibri Light" panose="020F0302020204030204" pitchFamily="34" charset="0"/>
                <a:ea typeface="Times New Roman" panose="02020603050405020304" pitchFamily="18" charset="0"/>
              </a:rPr>
              <a:t>Personal AI Assistant with Emotion Recognition with Python</a:t>
            </a:r>
            <a:r>
              <a:rPr lang="en-IN" sz="1800" i="1" dirty="0">
                <a:effectLst/>
                <a:latin typeface="Calibri Light" panose="020F0302020204030204" pitchFamily="34" charset="0"/>
                <a:ea typeface="Times New Roman" panose="02020603050405020304" pitchFamily="18" charset="0"/>
              </a:rPr>
              <a:t>” in International Journal of Research in Engineering, Science and Management Volume-3, Issue-5, May-2020.</a:t>
            </a:r>
            <a:endParaRPr lang="en-US" sz="18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IN" sz="1800" i="1" dirty="0">
                <a:effectLst/>
                <a:latin typeface="Calibri Light" panose="020F03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800" i="1" dirty="0">
                <a:effectLst/>
                <a:latin typeface="Calibri Light" panose="020F0302020204030204" pitchFamily="34" charset="0"/>
                <a:ea typeface="Times New Roman" panose="02020603050405020304" pitchFamily="18" charset="0"/>
              </a:rPr>
              <a:t>Nataliya </a:t>
            </a:r>
            <a:r>
              <a:rPr lang="en-IN" sz="1800" i="1" dirty="0" err="1">
                <a:effectLst/>
                <a:latin typeface="Calibri Light" panose="020F0302020204030204" pitchFamily="34" charset="0"/>
                <a:ea typeface="Times New Roman" panose="02020603050405020304" pitchFamily="18" charset="0"/>
              </a:rPr>
              <a:t>Shakhovska</a:t>
            </a:r>
            <a:r>
              <a:rPr lang="en-IN" sz="1800" i="1" dirty="0">
                <a:effectLst/>
                <a:latin typeface="Calibri Light" panose="020F0302020204030204" pitchFamily="34" charset="0"/>
                <a:ea typeface="Times New Roman" panose="02020603050405020304" pitchFamily="18" charset="0"/>
              </a:rPr>
              <a:t>, Oleh </a:t>
            </a:r>
            <a:r>
              <a:rPr lang="en-IN" sz="1800" i="1" dirty="0" err="1">
                <a:effectLst/>
                <a:latin typeface="Calibri Light" panose="020F0302020204030204" pitchFamily="34" charset="0"/>
                <a:ea typeface="Times New Roman" panose="02020603050405020304" pitchFamily="18" charset="0"/>
              </a:rPr>
              <a:t>Basystiuk</a:t>
            </a:r>
            <a:r>
              <a:rPr lang="en-IN" sz="1800" i="1" dirty="0">
                <a:effectLst/>
                <a:latin typeface="Calibri Light" panose="020F0302020204030204" pitchFamily="34" charset="0"/>
                <a:ea typeface="Times New Roman" panose="02020603050405020304" pitchFamily="18" charset="0"/>
              </a:rPr>
              <a:t>, Khrystyna </a:t>
            </a:r>
            <a:r>
              <a:rPr lang="en-IN" sz="1800" i="1" dirty="0" err="1">
                <a:effectLst/>
                <a:latin typeface="Calibri Light" panose="020F0302020204030204" pitchFamily="34" charset="0"/>
                <a:ea typeface="Times New Roman" panose="02020603050405020304" pitchFamily="18" charset="0"/>
              </a:rPr>
              <a:t>Shakhovska</a:t>
            </a:r>
            <a:r>
              <a:rPr lang="en-IN" sz="1800" i="1" dirty="0">
                <a:effectLst/>
                <a:latin typeface="Calibri Light" panose="020F0302020204030204" pitchFamily="34" charset="0"/>
                <a:ea typeface="Times New Roman" panose="02020603050405020304" pitchFamily="18" charset="0"/>
              </a:rPr>
              <a:t>, “</a:t>
            </a:r>
            <a:r>
              <a:rPr lang="en-IN" sz="1800" b="1" i="1" dirty="0">
                <a:effectLst/>
                <a:latin typeface="Calibri Light" panose="020F0302020204030204" pitchFamily="34" charset="0"/>
                <a:ea typeface="Times New Roman" panose="02020603050405020304" pitchFamily="18" charset="0"/>
              </a:rPr>
              <a:t>Development of the Speech-to-Text Chatbot Interface Based on Google API</a:t>
            </a:r>
            <a:r>
              <a:rPr lang="en-IN" sz="1800" i="1" dirty="0">
                <a:effectLst/>
                <a:latin typeface="Calibri Light" panose="020F03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i="1" dirty="0">
                <a:effectLst/>
                <a:latin typeface="Calibri Light" panose="020F03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800" i="1" dirty="0" err="1">
                <a:effectLst/>
                <a:latin typeface="Calibri Light" panose="020F0302020204030204" pitchFamily="34" charset="0"/>
                <a:ea typeface="Times New Roman" panose="02020603050405020304" pitchFamily="18" charset="0"/>
              </a:rPr>
              <a:t>Vmnssvkr</a:t>
            </a:r>
            <a:r>
              <a:rPr lang="en-IN" sz="1800" i="1" dirty="0">
                <a:effectLst/>
                <a:latin typeface="Calibri Light" panose="020F0302020204030204" pitchFamily="34" charset="0"/>
                <a:ea typeface="Times New Roman" panose="02020603050405020304" pitchFamily="18" charset="0"/>
              </a:rPr>
              <a:t> Gupta, R. Shiva Shankar, Harika Devi </a:t>
            </a:r>
            <a:r>
              <a:rPr lang="en-IN" sz="1800" i="1" dirty="0" err="1">
                <a:effectLst/>
                <a:latin typeface="Calibri Light" panose="020F0302020204030204" pitchFamily="34" charset="0"/>
                <a:ea typeface="Times New Roman" panose="02020603050405020304" pitchFamily="18" charset="0"/>
              </a:rPr>
              <a:t>Kotha</a:t>
            </a:r>
            <a:r>
              <a:rPr lang="en-IN" sz="1800" i="1" dirty="0">
                <a:effectLst/>
                <a:latin typeface="Calibri Light" panose="020F0302020204030204" pitchFamily="34" charset="0"/>
                <a:ea typeface="Times New Roman" panose="02020603050405020304" pitchFamily="18" charset="0"/>
              </a:rPr>
              <a:t>, J. </a:t>
            </a:r>
            <a:r>
              <a:rPr lang="en-IN" sz="1800" i="1" dirty="0" err="1">
                <a:effectLst/>
                <a:latin typeface="Calibri Light" panose="020F0302020204030204" pitchFamily="34" charset="0"/>
                <a:ea typeface="Times New Roman" panose="02020603050405020304" pitchFamily="18" charset="0"/>
              </a:rPr>
              <a:t>Raghaveni</a:t>
            </a:r>
            <a:r>
              <a:rPr lang="en-IN" sz="1800" i="1" dirty="0">
                <a:effectLst/>
                <a:latin typeface="Calibri Light" panose="020F0302020204030204" pitchFamily="34" charset="0"/>
                <a:ea typeface="Times New Roman" panose="02020603050405020304" pitchFamily="18" charset="0"/>
              </a:rPr>
              <a:t>, “</a:t>
            </a:r>
            <a:r>
              <a:rPr lang="en-IN" sz="1800" b="1" i="1" dirty="0">
                <a:effectLst/>
                <a:latin typeface="Calibri Light" panose="020F0302020204030204" pitchFamily="34" charset="0"/>
                <a:ea typeface="Times New Roman" panose="02020603050405020304" pitchFamily="18" charset="0"/>
              </a:rPr>
              <a:t>Voice Identification in Python Using Hidden Markov Model” </a:t>
            </a:r>
            <a:r>
              <a:rPr lang="en-IN" sz="1800" i="1" dirty="0">
                <a:effectLst/>
                <a:latin typeface="Calibri Light" panose="020F0302020204030204" pitchFamily="34" charset="0"/>
                <a:ea typeface="Times New Roman" panose="02020603050405020304" pitchFamily="18" charset="0"/>
              </a:rPr>
              <a:t>in International Journal of Advanced Science and Technology Vol. 29, No. 6, (2020), pp. 8100-8112.</a:t>
            </a:r>
            <a:endParaRPr lang="en-US" sz="18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IN" sz="1800" i="1" dirty="0">
                <a:effectLst/>
                <a:latin typeface="Calibri Light" panose="020F03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800" i="1" dirty="0">
                <a:effectLst/>
                <a:latin typeface="Calibri Light" panose="020F0302020204030204" pitchFamily="34" charset="0"/>
                <a:ea typeface="Times New Roman" panose="02020603050405020304" pitchFamily="18" charset="0"/>
              </a:rPr>
              <a:t>Tushar Bansal, </a:t>
            </a:r>
            <a:r>
              <a:rPr lang="en-IN" sz="1800" i="1" dirty="0" err="1">
                <a:effectLst/>
                <a:latin typeface="Calibri Light" panose="020F0302020204030204" pitchFamily="34" charset="0"/>
                <a:ea typeface="Times New Roman" panose="02020603050405020304" pitchFamily="18" charset="0"/>
              </a:rPr>
              <a:t>Ritik</a:t>
            </a:r>
            <a:r>
              <a:rPr lang="en-IN" sz="1800" i="1" dirty="0">
                <a:effectLst/>
                <a:latin typeface="Calibri Light" panose="020F0302020204030204" pitchFamily="34" charset="0"/>
                <a:ea typeface="Times New Roman" panose="02020603050405020304" pitchFamily="18" charset="0"/>
              </a:rPr>
              <a:t> </a:t>
            </a:r>
            <a:r>
              <a:rPr lang="en-IN" sz="1800" i="1" dirty="0" err="1">
                <a:effectLst/>
                <a:latin typeface="Calibri Light" panose="020F0302020204030204" pitchFamily="34" charset="0"/>
                <a:ea typeface="Times New Roman" panose="02020603050405020304" pitchFamily="18" charset="0"/>
              </a:rPr>
              <a:t>Karnwal</a:t>
            </a:r>
            <a:r>
              <a:rPr lang="en-IN" sz="1800" i="1" dirty="0">
                <a:effectLst/>
                <a:latin typeface="Calibri Light" panose="020F0302020204030204" pitchFamily="34" charset="0"/>
                <a:ea typeface="Times New Roman" panose="02020603050405020304" pitchFamily="18" charset="0"/>
              </a:rPr>
              <a:t>, Vishal Singh, Hardik Bansal, </a:t>
            </a:r>
            <a:r>
              <a:rPr lang="en-IN" sz="1800" b="1" i="1" dirty="0">
                <a:effectLst/>
                <a:latin typeface="Calibri Light" panose="020F0302020204030204" pitchFamily="34" charset="0"/>
                <a:ea typeface="Times New Roman" panose="02020603050405020304" pitchFamily="18" charset="0"/>
              </a:rPr>
              <a:t>“GENESIS-THE DIGITAL ASSISTANT(PYTHON)”</a:t>
            </a:r>
            <a:r>
              <a:rPr lang="en-US" b="1" dirty="0">
                <a:latin typeface="Times New Roman" panose="02020603050405020304" pitchFamily="18" charset="0"/>
                <a:ea typeface="Times New Roman" panose="02020603050405020304" pitchFamily="18" charset="0"/>
              </a:rPr>
              <a:t> </a:t>
            </a:r>
            <a:r>
              <a:rPr lang="en-IN" sz="1800" i="1" dirty="0">
                <a:effectLst/>
                <a:latin typeface="Calibri Light" panose="020F0302020204030204" pitchFamily="34" charset="0"/>
                <a:ea typeface="Times New Roman" panose="02020603050405020304" pitchFamily="18" charset="0"/>
              </a:rPr>
              <a:t>in International Journal of Engineering Applied Sciences and Technology, 2020.</a:t>
            </a:r>
            <a:endParaRPr lang="en-US" sz="18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IN" sz="1800" i="1" dirty="0">
                <a:effectLst/>
                <a:latin typeface="Calibri Light" panose="020F03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800" i="1" dirty="0">
                <a:effectLst/>
                <a:latin typeface="Calibri Light" panose="020F0302020204030204" pitchFamily="34" charset="0"/>
                <a:ea typeface="Times New Roman" panose="02020603050405020304" pitchFamily="18" charset="0"/>
              </a:rPr>
              <a:t>Ankit Pandey, Vaibhav </a:t>
            </a:r>
            <a:r>
              <a:rPr lang="en-IN" sz="1800" i="1" dirty="0" err="1">
                <a:effectLst/>
                <a:latin typeface="Calibri Light" panose="020F0302020204030204" pitchFamily="34" charset="0"/>
                <a:ea typeface="Times New Roman" panose="02020603050405020304" pitchFamily="18" charset="0"/>
              </a:rPr>
              <a:t>Vashist</a:t>
            </a:r>
            <a:r>
              <a:rPr lang="en-IN" sz="1800" i="1" dirty="0">
                <a:effectLst/>
                <a:latin typeface="Calibri Light" panose="020F0302020204030204" pitchFamily="34" charset="0"/>
                <a:ea typeface="Times New Roman" panose="02020603050405020304" pitchFamily="18" charset="0"/>
              </a:rPr>
              <a:t>, Prateek Tiwari, Sunil Sikka, Priyanka </a:t>
            </a:r>
            <a:r>
              <a:rPr lang="en-IN" sz="1800" i="1" dirty="0" err="1">
                <a:effectLst/>
                <a:latin typeface="Calibri Light" panose="020F0302020204030204" pitchFamily="34" charset="0"/>
                <a:ea typeface="Times New Roman" panose="02020603050405020304" pitchFamily="18" charset="0"/>
              </a:rPr>
              <a:t>Makkar</a:t>
            </a:r>
            <a:r>
              <a:rPr lang="en-IN" sz="1800" i="1" dirty="0">
                <a:effectLst/>
                <a:latin typeface="Calibri Light" panose="020F0302020204030204" pitchFamily="34" charset="0"/>
                <a:ea typeface="Times New Roman" panose="02020603050405020304" pitchFamily="18" charset="0"/>
              </a:rPr>
              <a:t>, </a:t>
            </a:r>
            <a:r>
              <a:rPr lang="en-IN" sz="1800" b="1" i="1" dirty="0">
                <a:effectLst/>
                <a:latin typeface="Calibri Light" panose="020F0302020204030204" pitchFamily="34" charset="0"/>
                <a:ea typeface="Times New Roman" panose="02020603050405020304" pitchFamily="18" charset="0"/>
              </a:rPr>
              <a:t>“Smart Voice Based Virtual Personal Assistants with Artificial Intelligence” </a:t>
            </a:r>
            <a:r>
              <a:rPr lang="en-IN" sz="1800" i="1" dirty="0">
                <a:effectLst/>
                <a:latin typeface="Calibri Light" panose="020F0302020204030204" pitchFamily="34" charset="0"/>
                <a:ea typeface="Times New Roman" panose="02020603050405020304" pitchFamily="18" charset="0"/>
              </a:rPr>
              <a:t>in Artificial &amp; Computational Intelligence / Published Online: March 2020.</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295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054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2</a:t>
            </a:fld>
            <a:endParaRPr lang="en-NZ" dirty="0"/>
          </a:p>
        </p:txBody>
      </p:sp>
      <p:sp>
        <p:nvSpPr>
          <p:cNvPr id="8" name="Text Placeholder 7">
            <a:extLst>
              <a:ext uri="{FF2B5EF4-FFF2-40B4-BE49-F238E27FC236}">
                <a16:creationId xmlns:a16="http://schemas.microsoft.com/office/drawing/2014/main" id="{A44080DF-7E06-4F14-A177-EE55152A648A}"/>
              </a:ext>
            </a:extLst>
          </p:cNvPr>
          <p:cNvSpPr>
            <a:spLocks noGrp="1"/>
          </p:cNvSpPr>
          <p:nvPr>
            <p:ph type="body" sz="quarter" idx="17"/>
          </p:nvPr>
        </p:nvSpPr>
        <p:spPr>
          <a:xfrm>
            <a:off x="551384" y="754828"/>
            <a:ext cx="11089232" cy="864096"/>
          </a:xfrm>
        </p:spPr>
        <p:txBody>
          <a:bodyPr>
            <a:normAutofit/>
          </a:bodyPr>
          <a:lstStyle/>
          <a:p>
            <a:pPr algn="ctr"/>
            <a:r>
              <a:rPr lang="en-IN" sz="4000" b="1" dirty="0">
                <a:solidFill>
                  <a:srgbClr val="C00000"/>
                </a:solidFill>
              </a:rPr>
              <a:t>Student AI Assistant using Python</a:t>
            </a:r>
            <a:endParaRPr lang="en-US" sz="4000" dirty="0">
              <a:solidFill>
                <a:srgbClr val="C00000"/>
              </a:solidFill>
            </a:endParaRPr>
          </a:p>
        </p:txBody>
      </p:sp>
      <p:sp>
        <p:nvSpPr>
          <p:cNvPr id="12" name="TextBox 11">
            <a:extLst>
              <a:ext uri="{FF2B5EF4-FFF2-40B4-BE49-F238E27FC236}">
                <a16:creationId xmlns:a16="http://schemas.microsoft.com/office/drawing/2014/main" id="{547FDE37-63C1-48EF-A89E-C79992B29ABC}"/>
              </a:ext>
            </a:extLst>
          </p:cNvPr>
          <p:cNvSpPr txBox="1">
            <a:spLocks noChangeArrowheads="1"/>
          </p:cNvSpPr>
          <p:nvPr/>
        </p:nvSpPr>
        <p:spPr bwMode="auto">
          <a:xfrm>
            <a:off x="221942" y="2607586"/>
            <a:ext cx="601906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4572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9144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371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1828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eaLnBrk="1" hangingPunct="1">
              <a:lnSpc>
                <a:spcPct val="150000"/>
              </a:lnSpc>
              <a:buFontTx/>
              <a:buNone/>
            </a:pPr>
            <a:r>
              <a:rPr lang="en-US" altLang="en-US" sz="2200" b="1" dirty="0">
                <a:latin typeface="Times New Roman" panose="02020603050405020304" pitchFamily="18" charset="0"/>
                <a:cs typeface="Times New Roman" panose="02020603050405020304" pitchFamily="18" charset="0"/>
              </a:rPr>
              <a:t>Group No: F9</a:t>
            </a:r>
            <a:endParaRPr lang="en-US" altLang="en-US" sz="2200" b="1" u="sng" dirty="0">
              <a:latin typeface="Times New Roman" panose="02020603050405020304" pitchFamily="18" charset="0"/>
              <a:cs typeface="Times New Roman" panose="02020603050405020304" pitchFamily="18" charset="0"/>
            </a:endParaRPr>
          </a:p>
          <a:p>
            <a:pPr eaLnBrk="1" hangingPunct="1">
              <a:lnSpc>
                <a:spcPct val="100000"/>
              </a:lnSpc>
              <a:buFontTx/>
              <a:buNone/>
            </a:pPr>
            <a:endParaRPr lang="en-US" altLang="en-US" sz="2200" b="1" u="sng" dirty="0">
              <a:latin typeface="Times New Roman" panose="02020603050405020304" pitchFamily="18" charset="0"/>
              <a:cs typeface="Times New Roman" panose="02020603050405020304" pitchFamily="18" charset="0"/>
            </a:endParaRPr>
          </a:p>
          <a:p>
            <a:pPr eaLnBrk="1" hangingPunct="1">
              <a:lnSpc>
                <a:spcPct val="100000"/>
              </a:lnSpc>
              <a:buNone/>
            </a:pPr>
            <a:r>
              <a:rPr lang="en-US" altLang="en-US" sz="2200" b="1" dirty="0">
                <a:latin typeface="Times New Roman" panose="02020603050405020304" pitchFamily="18" charset="0"/>
                <a:cs typeface="Times New Roman" panose="02020603050405020304" pitchFamily="18" charset="0"/>
              </a:rPr>
              <a:t>Name of the Guide: </a:t>
            </a:r>
            <a:r>
              <a:rPr lang="en-IN" sz="2400" kern="100" dirty="0">
                <a:effectLst/>
                <a:latin typeface="Times New Roman" panose="02020603050405020304" pitchFamily="18" charset="0"/>
                <a:cs typeface="Times New Roman" panose="02020603050405020304" pitchFamily="18" charset="0"/>
              </a:rPr>
              <a:t>Prof. Shiva Kumar R Naik</a:t>
            </a:r>
            <a:endParaRPr lang="en-IN" sz="2400" kern="100" dirty="0">
              <a:latin typeface="Times New Roman" panose="02020603050405020304" pitchFamily="18" charset="0"/>
              <a:cs typeface="Times New Roman" panose="02020603050405020304" pitchFamily="18" charset="0"/>
            </a:endParaRPr>
          </a:p>
          <a:p>
            <a:pPr eaLnBrk="1" hangingPunct="1">
              <a:lnSpc>
                <a:spcPct val="100000"/>
              </a:lnSpc>
              <a:buNone/>
            </a:pPr>
            <a:endParaRPr lang="en-IN" altLang="en-US" sz="2400" b="1" kern="100" dirty="0">
              <a:latin typeface="Times New Roman" panose="02020603050405020304" pitchFamily="18" charset="0"/>
              <a:cs typeface="Times New Roman" panose="02020603050405020304" pitchFamily="18" charset="0"/>
            </a:endParaRPr>
          </a:p>
          <a:p>
            <a:pPr eaLnBrk="1" hangingPunct="1">
              <a:lnSpc>
                <a:spcPct val="100000"/>
              </a:lnSpc>
              <a:buNone/>
            </a:pPr>
            <a:r>
              <a:rPr lang="en-US" altLang="en-US" sz="2200" b="1" dirty="0">
                <a:latin typeface="Times New Roman" panose="02020603050405020304" pitchFamily="18" charset="0"/>
                <a:cs typeface="Times New Roman" panose="02020603050405020304" pitchFamily="18" charset="0"/>
              </a:rPr>
              <a:t>Designation: </a:t>
            </a:r>
            <a:r>
              <a:rPr lang="en-IN" sz="2400" kern="100" dirty="0">
                <a:effectLst/>
                <a:latin typeface="Times New Roman" panose="02020603050405020304" pitchFamily="18" charset="0"/>
                <a:cs typeface="Times New Roman" panose="02020603050405020304" pitchFamily="18" charset="0"/>
              </a:rPr>
              <a:t>Assistant professor</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lnSpc>
                <a:spcPct val="100000"/>
              </a:lnSpc>
              <a:buFontTx/>
              <a:buNone/>
            </a:pPr>
            <a:endParaRPr lang="en-US" altLang="en-US" sz="2200" b="1" dirty="0">
              <a:latin typeface="Times New Roman" panose="02020603050405020304" pitchFamily="18" charset="0"/>
              <a:cs typeface="Times New Roman" panose="02020603050405020304" pitchFamily="18" charset="0"/>
            </a:endParaRPr>
          </a:p>
          <a:p>
            <a:pPr eaLnBrk="1" hangingPunct="1">
              <a:lnSpc>
                <a:spcPct val="100000"/>
              </a:lnSpc>
              <a:buNone/>
            </a:pPr>
            <a:r>
              <a:rPr lang="en-US" altLang="en-US" sz="2200" b="1" dirty="0">
                <a:latin typeface="Times New Roman" panose="02020603050405020304" pitchFamily="18" charset="0"/>
                <a:cs typeface="Times New Roman" panose="02020603050405020304" pitchFamily="18" charset="0"/>
              </a:rPr>
              <a:t>School: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School of C &amp; IT, REVA University</a:t>
            </a:r>
            <a:endParaRPr lang="en-US" altLang="en-US" sz="2400" b="1" dirty="0">
              <a:latin typeface="Times New Roman" panose="02020603050405020304" pitchFamily="18" charset="0"/>
              <a:cs typeface="Times New Roman" panose="02020603050405020304" pitchFamily="18" charset="0"/>
            </a:endParaRPr>
          </a:p>
          <a:p>
            <a:pPr eaLnBrk="1" hangingPunct="1">
              <a:lnSpc>
                <a:spcPct val="100000"/>
              </a:lnSpc>
              <a:buFontTx/>
              <a:buNone/>
            </a:pPr>
            <a:endParaRPr lang="en-US" altLang="en-US" sz="2200" b="1" dirty="0">
              <a:latin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9BE36281-4135-4F8A-B350-D567DBDE39BB}"/>
              </a:ext>
            </a:extLst>
          </p:cNvPr>
          <p:cNvSpPr txBox="1"/>
          <p:nvPr/>
        </p:nvSpPr>
        <p:spPr>
          <a:xfrm>
            <a:off x="7903029" y="2607586"/>
            <a:ext cx="4152848" cy="2677656"/>
          </a:xfrm>
          <a:prstGeom prst="rect">
            <a:avLst/>
          </a:prstGeom>
          <a:noFill/>
        </p:spPr>
        <p:txBody>
          <a:bodyPr wrap="square">
            <a:spAutoFit/>
          </a:bodyPr>
          <a:lstStyle/>
          <a:p>
            <a:pPr eaLnBrk="1" hangingPunct="1">
              <a:spcBef>
                <a:spcPct val="0"/>
              </a:spcBef>
              <a:buFontTx/>
              <a:buNone/>
            </a:pPr>
            <a:r>
              <a:rPr lang="en-US" altLang="en-US" sz="2200" b="1" dirty="0">
                <a:latin typeface="Times New Roman" panose="02020603050405020304" pitchFamily="18" charset="0"/>
                <a:cs typeface="Times New Roman" panose="02020603050405020304" pitchFamily="18" charset="0"/>
              </a:rPr>
              <a:t>Group Members:</a:t>
            </a:r>
          </a:p>
          <a:p>
            <a:pPr eaLnBrk="1" hangingPunct="1"/>
            <a:endParaRPr lang="en-US" sz="1400" b="1" dirty="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r>
              <a:rPr lang="en-IN" sz="2400" dirty="0">
                <a:latin typeface="Times New Roman" panose="02020603050405020304" pitchFamily="18" charset="0"/>
                <a:ea typeface="Times New Roman" panose="02020603050405020304" pitchFamily="18" charset="0"/>
                <a:cs typeface="Times New Roman" panose="02020603050405020304" pitchFamily="18" charset="0"/>
              </a:rPr>
              <a:t>A Raghavendra </a:t>
            </a:r>
            <a:r>
              <a:rPr lang="en-US" altLang="en-US" sz="2200" dirty="0">
                <a:latin typeface="Times New Roman" panose="02020603050405020304" pitchFamily="18" charset="0"/>
                <a:cs typeface="Times New Roman" panose="02020603050405020304" pitchFamily="18" charset="0"/>
              </a:rPr>
              <a:t>(R18CS317)</a:t>
            </a:r>
          </a:p>
          <a:p>
            <a:pPr eaLnBrk="1" hangingPunct="1"/>
            <a:endParaRPr lang="en-US" altLang="en-US" sz="1400" dirty="0">
              <a:latin typeface="Times New Roman" panose="02020603050405020304" pitchFamily="18" charset="0"/>
              <a:cs typeface="Times New Roman" panose="02020603050405020304" pitchFamily="18" charset="0"/>
            </a:endParaRPr>
          </a:p>
          <a:p>
            <a:pPr eaLnBrk="1" hangingPunct="1"/>
            <a:r>
              <a:rPr lang="en-US" altLang="en-US" sz="2200" dirty="0">
                <a:latin typeface="Times New Roman" panose="02020603050405020304" pitchFamily="18" charset="0"/>
                <a:cs typeface="Times New Roman" panose="02020603050405020304" pitchFamily="18" charset="0"/>
              </a:rPr>
              <a:t>Samarth D Valmiki (R18CS364)</a:t>
            </a:r>
          </a:p>
          <a:p>
            <a:pPr eaLnBrk="1" hangingPunct="1"/>
            <a:endParaRPr lang="en-US" altLang="en-US" sz="1400" dirty="0">
              <a:latin typeface="Times New Roman" panose="02020603050405020304" pitchFamily="18" charset="0"/>
              <a:cs typeface="Times New Roman" panose="02020603050405020304" pitchFamily="18" charset="0"/>
            </a:endParaRPr>
          </a:p>
          <a:p>
            <a:r>
              <a:rPr lang="en-US" altLang="en-US" sz="2200" dirty="0">
                <a:latin typeface="Times New Roman" panose="02020603050405020304" pitchFamily="18" charset="0"/>
                <a:cs typeface="Times New Roman" panose="02020603050405020304" pitchFamily="18" charset="0"/>
              </a:rPr>
              <a:t>R Hemanth Kumar (R18CS311)</a:t>
            </a:r>
          </a:p>
          <a:p>
            <a:endParaRPr lang="en-US" altLang="en-US" sz="1400" dirty="0">
              <a:latin typeface="Times New Roman" panose="02020603050405020304" pitchFamily="18" charset="0"/>
              <a:cs typeface="Times New Roman" panose="02020603050405020304" pitchFamily="18" charset="0"/>
            </a:endParaRPr>
          </a:p>
          <a:p>
            <a:r>
              <a:rPr lang="en-US" altLang="en-US" sz="2200" dirty="0">
                <a:latin typeface="Times New Roman" panose="02020603050405020304" pitchFamily="18" charset="0"/>
                <a:cs typeface="Times New Roman" panose="02020603050405020304" pitchFamily="18" charset="0"/>
              </a:rPr>
              <a:t>S Rohan (R18CS348)</a:t>
            </a:r>
          </a:p>
        </p:txBody>
      </p:sp>
    </p:spTree>
    <p:extLst>
      <p:ext uri="{BB962C8B-B14F-4D97-AF65-F5344CB8AC3E}">
        <p14:creationId xmlns:p14="http://schemas.microsoft.com/office/powerpoint/2010/main" val="254811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3</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623392" y="496706"/>
            <a:ext cx="11089232" cy="864096"/>
          </a:xfrm>
        </p:spPr>
        <p:txBody>
          <a:bodyPr>
            <a:normAutofit/>
          </a:bodyPr>
          <a:lstStyle/>
          <a:p>
            <a:r>
              <a:rPr lang="en-US" sz="4000" dirty="0">
                <a:solidFill>
                  <a:srgbClr val="C00000"/>
                </a:solidFill>
              </a:rPr>
              <a:t>Contents</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756138" y="1559905"/>
            <a:ext cx="6098344" cy="4093428"/>
          </a:xfrm>
          <a:prstGeom prst="rect">
            <a:avLst/>
          </a:prstGeom>
          <a:noFill/>
        </p:spPr>
        <p:txBody>
          <a:bodyPr wrap="square">
            <a:spAutoFit/>
          </a:bodyPr>
          <a:lstStyle/>
          <a:p>
            <a:pPr marL="225425" indent="-225425">
              <a:buFont typeface="Arial" panose="020B0604020202020204" pitchFamily="34" charset="0"/>
              <a:buChar char="•"/>
            </a:pPr>
            <a:r>
              <a:rPr lang="en-US" sz="2600" dirty="0"/>
              <a:t>Abstract</a:t>
            </a:r>
          </a:p>
          <a:p>
            <a:pPr marL="225425" indent="-225425">
              <a:buFont typeface="Arial" panose="020B0604020202020204" pitchFamily="34" charset="0"/>
              <a:buChar char="•"/>
            </a:pPr>
            <a:r>
              <a:rPr lang="en-US" sz="2600" dirty="0"/>
              <a:t>Introduction</a:t>
            </a:r>
          </a:p>
          <a:p>
            <a:pPr marL="225425" indent="-225425">
              <a:buFont typeface="Arial" panose="020B0604020202020204" pitchFamily="34" charset="0"/>
              <a:buChar char="•"/>
            </a:pPr>
            <a:r>
              <a:rPr lang="en-US" sz="2600" dirty="0"/>
              <a:t>Motivation (if any)</a:t>
            </a:r>
          </a:p>
          <a:p>
            <a:pPr marL="225425" indent="-225425">
              <a:buFont typeface="Arial" panose="020B0604020202020204" pitchFamily="34" charset="0"/>
              <a:buChar char="•"/>
            </a:pPr>
            <a:r>
              <a:rPr lang="en-IN" sz="2600" dirty="0"/>
              <a:t>Literature Survey</a:t>
            </a:r>
          </a:p>
          <a:p>
            <a:pPr marL="225425" indent="-225425">
              <a:buFont typeface="Arial" panose="020B0604020202020204" pitchFamily="34" charset="0"/>
              <a:buChar char="•"/>
            </a:pPr>
            <a:r>
              <a:rPr lang="en-IN" sz="2600" dirty="0"/>
              <a:t>Objectives and Problem Definition</a:t>
            </a:r>
          </a:p>
          <a:p>
            <a:pPr marL="225425" indent="-225425">
              <a:buFont typeface="Arial" panose="020B0604020202020204" pitchFamily="34" charset="0"/>
              <a:buChar char="•"/>
            </a:pPr>
            <a:r>
              <a:rPr lang="en-IN" sz="2600" dirty="0"/>
              <a:t>System Requirements</a:t>
            </a:r>
          </a:p>
          <a:p>
            <a:pPr marL="225425" indent="-225425">
              <a:buFont typeface="Arial" panose="020B0604020202020204" pitchFamily="34" charset="0"/>
              <a:buChar char="•"/>
            </a:pPr>
            <a:r>
              <a:rPr lang="en-IN" sz="2600" dirty="0"/>
              <a:t>Methodology (Expected implementation)</a:t>
            </a:r>
          </a:p>
          <a:p>
            <a:pPr marL="225425" indent="-225425">
              <a:buFont typeface="Arial" panose="020B0604020202020204" pitchFamily="34" charset="0"/>
              <a:buChar char="•"/>
            </a:pPr>
            <a:r>
              <a:rPr lang="en-IN" sz="2600" dirty="0"/>
              <a:t>Applications</a:t>
            </a:r>
          </a:p>
          <a:p>
            <a:pPr marL="225425" indent="-225425">
              <a:buFont typeface="Arial" panose="020B0604020202020204" pitchFamily="34" charset="0"/>
              <a:buChar char="•"/>
            </a:pPr>
            <a:r>
              <a:rPr lang="en-IN" sz="2600" dirty="0"/>
              <a:t>Conclusion</a:t>
            </a:r>
          </a:p>
          <a:p>
            <a:pPr marL="225425" indent="-225425">
              <a:buFont typeface="Arial" panose="020B0604020202020204" pitchFamily="34" charset="0"/>
              <a:buChar char="•"/>
            </a:pPr>
            <a:r>
              <a:rPr lang="en-IN" sz="2600" dirty="0"/>
              <a:t>References</a:t>
            </a:r>
          </a:p>
        </p:txBody>
      </p:sp>
    </p:spTree>
    <p:extLst>
      <p:ext uri="{BB962C8B-B14F-4D97-AF65-F5344CB8AC3E}">
        <p14:creationId xmlns:p14="http://schemas.microsoft.com/office/powerpoint/2010/main" val="176384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4</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479375" y="348540"/>
            <a:ext cx="11089232" cy="864096"/>
          </a:xfrm>
        </p:spPr>
        <p:txBody>
          <a:bodyPr>
            <a:normAutofit/>
          </a:bodyPr>
          <a:lstStyle/>
          <a:p>
            <a:r>
              <a:rPr lang="en-US" sz="4000" dirty="0">
                <a:solidFill>
                  <a:srgbClr val="C00000"/>
                </a:solidFill>
              </a:rPr>
              <a:t>Abstract</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479375" y="1360802"/>
            <a:ext cx="10999451" cy="4154984"/>
          </a:xfrm>
          <a:prstGeom prst="rect">
            <a:avLst/>
          </a:prstGeom>
          <a:noFill/>
        </p:spPr>
        <p:txBody>
          <a:bodyPr wrap="square">
            <a:spAutoFit/>
          </a:bodyPr>
          <a:lstStyle/>
          <a:p>
            <a:pPr algn="just"/>
            <a:r>
              <a:rPr lang="en-IN" sz="2400" dirty="0">
                <a:effectLst/>
                <a:latin typeface="Times New Roman" panose="02020603050405020304" pitchFamily="18" charset="0"/>
                <a:ea typeface="Times New Roman" panose="02020603050405020304" pitchFamily="18" charset="0"/>
              </a:rPr>
              <a:t>Communication and technology have a long history but still are constantly and actively growing and changing. The technology changes so fast that today everybody has an AI Personal assistant. Most of us have it on our phones in the form of Google Assistant or Siri or Bixby. The use of voice-based personal assistants is increasing day by day and helps in making our life simple. This paper presents an intelligent voice assistant with the ability to organize and maintain information. It also includes the management of emails, calendar events, files, and to-do lists. An attempt is being made to develop an “Intelligent Student Personal Voice Assistant using Python Programming Language.” which helps Students to control devices with their voice(speech), extract information, and perform tasks on their Desktop/Web application.</a:t>
            </a:r>
          </a:p>
          <a:p>
            <a:pPr algn="just"/>
            <a:endParaRPr lang="en-US" sz="2400" dirty="0"/>
          </a:p>
        </p:txBody>
      </p:sp>
    </p:spTree>
    <p:extLst>
      <p:ext uri="{BB962C8B-B14F-4D97-AF65-F5344CB8AC3E}">
        <p14:creationId xmlns:p14="http://schemas.microsoft.com/office/powerpoint/2010/main" val="374285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5</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579430" y="161426"/>
            <a:ext cx="11089232" cy="864096"/>
          </a:xfrm>
        </p:spPr>
        <p:txBody>
          <a:bodyPr>
            <a:normAutofit/>
          </a:bodyPr>
          <a:lstStyle/>
          <a:p>
            <a:r>
              <a:rPr lang="en-US" sz="4000" dirty="0">
                <a:solidFill>
                  <a:srgbClr val="C00000"/>
                </a:solidFill>
              </a:rPr>
              <a:t>Introduction</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579430" y="1198146"/>
            <a:ext cx="11089232" cy="4154984"/>
          </a:xfrm>
          <a:prstGeom prst="rect">
            <a:avLst/>
          </a:prstGeom>
          <a:noFill/>
        </p:spPr>
        <p:txBody>
          <a:bodyPr wrap="square">
            <a:spAutoFit/>
          </a:bodyPr>
          <a:lstStyle/>
          <a:p>
            <a:r>
              <a:rPr lang="en-IN" sz="2400" dirty="0">
                <a:effectLst/>
                <a:ea typeface="Times New Roman" panose="02020603050405020304" pitchFamily="18" charset="0"/>
              </a:rPr>
              <a:t>The advent of software assistants has been a significant event in the history of computing. </a:t>
            </a:r>
          </a:p>
          <a:p>
            <a:endParaRPr lang="en-IN" sz="2400" dirty="0">
              <a:effectLst/>
              <a:ea typeface="Times New Roman" panose="02020603050405020304" pitchFamily="18" charset="0"/>
            </a:endParaRPr>
          </a:p>
          <a:p>
            <a:r>
              <a:rPr lang="en-IN" sz="2400" dirty="0">
                <a:effectLst/>
                <a:ea typeface="Times New Roman" panose="02020603050405020304" pitchFamily="18" charset="0"/>
              </a:rPr>
              <a:t>Software assistants are useful for helping the users of a computer system automate tasks and accomplish tasks with minimum human Interaction with a machine. </a:t>
            </a:r>
          </a:p>
          <a:p>
            <a:endParaRPr lang="en-IN" sz="2400" dirty="0">
              <a:effectLst/>
              <a:ea typeface="Times New Roman" panose="02020603050405020304" pitchFamily="18" charset="0"/>
            </a:endParaRPr>
          </a:p>
          <a:p>
            <a:r>
              <a:rPr lang="en-IN" sz="2400" dirty="0">
                <a:effectLst/>
                <a:ea typeface="Times New Roman" panose="02020603050405020304" pitchFamily="18" charset="0"/>
              </a:rPr>
              <a:t>The Interaction that takes place between a user and a software assistant seems natural; the user communicates using their voice, and the software responds in the same way.</a:t>
            </a:r>
          </a:p>
          <a:p>
            <a:endParaRPr lang="en-IN" sz="2400" dirty="0">
              <a:effectLst/>
              <a:ea typeface="Times New Roman" panose="02020603050405020304" pitchFamily="18" charset="0"/>
            </a:endParaRPr>
          </a:p>
          <a:p>
            <a:r>
              <a:rPr lang="en-IN" sz="2400" dirty="0">
                <a:effectLst/>
                <a:ea typeface="Times New Roman" panose="02020603050405020304" pitchFamily="18" charset="0"/>
              </a:rPr>
              <a:t> If you have seen the movie Iron Man, you can perhaps imagine having a software assistant like Tony Stark’s Jarvis. </a:t>
            </a:r>
            <a:endParaRPr lang="en-US" sz="2400" dirty="0"/>
          </a:p>
        </p:txBody>
      </p:sp>
    </p:spTree>
    <p:extLst>
      <p:ext uri="{BB962C8B-B14F-4D97-AF65-F5344CB8AC3E}">
        <p14:creationId xmlns:p14="http://schemas.microsoft.com/office/powerpoint/2010/main" val="312709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5B68-7CD7-430B-B7AC-556FA8EC9099}"/>
              </a:ext>
            </a:extLst>
          </p:cNvPr>
          <p:cNvSpPr>
            <a:spLocks noGrp="1"/>
          </p:cNvSpPr>
          <p:nvPr>
            <p:ph type="title"/>
          </p:nvPr>
        </p:nvSpPr>
        <p:spPr/>
        <p:txBody>
          <a:bodyPr/>
          <a:lstStyle/>
          <a:p>
            <a:pPr marL="0" marR="0" lvl="0" indent="0" defTabSz="914400" rtl="0" eaLnBrk="1" fontAlgn="auto" latinLnBrk="0" hangingPunct="1">
              <a:lnSpc>
                <a:spcPct val="90000"/>
              </a:lnSpc>
              <a:spcBef>
                <a:spcPts val="1000"/>
              </a:spcBef>
              <a:spcAft>
                <a:spcPts val="0"/>
              </a:spcAft>
              <a:tabLst/>
              <a:defRPr/>
            </a:pPr>
            <a:r>
              <a:rPr kumimoji="0" lang="en-US" sz="4000" b="0" i="0" u="none" strike="noStrike" kern="1200" cap="none" spc="0" normalizeH="0" baseline="0" noProof="0" dirty="0">
                <a:ln>
                  <a:noFill/>
                </a:ln>
                <a:solidFill>
                  <a:srgbClr val="C00000"/>
                </a:solidFill>
                <a:effectLst/>
                <a:uLnTx/>
                <a:uFillTx/>
                <a:latin typeface="Roboto Medium" pitchFamily="2" charset="0"/>
              </a:rPr>
              <a:t>Introduction</a:t>
            </a:r>
            <a:br>
              <a:rPr kumimoji="0" lang="en-US" sz="4000" b="0" i="0" u="none" strike="noStrike" kern="1200" cap="none" spc="0" normalizeH="0" baseline="0" noProof="0" dirty="0">
                <a:ln>
                  <a:noFill/>
                </a:ln>
                <a:solidFill>
                  <a:srgbClr val="A5A5A5"/>
                </a:solidFill>
                <a:effectLst/>
                <a:uLnTx/>
                <a:uFillTx/>
                <a:latin typeface="Roboto Medium" pitchFamily="2" charset="0"/>
              </a:rPr>
            </a:br>
            <a:endParaRPr lang="en-IN" dirty="0"/>
          </a:p>
        </p:txBody>
      </p:sp>
      <p:sp>
        <p:nvSpPr>
          <p:cNvPr id="6" name="TextBox 5">
            <a:extLst>
              <a:ext uri="{FF2B5EF4-FFF2-40B4-BE49-F238E27FC236}">
                <a16:creationId xmlns:a16="http://schemas.microsoft.com/office/drawing/2014/main" id="{52F8E4D2-0C11-4F3D-9DF1-B632104D6488}"/>
              </a:ext>
            </a:extLst>
          </p:cNvPr>
          <p:cNvSpPr txBox="1"/>
          <p:nvPr/>
        </p:nvSpPr>
        <p:spPr>
          <a:xfrm>
            <a:off x="595469" y="1338943"/>
            <a:ext cx="11008701"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Times New Roman" panose="02020603050405020304" pitchFamily="18" charset="0"/>
                <a:cs typeface="+mn-cs"/>
              </a:rPr>
              <a:t>But in the paper, we only confine it to educational usage to only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prstClr val="black"/>
              </a:solidFill>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Times New Roman" panose="02020603050405020304" pitchFamily="18" charset="0"/>
                <a:cs typeface="+mn-cs"/>
              </a:rPr>
              <a:t>Following are some software assistants that are already available in the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Times New Roman" panose="02020603050405020304" pitchFamily="18" charset="0"/>
                <a:cs typeface="+mn-cs"/>
              </a:rPr>
              <a:t> Google Now: Developed by Google for Android and iOS mobile operating systems. The best thing about this software is its voice-recognition 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prstClr val="black"/>
              </a:solidFill>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Times New Roman" panose="02020603050405020304" pitchFamily="18" charset="0"/>
                <a:cs typeface="+mn-cs"/>
              </a:rPr>
              <a:t>Siri: Developed by Apple and runs only on iOS, </a:t>
            </a:r>
            <a:r>
              <a:rPr kumimoji="0" lang="en-IN" sz="2400" b="0" i="0" u="none" strike="noStrike" kern="1200" cap="none" spc="0" normalizeH="0" baseline="0" noProof="0" dirty="0" err="1">
                <a:ln>
                  <a:noFill/>
                </a:ln>
                <a:solidFill>
                  <a:prstClr val="black"/>
                </a:solidFill>
                <a:effectLst/>
                <a:uLnTx/>
                <a:uFillTx/>
                <a:ea typeface="Times New Roman" panose="02020603050405020304" pitchFamily="18" charset="0"/>
                <a:cs typeface="+mn-cs"/>
              </a:rPr>
              <a:t>watchOS</a:t>
            </a:r>
            <a:r>
              <a:rPr kumimoji="0" lang="en-IN" sz="2400" b="0" i="0" u="none" strike="noStrike" kern="1200" cap="none" spc="0" normalizeH="0" baseline="0" noProof="0" dirty="0">
                <a:ln>
                  <a:noFill/>
                </a:ln>
                <a:solidFill>
                  <a:prstClr val="black"/>
                </a:solidFill>
                <a:effectLst/>
                <a:uLnTx/>
                <a:uFillTx/>
                <a:ea typeface="Times New Roman" panose="02020603050405020304" pitchFamily="18" charset="0"/>
                <a:cs typeface="+mn-cs"/>
              </a:rPr>
              <a:t>, and </a:t>
            </a:r>
            <a:r>
              <a:rPr kumimoji="0" lang="en-IN" sz="2400" b="0" i="0" u="none" strike="noStrike" kern="1200" cap="none" spc="0" normalizeH="0" baseline="0" noProof="0" dirty="0" err="1">
                <a:ln>
                  <a:noFill/>
                </a:ln>
                <a:solidFill>
                  <a:prstClr val="black"/>
                </a:solidFill>
                <a:effectLst/>
                <a:uLnTx/>
                <a:uFillTx/>
                <a:ea typeface="Times New Roman" panose="02020603050405020304" pitchFamily="18" charset="0"/>
                <a:cs typeface="+mn-cs"/>
              </a:rPr>
              <a:t>tvOS</a:t>
            </a:r>
            <a:r>
              <a:rPr kumimoji="0" lang="en-IN" sz="2400" b="0" i="0" u="none" strike="noStrike" kern="1200" cap="none" spc="0" normalizeH="0" baseline="0" noProof="0" dirty="0">
                <a:ln>
                  <a:noFill/>
                </a:ln>
                <a:solidFill>
                  <a:prstClr val="black"/>
                </a:solidFill>
                <a:effectLst/>
                <a:uLnTx/>
                <a:uFillTx/>
                <a:ea typeface="Times New Roman" panose="02020603050405020304" pitchFamily="18" charset="0"/>
                <a:cs typeface="+mn-cs"/>
              </a:rPr>
              <a:t>. Siri is a very advanced personal assistant with lots of features and capabilities.</a:t>
            </a:r>
          </a:p>
        </p:txBody>
      </p:sp>
      <p:sp>
        <p:nvSpPr>
          <p:cNvPr id="3" name="TextBox 2">
            <a:extLst>
              <a:ext uri="{FF2B5EF4-FFF2-40B4-BE49-F238E27FC236}">
                <a16:creationId xmlns:a16="http://schemas.microsoft.com/office/drawing/2014/main" id="{1320C0E5-345D-4F78-8084-B466A4E0C6C8}"/>
              </a:ext>
            </a:extLst>
          </p:cNvPr>
          <p:cNvSpPr txBox="1"/>
          <p:nvPr/>
        </p:nvSpPr>
        <p:spPr>
          <a:xfrm>
            <a:off x="11478827" y="6134470"/>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405578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7</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576041" y="260350"/>
            <a:ext cx="11089232" cy="864096"/>
          </a:xfrm>
        </p:spPr>
        <p:txBody>
          <a:bodyPr>
            <a:normAutofit/>
          </a:bodyPr>
          <a:lstStyle/>
          <a:p>
            <a:r>
              <a:rPr lang="en-US" sz="4000" dirty="0">
                <a:solidFill>
                  <a:srgbClr val="C00000"/>
                </a:solidFill>
              </a:rPr>
              <a:t>Literature Survey</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473109" y="1194911"/>
            <a:ext cx="10611008" cy="5663089"/>
          </a:xfrm>
          <a:prstGeom prst="rect">
            <a:avLst/>
          </a:prstGeom>
          <a:noFill/>
        </p:spPr>
        <p:txBody>
          <a:bodyPr wrap="square">
            <a:spAutoFit/>
          </a:bodyPr>
          <a:lstStyle/>
          <a:p>
            <a:pPr marL="342900" lvl="0" indent="-342900">
              <a:buFont typeface="Arial" panose="020B0604020202020204" pitchFamily="34" charset="0"/>
              <a:buChar char="•"/>
            </a:pPr>
            <a:r>
              <a:rPr lang="en-IN" sz="2400" i="1" dirty="0">
                <a:effectLst/>
                <a:ea typeface="Times New Roman" panose="02020603050405020304" pitchFamily="18" charset="0"/>
              </a:rPr>
              <a:t>Fatema </a:t>
            </a:r>
            <a:r>
              <a:rPr lang="en-IN" sz="2400" i="1" dirty="0" err="1">
                <a:effectLst/>
                <a:ea typeface="Times New Roman" panose="02020603050405020304" pitchFamily="18" charset="0"/>
              </a:rPr>
              <a:t>Ghadiali</a:t>
            </a:r>
            <a:r>
              <a:rPr lang="en-IN" sz="2400" i="1" dirty="0">
                <a:effectLst/>
                <a:ea typeface="Times New Roman" panose="02020603050405020304" pitchFamily="18" charset="0"/>
              </a:rPr>
              <a:t>, Vinit Mahajan, Bhargavi </a:t>
            </a:r>
            <a:r>
              <a:rPr lang="en-IN" sz="2400" i="1" dirty="0" err="1">
                <a:effectLst/>
                <a:ea typeface="Times New Roman" panose="02020603050405020304" pitchFamily="18" charset="0"/>
              </a:rPr>
              <a:t>Patawardhan</a:t>
            </a:r>
            <a:r>
              <a:rPr lang="en-IN" sz="2400" i="1" dirty="0">
                <a:effectLst/>
                <a:ea typeface="Times New Roman" panose="02020603050405020304" pitchFamily="18" charset="0"/>
              </a:rPr>
              <a:t>, Prithvi Rao, “</a:t>
            </a:r>
            <a:r>
              <a:rPr lang="en-IN" sz="2400" b="1" i="1" dirty="0">
                <a:effectLst/>
                <a:ea typeface="Times New Roman" panose="02020603050405020304" pitchFamily="18" charset="0"/>
              </a:rPr>
              <a:t>Personal AI Assistant with Emotion Recognition with Python</a:t>
            </a:r>
            <a:r>
              <a:rPr lang="en-IN" sz="2400" i="1" dirty="0">
                <a:effectLst/>
                <a:ea typeface="Times New Roman" panose="02020603050405020304" pitchFamily="18" charset="0"/>
              </a:rPr>
              <a:t>” in International Journal of Research in Engineering, Science and Management Volume-3, Issue-5, May-2020.</a:t>
            </a:r>
            <a:endParaRPr lang="en-IN" sz="2400" dirty="0">
              <a:effectLst/>
              <a:ea typeface="Times New Roman" panose="02020603050405020304" pitchFamily="18" charset="0"/>
            </a:endParaRPr>
          </a:p>
          <a:p>
            <a:pPr marL="457200"/>
            <a:r>
              <a:rPr lang="en-IN" sz="2400" i="1" dirty="0">
                <a:effectLst/>
                <a:ea typeface="Times New Roman" panose="02020603050405020304" pitchFamily="18" charset="0"/>
              </a:rPr>
              <a:t> </a:t>
            </a:r>
            <a:endParaRPr lang="en-IN" sz="2400" dirty="0">
              <a:effectLst/>
              <a:ea typeface="Times New Roman" panose="02020603050405020304" pitchFamily="18" charset="0"/>
            </a:endParaRPr>
          </a:p>
          <a:p>
            <a:pPr marL="457200"/>
            <a:r>
              <a:rPr lang="en-IN" sz="2800" dirty="0">
                <a:effectLst/>
                <a:ea typeface="Times New Roman" panose="02020603050405020304" pitchFamily="18" charset="0"/>
              </a:rPr>
              <a:t>In this paper, the system focuses on designing a system that provides basic assistant capabilities using open source programming language along with emotion recognition using suitable algorithms related to ML and AI. The paper majorly focuses on emotion recognition which may require extra hardware for the just the purpose of helping a student to understand a concept regarding his education.</a:t>
            </a:r>
            <a:endParaRPr lang="en-US" sz="2800" dirty="0">
              <a:effectLst/>
              <a:ea typeface="Times New Roman" panose="02020603050405020304" pitchFamily="18" charset="0"/>
            </a:endParaRPr>
          </a:p>
          <a:p>
            <a:pPr marL="457200"/>
            <a:endParaRPr lang="en-IN" sz="2400" dirty="0">
              <a:effectLst/>
              <a:latin typeface="Times New Roman" panose="02020603050405020304" pitchFamily="18" charset="0"/>
              <a:ea typeface="Times New Roman" panose="02020603050405020304" pitchFamily="18" charset="0"/>
            </a:endParaRPr>
          </a:p>
          <a:p>
            <a:pPr marL="457200"/>
            <a:endParaRPr lang="en-IN" sz="2400" dirty="0">
              <a:latin typeface="Times New Roman" panose="02020603050405020304" pitchFamily="18" charset="0"/>
              <a:ea typeface="Times New Roman" panose="02020603050405020304" pitchFamily="18" charset="0"/>
            </a:endParaRPr>
          </a:p>
          <a:p>
            <a:pPr marL="457200"/>
            <a:endParaRPr lang="en-IN" sz="2400" dirty="0">
              <a:effectLst/>
              <a:latin typeface="Times New Roman" panose="02020603050405020304" pitchFamily="18" charset="0"/>
              <a:ea typeface="Times New Roman" panose="02020603050405020304" pitchFamily="18" charset="0"/>
            </a:endParaRPr>
          </a:p>
          <a:p>
            <a:pPr marL="225425" indent="-225425" algn="just">
              <a:buFont typeface="Arial" panose="020B0604020202020204" pitchFamily="34" charset="0"/>
              <a:buChar char="•"/>
            </a:pPr>
            <a:endParaRPr lang="en-US" sz="2600" dirty="0"/>
          </a:p>
        </p:txBody>
      </p:sp>
    </p:spTree>
    <p:extLst>
      <p:ext uri="{BB962C8B-B14F-4D97-AF65-F5344CB8AC3E}">
        <p14:creationId xmlns:p14="http://schemas.microsoft.com/office/powerpoint/2010/main" val="367815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8</a:t>
            </a:fld>
            <a:endParaRPr lang="en-NZ" dirty="0"/>
          </a:p>
        </p:txBody>
      </p:sp>
      <p:sp>
        <p:nvSpPr>
          <p:cNvPr id="8" name="Text Placeholder 7">
            <a:extLst>
              <a:ext uri="{FF2B5EF4-FFF2-40B4-BE49-F238E27FC236}">
                <a16:creationId xmlns:a16="http://schemas.microsoft.com/office/drawing/2014/main" id="{CC6398A4-24AC-4196-957B-113C4B16C7EC}"/>
              </a:ext>
            </a:extLst>
          </p:cNvPr>
          <p:cNvSpPr>
            <a:spLocks noGrp="1"/>
          </p:cNvSpPr>
          <p:nvPr>
            <p:ph type="body" sz="quarter" idx="17"/>
          </p:nvPr>
        </p:nvSpPr>
        <p:spPr>
          <a:xfrm>
            <a:off x="576041" y="260350"/>
            <a:ext cx="11089232" cy="864096"/>
          </a:xfrm>
        </p:spPr>
        <p:txBody>
          <a:bodyPr>
            <a:normAutofit/>
          </a:bodyPr>
          <a:lstStyle/>
          <a:p>
            <a:r>
              <a:rPr lang="en-US" sz="4000" dirty="0">
                <a:solidFill>
                  <a:srgbClr val="C00000"/>
                </a:solidFill>
              </a:rPr>
              <a:t>Literature Survey</a:t>
            </a:r>
            <a:endParaRPr lang="en-US" sz="4000" dirty="0"/>
          </a:p>
        </p:txBody>
      </p:sp>
      <p:sp>
        <p:nvSpPr>
          <p:cNvPr id="15" name="TextBox 14">
            <a:extLst>
              <a:ext uri="{FF2B5EF4-FFF2-40B4-BE49-F238E27FC236}">
                <a16:creationId xmlns:a16="http://schemas.microsoft.com/office/drawing/2014/main" id="{BA267E4B-9688-45E0-B01B-12DA12AF3902}"/>
              </a:ext>
            </a:extLst>
          </p:cNvPr>
          <p:cNvSpPr txBox="1"/>
          <p:nvPr/>
        </p:nvSpPr>
        <p:spPr>
          <a:xfrm>
            <a:off x="473109" y="1194911"/>
            <a:ext cx="10611008" cy="5478423"/>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pPr>
            <a:r>
              <a:rPr lang="en-IN" sz="1800" dirty="0">
                <a:effectLst/>
                <a:ea typeface="Times New Roman" panose="02020603050405020304" pitchFamily="18" charset="0"/>
              </a:rPr>
              <a:t>Nataliya </a:t>
            </a:r>
            <a:r>
              <a:rPr lang="en-IN" sz="1800" dirty="0" err="1">
                <a:effectLst/>
                <a:ea typeface="Times New Roman" panose="02020603050405020304" pitchFamily="18" charset="0"/>
              </a:rPr>
              <a:t>Shakhovska</a:t>
            </a:r>
            <a:r>
              <a:rPr lang="en-IN" sz="1800" dirty="0">
                <a:effectLst/>
                <a:ea typeface="Times New Roman" panose="02020603050405020304" pitchFamily="18" charset="0"/>
              </a:rPr>
              <a:t>, Oleh </a:t>
            </a:r>
            <a:r>
              <a:rPr lang="en-IN" sz="1800" dirty="0" err="1">
                <a:effectLst/>
                <a:ea typeface="Times New Roman" panose="02020603050405020304" pitchFamily="18" charset="0"/>
              </a:rPr>
              <a:t>Basystiuk</a:t>
            </a:r>
            <a:r>
              <a:rPr lang="en-IN" sz="1800" dirty="0">
                <a:effectLst/>
                <a:ea typeface="Times New Roman" panose="02020603050405020304" pitchFamily="18" charset="0"/>
              </a:rPr>
              <a:t>, Khrystyna </a:t>
            </a:r>
            <a:r>
              <a:rPr lang="en-IN" sz="1800" dirty="0" err="1">
                <a:effectLst/>
                <a:ea typeface="Times New Roman" panose="02020603050405020304" pitchFamily="18" charset="0"/>
              </a:rPr>
              <a:t>Shakhovska</a:t>
            </a:r>
            <a:r>
              <a:rPr lang="en-IN" sz="1800" dirty="0">
                <a:effectLst/>
                <a:ea typeface="Times New Roman" panose="02020603050405020304" pitchFamily="18" charset="0"/>
              </a:rPr>
              <a:t>, “</a:t>
            </a:r>
            <a:r>
              <a:rPr lang="en-IN" sz="1800" b="1" dirty="0">
                <a:effectLst/>
                <a:ea typeface="Times New Roman" panose="02020603050405020304" pitchFamily="18" charset="0"/>
              </a:rPr>
              <a:t>Development of the Speech-to-Text Chatbot Interface Based on Google API</a:t>
            </a:r>
            <a:r>
              <a:rPr lang="en-IN" sz="1800" dirty="0">
                <a:effectLst/>
                <a:ea typeface="Times New Roman" panose="02020603050405020304" pitchFamily="18" charset="0"/>
              </a:rPr>
              <a:t>” </a:t>
            </a:r>
            <a:r>
              <a:rPr lang="en-US" b="0" i="0" dirty="0">
                <a:effectLst/>
              </a:rPr>
              <a:t>Published in </a:t>
            </a:r>
            <a:r>
              <a:rPr lang="en-US" b="0" i="0" dirty="0" err="1">
                <a:effectLst/>
              </a:rPr>
              <a:t>MoMLeT</a:t>
            </a:r>
            <a:r>
              <a:rPr lang="en-US" b="0" i="0">
                <a:effectLst/>
              </a:rPr>
              <a:t> 2019.</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 </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The proposed system is of a chat bot with the help of Google API, NLP, Python, Flask which satisfies its basic purpose. The system covers almost all aspects from speech to result of the application. But the system does not fully satisfy the need of a person when it comes to learning a concept or a subject.</a:t>
            </a:r>
            <a:endParaRPr lang="en-US" sz="1800" dirty="0">
              <a:effectLst/>
              <a:ea typeface="Times New Roman" panose="02020603050405020304" pitchFamily="18" charset="0"/>
            </a:endParaRPr>
          </a:p>
          <a:p>
            <a:pPr marL="457200"/>
            <a:endParaRPr lang="en-IN" sz="2400" dirty="0">
              <a:effectLst/>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IN" sz="1800" dirty="0" err="1">
                <a:effectLst/>
                <a:ea typeface="Times New Roman" panose="02020603050405020304" pitchFamily="18" charset="0"/>
              </a:rPr>
              <a:t>Vmnssvkr</a:t>
            </a:r>
            <a:r>
              <a:rPr lang="en-IN" sz="1800" dirty="0">
                <a:effectLst/>
                <a:ea typeface="Times New Roman" panose="02020603050405020304" pitchFamily="18" charset="0"/>
              </a:rPr>
              <a:t> Gupta, R. Shiva Shankar, Harika Devi </a:t>
            </a:r>
            <a:r>
              <a:rPr lang="en-IN" sz="1800" dirty="0" err="1">
                <a:effectLst/>
                <a:ea typeface="Times New Roman" panose="02020603050405020304" pitchFamily="18" charset="0"/>
              </a:rPr>
              <a:t>Kotha</a:t>
            </a:r>
            <a:r>
              <a:rPr lang="en-IN" sz="1800" dirty="0">
                <a:effectLst/>
                <a:ea typeface="Times New Roman" panose="02020603050405020304" pitchFamily="18" charset="0"/>
              </a:rPr>
              <a:t>, J. </a:t>
            </a:r>
            <a:r>
              <a:rPr lang="en-IN" sz="1800" dirty="0" err="1">
                <a:effectLst/>
                <a:ea typeface="Times New Roman" panose="02020603050405020304" pitchFamily="18" charset="0"/>
              </a:rPr>
              <a:t>Raghaveni</a:t>
            </a:r>
            <a:r>
              <a:rPr lang="en-IN" sz="1800" dirty="0">
                <a:effectLst/>
                <a:ea typeface="Times New Roman" panose="02020603050405020304" pitchFamily="18" charset="0"/>
              </a:rPr>
              <a:t>, “</a:t>
            </a:r>
            <a:r>
              <a:rPr lang="en-IN" sz="1800" b="1" dirty="0">
                <a:effectLst/>
                <a:ea typeface="Times New Roman" panose="02020603050405020304" pitchFamily="18" charset="0"/>
              </a:rPr>
              <a:t>Voice Identification in Python Using Hidden Markov Model” </a:t>
            </a:r>
            <a:r>
              <a:rPr lang="en-IN" sz="1800" dirty="0">
                <a:effectLst/>
                <a:ea typeface="Times New Roman" panose="02020603050405020304" pitchFamily="18" charset="0"/>
              </a:rPr>
              <a:t>in International Journal of Advanced Science and Technology Vol. 29, No. 6, (2020), pp. 8100-8112.</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 </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This paper deals with recognizing speech of human by computer and</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producing output in written sequence format. The system helps physically disabled people with a voice assistant with continuous interaction </a:t>
            </a:r>
            <a:r>
              <a:rPr lang="en-IN" sz="1800" dirty="0" err="1">
                <a:effectLst/>
                <a:ea typeface="Times New Roman" panose="02020603050405020304" pitchFamily="18" charset="0"/>
              </a:rPr>
              <a:t>feature.The</a:t>
            </a:r>
            <a:r>
              <a:rPr lang="en-IN" sz="1800" dirty="0">
                <a:effectLst/>
                <a:ea typeface="Times New Roman" panose="02020603050405020304" pitchFamily="18" charset="0"/>
              </a:rPr>
              <a:t> system provides a base for our proposed system but cannot satisfy the need of a student with concept related material, links and videos, and information.</a:t>
            </a:r>
            <a:endParaRPr lang="en-IN" sz="2400" dirty="0">
              <a:effectLst/>
              <a:ea typeface="Times New Roman" panose="02020603050405020304" pitchFamily="18" charset="0"/>
            </a:endParaRPr>
          </a:p>
          <a:p>
            <a:pPr marL="457200"/>
            <a:endParaRPr lang="en-IN" sz="2400" dirty="0">
              <a:latin typeface="Times New Roman" panose="02020603050405020304" pitchFamily="18" charset="0"/>
              <a:ea typeface="Times New Roman" panose="02020603050405020304" pitchFamily="18" charset="0"/>
            </a:endParaRPr>
          </a:p>
          <a:p>
            <a:pPr marL="457200"/>
            <a:endParaRPr lang="en-IN" sz="2400" dirty="0">
              <a:effectLst/>
              <a:latin typeface="Times New Roman" panose="02020603050405020304" pitchFamily="18" charset="0"/>
              <a:ea typeface="Times New Roman" panose="02020603050405020304" pitchFamily="18" charset="0"/>
            </a:endParaRPr>
          </a:p>
          <a:p>
            <a:pPr marL="225425" indent="-225425" algn="just">
              <a:buFont typeface="Arial" panose="020B0604020202020204" pitchFamily="34" charset="0"/>
              <a:buChar char="•"/>
            </a:pPr>
            <a:endParaRPr lang="en-US" sz="2600" dirty="0"/>
          </a:p>
        </p:txBody>
      </p:sp>
    </p:spTree>
    <p:extLst>
      <p:ext uri="{BB962C8B-B14F-4D97-AF65-F5344CB8AC3E}">
        <p14:creationId xmlns:p14="http://schemas.microsoft.com/office/powerpoint/2010/main" val="24848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7D31-4BB6-484E-B41A-5CCFF0F723C1}"/>
              </a:ext>
            </a:extLst>
          </p:cNvPr>
          <p:cNvSpPr>
            <a:spLocks noGrp="1"/>
          </p:cNvSpPr>
          <p:nvPr>
            <p:ph type="title"/>
          </p:nvPr>
        </p:nvSpPr>
        <p:spPr>
          <a:xfrm>
            <a:off x="595469" y="235087"/>
            <a:ext cx="5258776" cy="838202"/>
          </a:xfrm>
        </p:spPr>
        <p:txBody>
          <a:bodyPr/>
          <a:lstStyle/>
          <a:p>
            <a:pPr marL="0" marR="0" lvl="0" indent="0" defTabSz="914400" rtl="0" eaLnBrk="1" fontAlgn="auto" latinLnBrk="0" hangingPunct="1">
              <a:lnSpc>
                <a:spcPct val="90000"/>
              </a:lnSpc>
              <a:spcBef>
                <a:spcPts val="1000"/>
              </a:spcBef>
              <a:spcAft>
                <a:spcPts val="0"/>
              </a:spcAft>
              <a:tabLst/>
              <a:defRPr/>
            </a:pPr>
            <a:r>
              <a:rPr kumimoji="0" lang="en-US" sz="4000" b="0" i="0" u="none" strike="noStrike" kern="1200" cap="none" spc="0" normalizeH="0" baseline="0" noProof="0" dirty="0">
                <a:ln>
                  <a:noFill/>
                </a:ln>
                <a:solidFill>
                  <a:srgbClr val="C00000"/>
                </a:solidFill>
                <a:effectLst/>
                <a:uLnTx/>
                <a:uFillTx/>
                <a:latin typeface="Roboto Medium" pitchFamily="2" charset="0"/>
              </a:rPr>
              <a:t>Literature Survey</a:t>
            </a:r>
            <a:br>
              <a:rPr kumimoji="0" lang="en-US" sz="4000" b="0" i="0" u="none" strike="noStrike" kern="1200" cap="none" spc="0" normalizeH="0" baseline="0" noProof="0" dirty="0">
                <a:ln>
                  <a:noFill/>
                </a:ln>
                <a:solidFill>
                  <a:srgbClr val="A5A5A5"/>
                </a:solidFill>
                <a:effectLst/>
                <a:uLnTx/>
                <a:uFillTx/>
                <a:latin typeface="Roboto Medium" pitchFamily="2" charset="0"/>
              </a:rPr>
            </a:br>
            <a:endParaRPr lang="en-IN" dirty="0"/>
          </a:p>
        </p:txBody>
      </p:sp>
      <p:sp>
        <p:nvSpPr>
          <p:cNvPr id="6" name="TextBox 5">
            <a:extLst>
              <a:ext uri="{FF2B5EF4-FFF2-40B4-BE49-F238E27FC236}">
                <a16:creationId xmlns:a16="http://schemas.microsoft.com/office/drawing/2014/main" id="{8F7F3A30-1DEC-40D7-9647-C69B1302409F}"/>
              </a:ext>
            </a:extLst>
          </p:cNvPr>
          <p:cNvSpPr txBox="1"/>
          <p:nvPr/>
        </p:nvSpPr>
        <p:spPr>
          <a:xfrm>
            <a:off x="235595" y="990602"/>
            <a:ext cx="11237301" cy="3970318"/>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pPr>
            <a:r>
              <a:rPr lang="en-IN" sz="1800" dirty="0">
                <a:effectLst/>
                <a:ea typeface="Times New Roman" panose="02020603050405020304" pitchFamily="18" charset="0"/>
              </a:rPr>
              <a:t>Tushar Bansal, </a:t>
            </a:r>
            <a:r>
              <a:rPr lang="en-IN" sz="1800" dirty="0" err="1">
                <a:effectLst/>
                <a:ea typeface="Times New Roman" panose="02020603050405020304" pitchFamily="18" charset="0"/>
              </a:rPr>
              <a:t>Ritik</a:t>
            </a:r>
            <a:r>
              <a:rPr lang="en-IN" sz="1800" dirty="0">
                <a:effectLst/>
                <a:ea typeface="Times New Roman" panose="02020603050405020304" pitchFamily="18" charset="0"/>
              </a:rPr>
              <a:t> </a:t>
            </a:r>
            <a:r>
              <a:rPr lang="en-IN" sz="1800" dirty="0" err="1">
                <a:effectLst/>
                <a:ea typeface="Times New Roman" panose="02020603050405020304" pitchFamily="18" charset="0"/>
              </a:rPr>
              <a:t>Karnwal</a:t>
            </a:r>
            <a:r>
              <a:rPr lang="en-IN" sz="1800" dirty="0">
                <a:effectLst/>
                <a:ea typeface="Times New Roman" panose="02020603050405020304" pitchFamily="18" charset="0"/>
              </a:rPr>
              <a:t>, Vishal Singh, Hardik Bansal, </a:t>
            </a:r>
            <a:r>
              <a:rPr lang="en-IN" sz="1800" b="1" dirty="0">
                <a:effectLst/>
                <a:ea typeface="Times New Roman" panose="02020603050405020304" pitchFamily="18" charset="0"/>
              </a:rPr>
              <a:t>“GENESIS-THE DIGITAL ASSISTANT(PYTHON)”</a:t>
            </a:r>
            <a:r>
              <a:rPr lang="en-US" b="1" dirty="0">
                <a:ea typeface="Times New Roman" panose="02020603050405020304" pitchFamily="18" charset="0"/>
              </a:rPr>
              <a:t> </a:t>
            </a:r>
            <a:r>
              <a:rPr lang="en-IN" sz="1800" dirty="0">
                <a:effectLst/>
                <a:ea typeface="Times New Roman" panose="02020603050405020304" pitchFamily="18" charset="0"/>
              </a:rPr>
              <a:t>in International Journal of Engineering Applied Sciences and Technology, 2020.</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 </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This paper proposes a voice assistant called ‘Genesis’, which is a virtual assistant. It is an application program that understands voice commands and completes tasks for the </a:t>
            </a:r>
            <a:r>
              <a:rPr lang="en-IN" sz="1800" dirty="0" err="1">
                <a:effectLst/>
                <a:ea typeface="Times New Roman" panose="02020603050405020304" pitchFamily="18" charset="0"/>
              </a:rPr>
              <a:t>user.The</a:t>
            </a:r>
            <a:r>
              <a:rPr lang="en-IN" sz="1800" dirty="0">
                <a:effectLst/>
                <a:ea typeface="Times New Roman" panose="02020603050405020304" pitchFamily="18" charset="0"/>
              </a:rPr>
              <a:t> system confines itself to web-searches, reading news and providing basic answers to the user.</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 </a:t>
            </a:r>
            <a:endParaRPr lang="en-US" sz="1800" dirty="0">
              <a:effectLst/>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IN" sz="1800" dirty="0">
                <a:effectLst/>
                <a:ea typeface="Times New Roman" panose="02020603050405020304" pitchFamily="18" charset="0"/>
              </a:rPr>
              <a:t>Ankit Pandey, Vaibhav </a:t>
            </a:r>
            <a:r>
              <a:rPr lang="en-IN" sz="1800" dirty="0" err="1">
                <a:effectLst/>
                <a:ea typeface="Times New Roman" panose="02020603050405020304" pitchFamily="18" charset="0"/>
              </a:rPr>
              <a:t>Vashist</a:t>
            </a:r>
            <a:r>
              <a:rPr lang="en-IN" sz="1800" dirty="0">
                <a:effectLst/>
                <a:ea typeface="Times New Roman" panose="02020603050405020304" pitchFamily="18" charset="0"/>
              </a:rPr>
              <a:t>, Prateek Tiwari, Sunil Sikka, Priyanka </a:t>
            </a:r>
            <a:r>
              <a:rPr lang="en-IN" sz="1800" dirty="0" err="1">
                <a:effectLst/>
                <a:ea typeface="Times New Roman" panose="02020603050405020304" pitchFamily="18" charset="0"/>
              </a:rPr>
              <a:t>Makkar</a:t>
            </a:r>
            <a:r>
              <a:rPr lang="en-IN" sz="1800" dirty="0">
                <a:effectLst/>
                <a:ea typeface="Times New Roman" panose="02020603050405020304" pitchFamily="18" charset="0"/>
              </a:rPr>
              <a:t>, </a:t>
            </a:r>
            <a:r>
              <a:rPr lang="en-IN" sz="1800" b="1" dirty="0">
                <a:effectLst/>
                <a:ea typeface="Times New Roman" panose="02020603050405020304" pitchFamily="18" charset="0"/>
              </a:rPr>
              <a:t>“Smart Voice Based Virtual Personal Assistants with Artificial Intelligence” </a:t>
            </a:r>
            <a:r>
              <a:rPr lang="en-IN" sz="1800" dirty="0">
                <a:effectLst/>
                <a:ea typeface="Times New Roman" panose="02020603050405020304" pitchFamily="18" charset="0"/>
              </a:rPr>
              <a:t>in Artificial &amp; Computational Intelligence / Published Online: March 2020.</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 </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 </a:t>
            </a:r>
            <a:endParaRPr lang="en-US" sz="1800" dirty="0">
              <a:effectLst/>
              <a:ea typeface="Times New Roman" panose="02020603050405020304" pitchFamily="18" charset="0"/>
            </a:endParaRPr>
          </a:p>
          <a:p>
            <a:pPr marL="457200" marR="0">
              <a:spcBef>
                <a:spcPts val="0"/>
              </a:spcBef>
              <a:spcAft>
                <a:spcPts val="0"/>
              </a:spcAft>
            </a:pPr>
            <a:r>
              <a:rPr lang="en-IN" sz="1800" dirty="0">
                <a:effectLst/>
                <a:ea typeface="Times New Roman" panose="02020603050405020304" pitchFamily="18" charset="0"/>
              </a:rPr>
              <a:t>This paper tells about building a voice assistant that is able to perform content extraction, speech recognition, text-to-speech translation and system </a:t>
            </a:r>
            <a:r>
              <a:rPr lang="en-IN" sz="1800" dirty="0" err="1">
                <a:effectLst/>
                <a:ea typeface="Times New Roman" panose="02020603050405020304" pitchFamily="18" charset="0"/>
              </a:rPr>
              <a:t>calls.The</a:t>
            </a:r>
            <a:r>
              <a:rPr lang="en-IN" sz="1800" dirty="0">
                <a:effectLst/>
                <a:ea typeface="Times New Roman" panose="02020603050405020304" pitchFamily="18" charset="0"/>
              </a:rPr>
              <a:t> scope of extending the application of this system is huge and that is the reason this system is preferred as a base for our proposed system/application</a:t>
            </a:r>
            <a:endParaRPr lang="en-IN" sz="2400" dirty="0">
              <a:effectLst/>
              <a:ea typeface="Times New Roman" panose="02020603050405020304" pitchFamily="18" charset="0"/>
            </a:endParaRPr>
          </a:p>
        </p:txBody>
      </p:sp>
      <p:sp>
        <p:nvSpPr>
          <p:cNvPr id="3" name="TextBox 2">
            <a:extLst>
              <a:ext uri="{FF2B5EF4-FFF2-40B4-BE49-F238E27FC236}">
                <a16:creationId xmlns:a16="http://schemas.microsoft.com/office/drawing/2014/main" id="{5EC4743B-C176-4659-82A4-D541101B9069}"/>
              </a:ext>
            </a:extLst>
          </p:cNvPr>
          <p:cNvSpPr txBox="1"/>
          <p:nvPr/>
        </p:nvSpPr>
        <p:spPr>
          <a:xfrm>
            <a:off x="11472896" y="6143348"/>
            <a:ext cx="301686"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4063095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1801</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Courier New</vt:lpstr>
      <vt:lpstr>Roboto Medium</vt:lpstr>
      <vt:lpstr>Symbol</vt:lpstr>
      <vt:lpstr>Times New Roman</vt:lpstr>
      <vt:lpstr>Office Theme</vt:lpstr>
      <vt:lpstr>MINI PROJECT : 2020-21 </vt:lpstr>
      <vt:lpstr>PowerPoint Presentation</vt:lpstr>
      <vt:lpstr>PowerPoint Presentation</vt:lpstr>
      <vt:lpstr>PowerPoint Presentation</vt:lpstr>
      <vt:lpstr>PowerPoint Presentation</vt:lpstr>
      <vt:lpstr>Introduction </vt:lpstr>
      <vt:lpstr>PowerPoint Presentation</vt:lpstr>
      <vt:lpstr>PowerPoint Presentation</vt:lpstr>
      <vt:lpstr>Literature Survey </vt:lpstr>
      <vt:lpstr>PowerPoint Presentation</vt:lpstr>
      <vt:lpstr>Objectives and Problem Definition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dc:title>
  <dc:creator>REVA00208</dc:creator>
  <cp:lastModifiedBy>Raghavendra Amberkar</cp:lastModifiedBy>
  <cp:revision>153</cp:revision>
  <dcterms:created xsi:type="dcterms:W3CDTF">2020-09-07T11:06:12Z</dcterms:created>
  <dcterms:modified xsi:type="dcterms:W3CDTF">2021-05-28T03:58:29Z</dcterms:modified>
</cp:coreProperties>
</file>