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94660"/>
  </p:normalViewPr>
  <p:slideViewPr>
    <p:cSldViewPr>
      <p:cViewPr varScale="1">
        <p:scale>
          <a:sx n="80" d="100"/>
          <a:sy n="80"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ghavendraraghavendra016@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58DE822-9477-3715-95A1-D38A970D779C}"/>
              </a:ext>
            </a:extLst>
          </p:cNvPr>
          <p:cNvSpPr txBox="1"/>
          <p:nvPr/>
        </p:nvSpPr>
        <p:spPr>
          <a:xfrm>
            <a:off x="2743200" y="1752600"/>
            <a:ext cx="5867400" cy="1990288"/>
          </a:xfrm>
          <a:prstGeom prst="rect">
            <a:avLst/>
          </a:prstGeom>
          <a:noFill/>
        </p:spPr>
        <p:txBody>
          <a:bodyPr wrap="square">
            <a:spAutoFit/>
          </a:bodyPr>
          <a:lstStyle/>
          <a:p>
            <a:pPr marL="12700">
              <a:lnSpc>
                <a:spcPct val="100000"/>
              </a:lnSpc>
              <a:spcBef>
                <a:spcPts val="100"/>
              </a:spcBef>
            </a:pPr>
            <a:r>
              <a:rPr lang="en-IN" sz="2000" spc="10" dirty="0">
                <a:solidFill>
                  <a:schemeClr val="tx1">
                    <a:lumMod val="85000"/>
                    <a:lumOff val="15000"/>
                  </a:schemeClr>
                </a:solidFill>
                <a:latin typeface="+mj-lt"/>
                <a:cs typeface="Trebuchet MS"/>
              </a:rPr>
              <a:t>PRESENTED BY : M.RAGHAVENDRA</a:t>
            </a:r>
          </a:p>
          <a:p>
            <a:pPr marL="12700">
              <a:lnSpc>
                <a:spcPct val="100000"/>
              </a:lnSpc>
              <a:spcBef>
                <a:spcPts val="100"/>
              </a:spcBef>
            </a:pPr>
            <a:r>
              <a:rPr lang="en-IN" sz="2000" spc="10" dirty="0">
                <a:solidFill>
                  <a:schemeClr val="tx1">
                    <a:lumMod val="85000"/>
                    <a:lumOff val="15000"/>
                  </a:schemeClr>
                </a:solidFill>
                <a:latin typeface="+mj-lt"/>
                <a:cs typeface="Trebuchet MS"/>
              </a:rPr>
              <a:t>REG NO : 813821243040</a:t>
            </a:r>
          </a:p>
          <a:p>
            <a:pPr marL="12700">
              <a:lnSpc>
                <a:spcPct val="100000"/>
              </a:lnSpc>
              <a:spcBef>
                <a:spcPts val="100"/>
              </a:spcBef>
            </a:pPr>
            <a:r>
              <a:rPr lang="en-IN" sz="2000" spc="10" dirty="0">
                <a:solidFill>
                  <a:schemeClr val="tx1">
                    <a:lumMod val="85000"/>
                    <a:lumOff val="15000"/>
                  </a:schemeClr>
                </a:solidFill>
                <a:latin typeface="+mj-lt"/>
                <a:cs typeface="Trebuchet MS"/>
              </a:rPr>
              <a:t>DEPT : ARTIFICIAL INTELLIGENCE AND DATA SCIENCE</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lnSpc>
                <a:spcPct val="100000"/>
              </a:lnSpc>
              <a:spcBef>
                <a:spcPts val="100"/>
              </a:spcBef>
            </a:pPr>
            <a:r>
              <a:rPr lang="en-IN" sz="2000" spc="10" dirty="0">
                <a:solidFill>
                  <a:schemeClr val="tx1">
                    <a:lumMod val="85000"/>
                    <a:lumOff val="15000"/>
                  </a:schemeClr>
                </a:solidFill>
                <a:latin typeface="+mj-lt"/>
                <a:cs typeface="Trebuchet MS"/>
              </a:rPr>
              <a:t>NM ID : </a:t>
            </a:r>
            <a:r>
              <a:rPr lang="en-IN" sz="2000" spc="10" dirty="0">
                <a:solidFill>
                  <a:schemeClr val="tx1">
                    <a:lumMod val="85000"/>
                    <a:lumOff val="15000"/>
                  </a:schemeClr>
                </a:solidFill>
                <a:latin typeface="+mj-lt"/>
                <a:cs typeface="Trebuchet MS"/>
                <a:hlinkClick r:id="rId3"/>
              </a:rPr>
              <a:t>raghavendraraghavendra016@gmail.com</a:t>
            </a:r>
            <a:endParaRPr lang="en-IN" sz="2000" spc="10" dirty="0">
              <a:solidFill>
                <a:schemeClr val="tx1">
                  <a:lumMod val="85000"/>
                  <a:lumOff val="15000"/>
                </a:schemeClr>
              </a:solidFill>
              <a:latin typeface="+mj-lt"/>
              <a:cs typeface="Trebuchet MS"/>
            </a:endParaRPr>
          </a:p>
          <a:p>
            <a:pPr marL="12700">
              <a:lnSpc>
                <a:spcPct val="100000"/>
              </a:lnSpc>
              <a:spcBef>
                <a:spcPts val="100"/>
              </a:spcBef>
            </a:pPr>
            <a:r>
              <a:rPr lang="en-IN" sz="2000" spc="10" dirty="0">
                <a:solidFill>
                  <a:schemeClr val="tx1">
                    <a:lumMod val="85000"/>
                    <a:lumOff val="15000"/>
                  </a:schemeClr>
                </a:solidFill>
                <a:latin typeface="+mj-lt"/>
                <a:cs typeface="Trebuchet MS"/>
              </a:rPr>
              <a:t> (au813821243040)</a:t>
            </a:r>
            <a:endParaRPr lang="en-IN" sz="2000" spc="-5" dirty="0">
              <a:solidFill>
                <a:schemeClr val="tx1">
                  <a:lumMod val="85000"/>
                  <a:lumOff val="15000"/>
                </a:schemeClr>
              </a:solidFill>
              <a:latin typeface="+mj-lt"/>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FEB88F23-AD31-ECD1-5692-4E3B956C218E}"/>
              </a:ext>
            </a:extLst>
          </p:cNvPr>
          <p:cNvSpPr txBox="1"/>
          <p:nvPr/>
        </p:nvSpPr>
        <p:spPr>
          <a:xfrm>
            <a:off x="558165" y="1371600"/>
            <a:ext cx="3709036" cy="2585323"/>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Logistic Regression() :</a:t>
            </a:r>
          </a:p>
          <a:p>
            <a:r>
              <a:rPr lang="en-IN" b="0" i="0" dirty="0">
                <a:solidFill>
                  <a:srgbClr val="212121"/>
                </a:solidFill>
                <a:effectLst/>
                <a:latin typeface="Courier New" panose="02070309020205020404" pitchFamily="49" charset="0"/>
              </a:rPr>
              <a:t>Training Accuracy : 1.0</a:t>
            </a:r>
          </a:p>
          <a:p>
            <a:r>
              <a:rPr lang="en-IN" b="0" i="0" dirty="0">
                <a:solidFill>
                  <a:srgbClr val="212121"/>
                </a:solidFill>
                <a:effectLst/>
                <a:latin typeface="Courier New" panose="02070309020205020404" pitchFamily="49" charset="0"/>
              </a:rPr>
              <a:t>Validation Accuracy : 1.0</a:t>
            </a:r>
          </a:p>
          <a:p>
            <a:endParaRPr lang="en-IN" dirty="0">
              <a:solidFill>
                <a:srgbClr val="212121"/>
              </a:solidFill>
              <a:latin typeface="Courier New" panose="02070309020205020404" pitchFamily="49" charset="0"/>
            </a:endParaRPr>
          </a:p>
          <a:p>
            <a:r>
              <a:rPr lang="en-US" b="0" i="0" dirty="0">
                <a:solidFill>
                  <a:srgbClr val="212121"/>
                </a:solidFill>
                <a:effectLst/>
                <a:latin typeface="Courier New" panose="02070309020205020404" pitchFamily="49" charset="0"/>
              </a:rPr>
              <a:t>SVC() : </a:t>
            </a:r>
          </a:p>
          <a:p>
            <a:r>
              <a:rPr lang="en-US" b="0" i="0" dirty="0">
                <a:solidFill>
                  <a:srgbClr val="212121"/>
                </a:solidFill>
                <a:effectLst/>
                <a:latin typeface="Courier New" panose="02070309020205020404" pitchFamily="49" charset="0"/>
              </a:rPr>
              <a:t>Training Accuracy : 1.0 </a:t>
            </a:r>
          </a:p>
          <a:p>
            <a:r>
              <a:rPr lang="en-US" b="0" i="0" dirty="0">
                <a:solidFill>
                  <a:srgbClr val="212121"/>
                </a:solidFill>
                <a:effectLst/>
                <a:latin typeface="Courier New" panose="02070309020205020404" pitchFamily="49" charset="0"/>
              </a:rPr>
              <a:t>Validation Accuracy : 0.9952380952380953 </a:t>
            </a:r>
            <a:br>
              <a:rPr lang="en-US" dirty="0"/>
            </a:br>
            <a:endParaRPr lang="en-IN" dirty="0"/>
          </a:p>
        </p:txBody>
      </p:sp>
      <p:pic>
        <p:nvPicPr>
          <p:cNvPr id="1026" name="Picture 2">
            <a:extLst>
              <a:ext uri="{FF2B5EF4-FFF2-40B4-BE49-F238E27FC236}">
                <a16:creationId xmlns:a16="http://schemas.microsoft.com/office/drawing/2014/main" id="{19370ABC-6189-1625-87A3-72E6FB48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240" y="781050"/>
            <a:ext cx="4998310" cy="4212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9B4CED8-9B04-2CAC-4EAC-B71B24CC2139}"/>
              </a:ext>
            </a:extLst>
          </p:cNvPr>
          <p:cNvSpPr txBox="1"/>
          <p:nvPr/>
        </p:nvSpPr>
        <p:spPr>
          <a:xfrm>
            <a:off x="1596009" y="2019300"/>
            <a:ext cx="8214741" cy="1077218"/>
          </a:xfrm>
          <a:prstGeom prst="rect">
            <a:avLst/>
          </a:prstGeom>
          <a:noFill/>
        </p:spPr>
        <p:txBody>
          <a:bodyPr wrap="square" rtlCol="0">
            <a:spAutoFit/>
          </a:bodyPr>
          <a:lstStyle/>
          <a:p>
            <a:r>
              <a:rPr lang="en-US" sz="3200" dirty="0"/>
              <a:t>AUTISM DISORDER USING MACHINE LEARNING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EE436A7C-FF76-ECAA-2BB3-5A5BFBF5A360}"/>
              </a:ext>
            </a:extLst>
          </p:cNvPr>
          <p:cNvSpPr txBox="1"/>
          <p:nvPr/>
        </p:nvSpPr>
        <p:spPr>
          <a:xfrm>
            <a:off x="1905000" y="1620837"/>
            <a:ext cx="102870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AC2D0B8A-2A77-90FB-C272-69AEC8A7E3A6}"/>
              </a:ext>
            </a:extLst>
          </p:cNvPr>
          <p:cNvSpPr txBox="1"/>
          <p:nvPr/>
        </p:nvSpPr>
        <p:spPr>
          <a:xfrm>
            <a:off x="1066800" y="1371601"/>
            <a:ext cx="9296400" cy="5262979"/>
          </a:xfrm>
          <a:prstGeom prst="rect">
            <a:avLst/>
          </a:prstGeom>
          <a:noFill/>
        </p:spPr>
        <p:txBody>
          <a:bodyPr wrap="square" rtlCol="0">
            <a:spAutoFit/>
          </a:bodyPr>
          <a:lstStyle/>
          <a:p>
            <a:r>
              <a:rPr lang="en-US" b="0" i="0" dirty="0">
                <a:solidFill>
                  <a:srgbClr val="0D0D0D"/>
                </a:solidFill>
                <a:effectLst/>
                <a:latin typeface="Söhne"/>
              </a:rPr>
              <a:t>"</a:t>
            </a:r>
            <a:r>
              <a:rPr lang="en-US" sz="2400" b="0" i="0" dirty="0">
                <a:solidFill>
                  <a:srgbClr val="0D0D0D"/>
                </a:solidFill>
                <a:effectLst/>
                <a:latin typeface="Söhne"/>
              </a:rPr>
              <a:t>Autism 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1" y="190500"/>
            <a:ext cx="5394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27C59CA0-F98F-74A3-D667-C02B48AEAABF}"/>
              </a:ext>
            </a:extLst>
          </p:cNvPr>
          <p:cNvSpPr txBox="1"/>
          <p:nvPr/>
        </p:nvSpPr>
        <p:spPr>
          <a:xfrm>
            <a:off x="914400" y="986679"/>
            <a:ext cx="9372600" cy="5355312"/>
          </a:xfrm>
          <a:prstGeom prst="rect">
            <a:avLst/>
          </a:prstGeom>
          <a:noFill/>
        </p:spPr>
        <p:txBody>
          <a:bodyPr wrap="square" rtlCol="0">
            <a:spAutoFit/>
          </a:bodyPr>
          <a:lstStyle/>
          <a:p>
            <a:r>
              <a:rPr lang="en-US" dirty="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838200" y="5105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2A57EDE0-A4FF-7528-F4CF-B3F5CF67FDB4}"/>
              </a:ext>
            </a:extLst>
          </p:cNvPr>
          <p:cNvSpPr txBox="1"/>
          <p:nvPr/>
        </p:nvSpPr>
        <p:spPr>
          <a:xfrm>
            <a:off x="1219200" y="1600200"/>
            <a:ext cx="8534400" cy="424731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r>
              <a:rPr lang="en-US" dirty="0"/>
              <a:t>Clinicians and healthcare professionals specializing in neurodevelopmental disorders.</a:t>
            </a:r>
          </a:p>
          <a:p>
            <a:pPr marL="285750" indent="-285750">
              <a:buFont typeface="Wingdings" panose="05000000000000000000" pitchFamily="2" charset="2"/>
              <a:buChar char="q"/>
            </a:pPr>
            <a:r>
              <a:rPr lang="en-US" dirty="0"/>
              <a:t> Parents, caregivers, and families of individuals with autism spectrum disorder (ASD).</a:t>
            </a:r>
          </a:p>
          <a:p>
            <a:pPr marL="285750" indent="-285750">
              <a:buFont typeface="Wingdings" panose="05000000000000000000" pitchFamily="2" charset="2"/>
              <a:buChar char="q"/>
            </a:pPr>
            <a:r>
              <a:rPr lang="en-US" dirty="0"/>
              <a:t>Individuals diagnosed with ASD, including children, adolescents, and adults.</a:t>
            </a:r>
          </a:p>
          <a:p>
            <a:pPr marL="285750" indent="-285750">
              <a:buFont typeface="Wingdings" panose="05000000000000000000" pitchFamily="2" charset="2"/>
              <a:buChar char="q"/>
            </a:pPr>
            <a:r>
              <a:rPr lang="en-US" dirty="0"/>
              <a:t> Educators and special education professionals working with individuals with ASD in schools and educational settings. Researchers and scientists studying ASD etiology, diagnosis, and interventions.</a:t>
            </a:r>
          </a:p>
          <a:p>
            <a:pPr marL="285750" indent="-285750">
              <a:buFont typeface="Wingdings" panose="05000000000000000000" pitchFamily="2" charset="2"/>
              <a:buChar char="q"/>
            </a:pPr>
            <a:r>
              <a:rPr lang="en-US" dirty="0"/>
              <a:t> Advocacy groups and community organizations dedicated to supporting individuals with ASD and their families.</a:t>
            </a:r>
          </a:p>
          <a:p>
            <a:pPr marL="285750" indent="-285750">
              <a:buFont typeface="Wingdings" panose="05000000000000000000" pitchFamily="2" charset="2"/>
              <a:buChar char="q"/>
            </a:pPr>
            <a:r>
              <a:rPr lang="en-US" dirty="0"/>
              <a:t>Government agencies and policymakers responsible for funding, policy development, and resource allocation for ASD-related initiatives.</a:t>
            </a:r>
          </a:p>
          <a:p>
            <a:pPr marL="285750" indent="-285750">
              <a:buFont typeface="Wingdings" panose="05000000000000000000" pitchFamily="2" charset="2"/>
              <a:buChar char="q"/>
            </a:pPr>
            <a:r>
              <a:rPr lang="en-US" dirty="0"/>
              <a:t>Technology developers creating assistive technologies and digital solutions to support individuals with ASD in communication, learning, and daily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98E167E-F0C5-B74A-5B4D-2FEC167B4257}"/>
              </a:ext>
            </a:extLst>
          </p:cNvPr>
          <p:cNvSpPr txBox="1"/>
          <p:nvPr/>
        </p:nvSpPr>
        <p:spPr>
          <a:xfrm>
            <a:off x="990600" y="1676400"/>
            <a:ext cx="9331960" cy="3693319"/>
          </a:xfrm>
          <a:prstGeom prst="rect">
            <a:avLst/>
          </a:prstGeom>
          <a:noFill/>
        </p:spPr>
        <p:txBody>
          <a:bodyPr wrap="square" rtlCol="0">
            <a:spAutoFit/>
          </a:bodyPr>
          <a:lstStyle/>
          <a:p>
            <a:r>
              <a:rPr lang="en-IN" sz="1800" dirty="0"/>
              <a:t>The solution to the provided problem statement involves several steps:</a:t>
            </a:r>
          </a:p>
          <a:p>
            <a:pPr marL="285750" indent="-285750">
              <a:buFont typeface="Wingdings" panose="05000000000000000000" pitchFamily="2" charset="2"/>
              <a:buChar char="v"/>
            </a:pPr>
            <a:r>
              <a:rPr lang="en-IN" sz="1800" dirty="0"/>
              <a:t>Data Acquisition and Preprocessing</a:t>
            </a:r>
          </a:p>
          <a:p>
            <a:pPr marL="285750" indent="-285750">
              <a:buFont typeface="Wingdings" panose="05000000000000000000" pitchFamily="2" charset="2"/>
              <a:buChar char="v"/>
            </a:pPr>
            <a:r>
              <a:rPr lang="en-IN" sz="1800" dirty="0"/>
              <a:t>Model Training</a:t>
            </a:r>
          </a:p>
          <a:p>
            <a:pPr marL="285750" indent="-285750">
              <a:buFont typeface="Wingdings" panose="05000000000000000000" pitchFamily="2" charset="2"/>
              <a:buChar char="v"/>
            </a:pPr>
            <a:r>
              <a:rPr lang="en-IN" sz="1800" dirty="0"/>
              <a:t>Model Evaluation</a:t>
            </a:r>
          </a:p>
          <a:p>
            <a:pPr marL="285750" indent="-285750">
              <a:buFont typeface="Wingdings" panose="05000000000000000000" pitchFamily="2" charset="2"/>
              <a:buChar char="v"/>
            </a:pPr>
            <a:r>
              <a:rPr lang="en-IN" dirty="0"/>
              <a:t>Fine Tuning</a:t>
            </a:r>
            <a:endParaRPr lang="en-IN" sz="1800" dirty="0"/>
          </a:p>
          <a:p>
            <a:pPr marL="285750" indent="-285750">
              <a:buFont typeface="Wingdings" panose="05000000000000000000" pitchFamily="2" charset="2"/>
              <a:buChar char="v"/>
            </a:pPr>
            <a:r>
              <a:rPr lang="en-IN" sz="1800" dirty="0"/>
              <a:t>Testing and Deployment</a:t>
            </a:r>
          </a:p>
          <a:p>
            <a:pPr marL="285750" indent="-285750">
              <a:buFont typeface="Wingdings" panose="05000000000000000000" pitchFamily="2" charset="2"/>
              <a:buChar char="v"/>
            </a:pPr>
            <a:r>
              <a:rPr lang="en-IN" sz="1800" dirty="0"/>
              <a:t>Documentation and Maintenance</a:t>
            </a:r>
          </a:p>
          <a:p>
            <a:endParaRPr lang="en-IN" sz="1800" dirty="0"/>
          </a:p>
          <a:p>
            <a:r>
              <a:rPr lang="en-IN" sz="1800" dirty="0"/>
              <a:t>Value Proposition:</a:t>
            </a:r>
          </a:p>
          <a:p>
            <a:pPr marL="285750" indent="-285750">
              <a:buFont typeface="Wingdings" panose="05000000000000000000" pitchFamily="2" charset="2"/>
              <a:buChar char="v"/>
            </a:pPr>
            <a:r>
              <a:rPr lang="en-IN" sz="1800" dirty="0"/>
              <a:t>Accuracy and Precision</a:t>
            </a:r>
          </a:p>
          <a:p>
            <a:pPr marL="285750" indent="-285750">
              <a:buFont typeface="Wingdings" panose="05000000000000000000" pitchFamily="2" charset="2"/>
              <a:buChar char="v"/>
            </a:pPr>
            <a:r>
              <a:rPr lang="en-IN" sz="1800" dirty="0"/>
              <a:t>Efficiency and Automation</a:t>
            </a:r>
          </a:p>
          <a:p>
            <a:pPr marL="285750" indent="-285750">
              <a:buFont typeface="Wingdings" panose="05000000000000000000" pitchFamily="2" charset="2"/>
              <a:buChar char="v"/>
            </a:pPr>
            <a:r>
              <a:rPr lang="en-IN" i="0" dirty="0">
                <a:solidFill>
                  <a:srgbClr val="0D0D0D"/>
                </a:solidFill>
                <a:effectLst/>
                <a:latin typeface="Söhne"/>
              </a:rPr>
              <a:t>Enhanced Quality of Life</a:t>
            </a:r>
          </a:p>
          <a:p>
            <a:pPr marL="285750" indent="-285750">
              <a:buFont typeface="Wingdings" panose="05000000000000000000" pitchFamily="2" charset="2"/>
              <a:buChar char="v"/>
            </a:pPr>
            <a:r>
              <a:rPr lang="en-IN" i="0" dirty="0">
                <a:solidFill>
                  <a:srgbClr val="0D0D0D"/>
                </a:solidFill>
                <a:effectLst/>
                <a:latin typeface="Söhne"/>
              </a:rPr>
              <a:t>Social and Cultural Inclusion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xfrm>
            <a:off x="152401" y="0"/>
            <a:ext cx="1017016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1CA2EC1-770F-5287-D025-8E271400C3E0}"/>
              </a:ext>
            </a:extLst>
          </p:cNvPr>
          <p:cNvSpPr txBox="1"/>
          <p:nvPr/>
        </p:nvSpPr>
        <p:spPr>
          <a:xfrm>
            <a:off x="838200" y="1066800"/>
            <a:ext cx="9753599" cy="563231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t>Accuracy: With the utilization of machine learning algorithms such as Support Vector Machine (SVM) and Logistic Regression, coupled with comprehensive datasets on autism spectrum disorder (ASD) features, you can achieve high accuracy in ASD diagnosis and prediction.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descr="Figure 2">
            <a:extLst>
              <a:ext uri="{FF2B5EF4-FFF2-40B4-BE49-F238E27FC236}">
                <a16:creationId xmlns:a16="http://schemas.microsoft.com/office/drawing/2014/main" id="{18AB12EA-A56A-0ACD-2BCF-13D85442DDF5}"/>
              </a:ext>
            </a:extLst>
          </p:cNvPr>
          <p:cNvPicPr>
            <a:picLocks noChangeAspect="1"/>
          </p:cNvPicPr>
          <p:nvPr/>
        </p:nvPicPr>
        <p:blipFill>
          <a:blip r:embed="rId2"/>
          <a:srcRect/>
          <a:stretch>
            <a:fillRect/>
          </a:stretch>
        </p:blipFill>
        <p:spPr bwMode="auto">
          <a:xfrm>
            <a:off x="255464" y="1905001"/>
            <a:ext cx="9298112" cy="344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848</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Courier New</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subhalakshmi</cp:lastModifiedBy>
  <cp:revision>6</cp:revision>
  <dcterms:created xsi:type="dcterms:W3CDTF">2024-04-04T13:13:49Z</dcterms:created>
  <dcterms:modified xsi:type="dcterms:W3CDTF">2024-04-05T06:43:25Z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