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Nuni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Nuni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bold.fntdata"/><Relationship Id="rId6" Type="http://schemas.openxmlformats.org/officeDocument/2006/relationships/slide" Target="slides/slide1.xml"/><Relationship Id="rId18" Type="http://schemas.openxmlformats.org/officeDocument/2006/relationships/font" Target="fonts/Nuni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cb93eaf92a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cb93eaf92a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cb93eaf92a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cb93eaf92a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cb93eaf92a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cb93eaf92a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cb93eaf92a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cb93eaf92a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cb93eaf92a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cb93eaf92a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cb71738478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cb7173847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cb7173847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cb7173847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cb93eaf92a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cb93eaf92a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cb93eaf92a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cb93eaf92a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cb93eaf92a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cb93eaf92a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cb93eaf92a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cb93eaf92a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idx="1" type="subTitle"/>
          </p:nvPr>
        </p:nvSpPr>
        <p:spPr>
          <a:xfrm>
            <a:off x="1731175" y="2994743"/>
            <a:ext cx="5488800" cy="9411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935"/>
              <a:buNone/>
            </a:pPr>
            <a:r>
              <a:rPr lang="en" sz="1800"/>
              <a:t>Improved Chicken Swarm Optimization for contrast enhancement of handwritten documents</a:t>
            </a:r>
            <a:endParaRPr sz="1800"/>
          </a:p>
        </p:txBody>
      </p:sp>
      <p:sp>
        <p:nvSpPr>
          <p:cNvPr id="129" name="Google Shape;129;p13"/>
          <p:cNvSpPr txBox="1"/>
          <p:nvPr>
            <p:ph type="ctrTitle"/>
          </p:nvPr>
        </p:nvSpPr>
        <p:spPr>
          <a:xfrm>
            <a:off x="1785550" y="1341875"/>
            <a:ext cx="5434500" cy="1511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3600"/>
              <a:t>IMAGE PROCESSING</a:t>
            </a:r>
            <a:endParaRPr sz="3600"/>
          </a:p>
          <a:p>
            <a:pPr indent="0" lvl="0" marL="0" rtl="0" algn="l">
              <a:spcBef>
                <a:spcPts val="0"/>
              </a:spcBef>
              <a:spcAft>
                <a:spcPts val="0"/>
              </a:spcAft>
              <a:buNone/>
            </a:pPr>
            <a:r>
              <a:rPr lang="en" sz="3600"/>
              <a:t>            PROJ</a:t>
            </a:r>
            <a:r>
              <a:rPr lang="en" sz="3600"/>
              <a:t>ECT</a:t>
            </a:r>
            <a:endParaRPr sz="3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2"/>
          <p:cNvSpPr txBox="1"/>
          <p:nvPr>
            <p:ph idx="1" type="body"/>
          </p:nvPr>
        </p:nvSpPr>
        <p:spPr>
          <a:xfrm>
            <a:off x="241400" y="265325"/>
            <a:ext cx="8666700" cy="45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         -&gt; </a:t>
            </a:r>
            <a:r>
              <a:rPr lang="en" sz="1800"/>
              <a:t>sort the x (set of possible histograms) on the basis of fitness value, and mark the    first RN histograms with best fitness value as roosters , next HN as hens and last CN as chicks .</a:t>
            </a:r>
            <a:endParaRPr sz="1800"/>
          </a:p>
          <a:p>
            <a:pPr indent="0" lvl="0" marL="0" rtl="0" algn="l">
              <a:spcBef>
                <a:spcPts val="1200"/>
              </a:spcBef>
              <a:spcAft>
                <a:spcPts val="0"/>
              </a:spcAft>
              <a:buNone/>
            </a:pPr>
            <a:r>
              <a:rPr lang="en" sz="1800"/>
              <a:t>       -&gt; determine the relationship between the chicks and their mother hens in a group</a:t>
            </a:r>
            <a:endParaRPr sz="1800"/>
          </a:p>
          <a:p>
            <a:pPr indent="0" lvl="0" marL="0" rtl="0" algn="l">
              <a:spcBef>
                <a:spcPts val="1200"/>
              </a:spcBef>
              <a:spcAft>
                <a:spcPts val="0"/>
              </a:spcAft>
              <a:buNone/>
            </a:pPr>
            <a:r>
              <a:rPr lang="en" sz="1800"/>
              <a:t>Step 8 :- For every iteration every chicken in the swarm ,update the positions (the histograms ) depending on their category (rooster,hen or chick) and current fitness value and evaluate their fitness function value.</a:t>
            </a:r>
            <a:endParaRPr sz="1800"/>
          </a:p>
          <a:p>
            <a:pPr indent="0" lvl="0" marL="0" rtl="0" algn="l">
              <a:spcBef>
                <a:spcPts val="1200"/>
              </a:spcBef>
              <a:spcAft>
                <a:spcPts val="0"/>
              </a:spcAft>
              <a:buNone/>
            </a:pPr>
            <a:r>
              <a:rPr lang="en" sz="1800"/>
              <a:t>Step 9 :- For each iteration find out the best fitness value and the corresponding histogram and put it in xbest .</a:t>
            </a:r>
            <a:endParaRPr sz="1800"/>
          </a:p>
          <a:p>
            <a:pPr indent="0" lvl="0" marL="0" rtl="0" algn="l">
              <a:spcBef>
                <a:spcPts val="1200"/>
              </a:spcBef>
              <a:spcAft>
                <a:spcPts val="1200"/>
              </a:spcAft>
              <a:buNone/>
            </a:pPr>
            <a:r>
              <a:rPr lang="en" sz="1800"/>
              <a:t>Step 10 :- After all the iterations the final value of histogram in xbest is our resultant optimized modified histogram. </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3"/>
          <p:cNvSpPr txBox="1"/>
          <p:nvPr>
            <p:ph idx="1" type="body"/>
          </p:nvPr>
        </p:nvSpPr>
        <p:spPr>
          <a:xfrm>
            <a:off x="208775" y="254450"/>
            <a:ext cx="8775600" cy="4697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t>Now </a:t>
            </a:r>
            <a:r>
              <a:rPr b="1" lang="en" sz="1800"/>
              <a:t>let us see how we implemented it :-</a:t>
            </a:r>
            <a:endParaRPr b="1" sz="1800"/>
          </a:p>
          <a:p>
            <a:pPr indent="-330200" lvl="0" marL="457200" rtl="0" algn="l">
              <a:spcBef>
                <a:spcPts val="1200"/>
              </a:spcBef>
              <a:spcAft>
                <a:spcPts val="0"/>
              </a:spcAft>
              <a:buSzPts val="1600"/>
              <a:buChar char="●"/>
            </a:pPr>
            <a:r>
              <a:rPr lang="en" sz="1600"/>
              <a:t>We took the input image , got its histogram and applied the ICSO algorithm on it using appropriate value of contrast parameter λ and smoothness constant 𝛾 . Our objective fitness function would be the minimization equation discussed before.</a:t>
            </a:r>
            <a:endParaRPr sz="1600"/>
          </a:p>
          <a:p>
            <a:pPr indent="-330200" lvl="0" marL="457200" rtl="0" algn="l">
              <a:spcBef>
                <a:spcPts val="0"/>
              </a:spcBef>
              <a:spcAft>
                <a:spcPts val="0"/>
              </a:spcAft>
              <a:buSzPts val="1600"/>
              <a:buChar char="●"/>
            </a:pPr>
            <a:r>
              <a:rPr lang="en" sz="1600"/>
              <a:t>Then we used the resultant modified histogram for “histogram Equalization” and the image to get the final optimized contrast enhanced image.</a:t>
            </a:r>
            <a:endParaRPr sz="1600"/>
          </a:p>
          <a:p>
            <a:pPr indent="-330200" lvl="0" marL="457200" rtl="0" algn="l">
              <a:spcBef>
                <a:spcPts val="0"/>
              </a:spcBef>
              <a:spcAft>
                <a:spcPts val="0"/>
              </a:spcAft>
              <a:buSzPts val="1600"/>
              <a:buChar char="●"/>
            </a:pPr>
            <a:r>
              <a:rPr lang="en" sz="1600"/>
              <a:t>We also calculated the mean value,standard deviation,entropy and psnr of our output image.</a:t>
            </a:r>
            <a:endParaRPr sz="1600"/>
          </a:p>
        </p:txBody>
      </p:sp>
      <p:pic>
        <p:nvPicPr>
          <p:cNvPr id="183" name="Google Shape;183;p23"/>
          <p:cNvPicPr preferRelativeResize="0"/>
          <p:nvPr/>
        </p:nvPicPr>
        <p:blipFill>
          <a:blip r:embed="rId3">
            <a:alphaModFix/>
          </a:blip>
          <a:stretch>
            <a:fillRect/>
          </a:stretch>
        </p:blipFill>
        <p:spPr>
          <a:xfrm>
            <a:off x="1116825" y="2746650"/>
            <a:ext cx="6959501" cy="1107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4"/>
          <p:cNvSpPr txBox="1"/>
          <p:nvPr>
            <p:ph idx="1" type="body"/>
          </p:nvPr>
        </p:nvSpPr>
        <p:spPr>
          <a:xfrm>
            <a:off x="274025" y="330575"/>
            <a:ext cx="8601300" cy="455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t>Result and Discussion :-</a:t>
            </a:r>
            <a:endParaRPr b="1" sz="1800"/>
          </a:p>
          <a:p>
            <a:pPr indent="-342900" lvl="0" marL="457200" rtl="0" algn="l">
              <a:spcBef>
                <a:spcPts val="1200"/>
              </a:spcBef>
              <a:spcAft>
                <a:spcPts val="0"/>
              </a:spcAft>
              <a:buSzPts val="1800"/>
              <a:buChar char="●"/>
            </a:pPr>
            <a:r>
              <a:rPr lang="en" sz="1800"/>
              <a:t>We can found that  the value of G  greatly affects the convergence rate of the ICSO algorithm. If its large,the ICSO algorithm would take a longer time to converge to a global best solution (i.e. then N needs to be large)  and if it was too small, the quality of the image was not good. For this experimentation, G=10 was considered to yield good results in a comparatively less time.</a:t>
            </a:r>
            <a:endParaRPr sz="1800"/>
          </a:p>
          <a:p>
            <a:pPr indent="-342900" lvl="0" marL="457200" rtl="0" algn="l">
              <a:spcBef>
                <a:spcPts val="0"/>
              </a:spcBef>
              <a:spcAft>
                <a:spcPts val="0"/>
              </a:spcAft>
              <a:buSzPts val="1800"/>
              <a:buChar char="●"/>
            </a:pPr>
            <a:r>
              <a:rPr lang="en" sz="1800"/>
              <a:t>The Value of λ, the amount of contrast is usually varied on the scale 0-20 and the amount of detail in the image to be retained γ is adjusted on a scale 1000 − 10</a:t>
            </a:r>
            <a:r>
              <a:rPr baseline="30000" lang="en" sz="1800"/>
              <a:t>9</a:t>
            </a:r>
            <a:r>
              <a:rPr lang="en" sz="1800"/>
              <a:t>.</a:t>
            </a:r>
            <a:endParaRPr sz="1800"/>
          </a:p>
          <a:p>
            <a:pPr indent="0" lvl="0" marL="457200" rtl="0" algn="l">
              <a:spcBef>
                <a:spcPts val="1200"/>
              </a:spcBef>
              <a:spcAft>
                <a:spcPts val="0"/>
              </a:spcAft>
              <a:buNone/>
            </a:pPr>
            <a:r>
              <a:rPr lang="en" sz="1800"/>
              <a:t>We have taken λ = 4 and γ = 50000 . More the value of </a:t>
            </a:r>
            <a:r>
              <a:rPr lang="en" sz="1800"/>
              <a:t>λ </a:t>
            </a:r>
            <a:r>
              <a:rPr lang="en" sz="1800"/>
              <a:t> more is the contrast and more is  γ , more the image is smoothened.</a:t>
            </a:r>
            <a:endParaRPr sz="1800"/>
          </a:p>
          <a:p>
            <a:pPr indent="0" lvl="0" marL="0" rtl="0" algn="l">
              <a:spcBef>
                <a:spcPts val="1200"/>
              </a:spcBef>
              <a:spcAft>
                <a:spcPts val="1200"/>
              </a:spcAft>
              <a:buNone/>
            </a:pPr>
            <a:r>
              <a:t/>
            </a:r>
            <a:endParaRPr b="1"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idx="1" type="body"/>
          </p:nvPr>
        </p:nvSpPr>
        <p:spPr>
          <a:xfrm>
            <a:off x="819150" y="1385375"/>
            <a:ext cx="7505700" cy="3294900"/>
          </a:xfrm>
          <a:prstGeom prst="rect">
            <a:avLst/>
          </a:prstGeom>
        </p:spPr>
        <p:txBody>
          <a:bodyPr anchorCtr="0" anchor="t" bIns="91425" lIns="91425" spcFirstLastPara="1" rIns="91425" wrap="square" tIns="91425">
            <a:normAutofit/>
          </a:bodyPr>
          <a:lstStyle/>
          <a:p>
            <a:pPr indent="0" lvl="0" marL="0" rtl="0" algn="just">
              <a:lnSpc>
                <a:spcPct val="95000"/>
              </a:lnSpc>
              <a:spcBef>
                <a:spcPts val="0"/>
              </a:spcBef>
              <a:spcAft>
                <a:spcPts val="0"/>
              </a:spcAft>
              <a:buNone/>
            </a:pPr>
            <a:r>
              <a:rPr b="1" lang="en" sz="1600">
                <a:solidFill>
                  <a:srgbClr val="000000"/>
                </a:solidFill>
                <a:latin typeface="Times New Roman"/>
                <a:ea typeface="Times New Roman"/>
                <a:cs typeface="Times New Roman"/>
                <a:sym typeface="Times New Roman"/>
              </a:rPr>
              <a:t>In this project , we try to learn the preprocessing of handwritten document by contrast enhancement while preserving details using  an improved chicken swarm optimization algorithm.</a:t>
            </a:r>
            <a:endParaRPr b="1" sz="1600">
              <a:solidFill>
                <a:srgbClr val="000000"/>
              </a:solidFill>
              <a:latin typeface="Times New Roman"/>
              <a:ea typeface="Times New Roman"/>
              <a:cs typeface="Times New Roman"/>
              <a:sym typeface="Times New Roman"/>
            </a:endParaRPr>
          </a:p>
          <a:p>
            <a:pPr indent="0" lvl="0" marL="0" rtl="0" algn="just">
              <a:lnSpc>
                <a:spcPct val="95000"/>
              </a:lnSpc>
              <a:spcBef>
                <a:spcPts val="600"/>
              </a:spcBef>
              <a:spcAft>
                <a:spcPts val="0"/>
              </a:spcAft>
              <a:buNone/>
            </a:pPr>
            <a:r>
              <a:rPr lang="en" sz="1600">
                <a:solidFill>
                  <a:srgbClr val="000000"/>
                </a:solidFill>
                <a:latin typeface="Times New Roman"/>
                <a:ea typeface="Times New Roman"/>
                <a:cs typeface="Times New Roman"/>
                <a:sym typeface="Times New Roman"/>
              </a:rPr>
              <a:t>Preprocessing steps aim to mitigate noise and enhance accuracy, with contrast enhancement being a fundamental procedure.</a:t>
            </a:r>
            <a:endParaRPr sz="1600">
              <a:solidFill>
                <a:srgbClr val="000000"/>
              </a:solidFill>
              <a:latin typeface="Times New Roman"/>
              <a:ea typeface="Times New Roman"/>
              <a:cs typeface="Times New Roman"/>
              <a:sym typeface="Times New Roman"/>
            </a:endParaRPr>
          </a:p>
          <a:p>
            <a:pPr indent="0" lvl="0" marL="0" rtl="0" algn="just">
              <a:lnSpc>
                <a:spcPct val="95000"/>
              </a:lnSpc>
              <a:spcBef>
                <a:spcPts val="600"/>
              </a:spcBef>
              <a:spcAft>
                <a:spcPts val="0"/>
              </a:spcAft>
              <a:buNone/>
            </a:pPr>
            <a:r>
              <a:rPr lang="en" sz="1600">
                <a:solidFill>
                  <a:srgbClr val="000000"/>
                </a:solidFill>
                <a:latin typeface="Times New Roman"/>
                <a:ea typeface="Times New Roman"/>
                <a:cs typeface="Times New Roman"/>
                <a:sym typeface="Times New Roman"/>
              </a:rPr>
              <a:t>Image enhancement involves improving the visual quality of images to make them look better and more  suitable to use  for a particular task by reducing noise. In the spatial domain, adjustments are made to the pixel values to achieve the desired enhancement. This adjustment is typically expressed through a mapping function:</a:t>
            </a:r>
            <a:endParaRPr sz="1600">
              <a:solidFill>
                <a:srgbClr val="000000"/>
              </a:solidFill>
              <a:latin typeface="Times New Roman"/>
              <a:ea typeface="Times New Roman"/>
              <a:cs typeface="Times New Roman"/>
              <a:sym typeface="Times New Roman"/>
            </a:endParaRPr>
          </a:p>
          <a:p>
            <a:pPr indent="0" lvl="0" marL="0" rtl="0" algn="just">
              <a:lnSpc>
                <a:spcPct val="95000"/>
              </a:lnSpc>
              <a:spcBef>
                <a:spcPts val="600"/>
              </a:spcBef>
              <a:spcAft>
                <a:spcPts val="0"/>
              </a:spcAft>
              <a:buNone/>
            </a:pPr>
            <a:r>
              <a:rPr lang="en" sz="1600">
                <a:solidFill>
                  <a:srgbClr val="000000"/>
                </a:solidFill>
                <a:latin typeface="Times New Roman"/>
                <a:ea typeface="Times New Roman"/>
                <a:cs typeface="Times New Roman"/>
                <a:sym typeface="Times New Roman"/>
              </a:rPr>
              <a:t>                              g(m,n)=T[f(m,n)]                          (1)</a:t>
            </a:r>
            <a:endParaRPr sz="1600">
              <a:solidFill>
                <a:srgbClr val="000000"/>
              </a:solidFill>
              <a:latin typeface="Times New Roman"/>
              <a:ea typeface="Times New Roman"/>
              <a:cs typeface="Times New Roman"/>
              <a:sym typeface="Times New Roman"/>
            </a:endParaRPr>
          </a:p>
          <a:p>
            <a:pPr indent="0" lvl="0" marL="0" rtl="0" algn="just">
              <a:lnSpc>
                <a:spcPct val="95000"/>
              </a:lnSpc>
              <a:spcBef>
                <a:spcPts val="600"/>
              </a:spcBef>
              <a:spcAft>
                <a:spcPts val="600"/>
              </a:spcAft>
              <a:buNone/>
            </a:pPr>
            <a:r>
              <a:rPr lang="en" sz="1600">
                <a:solidFill>
                  <a:srgbClr val="000000"/>
                </a:solidFill>
                <a:latin typeface="Times New Roman"/>
                <a:ea typeface="Times New Roman"/>
                <a:cs typeface="Times New Roman"/>
                <a:sym typeface="Times New Roman"/>
              </a:rPr>
              <a:t> </a:t>
            </a:r>
            <a:endParaRPr b="1" sz="1600">
              <a:solidFill>
                <a:srgbClr val="000000"/>
              </a:solidFill>
              <a:latin typeface="Times New Roman"/>
              <a:ea typeface="Times New Roman"/>
              <a:cs typeface="Times New Roman"/>
              <a:sym typeface="Times New Roman"/>
            </a:endParaRPr>
          </a:p>
        </p:txBody>
      </p:sp>
      <p:sp>
        <p:nvSpPr>
          <p:cNvPr id="135" name="Google Shape;135;p14"/>
          <p:cNvSpPr txBox="1"/>
          <p:nvPr>
            <p:ph type="title"/>
          </p:nvPr>
        </p:nvSpPr>
        <p:spPr>
          <a:xfrm>
            <a:off x="819150" y="602425"/>
            <a:ext cx="7505700" cy="587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p15"/>
          <p:cNvPicPr preferRelativeResize="0"/>
          <p:nvPr/>
        </p:nvPicPr>
        <p:blipFill>
          <a:blip r:embed="rId3">
            <a:alphaModFix/>
          </a:blip>
          <a:stretch>
            <a:fillRect/>
          </a:stretch>
        </p:blipFill>
        <p:spPr>
          <a:xfrm>
            <a:off x="523478" y="766050"/>
            <a:ext cx="4048523" cy="3520450"/>
          </a:xfrm>
          <a:prstGeom prst="rect">
            <a:avLst/>
          </a:prstGeom>
          <a:noFill/>
          <a:ln>
            <a:noFill/>
          </a:ln>
        </p:spPr>
      </p:pic>
      <p:pic>
        <p:nvPicPr>
          <p:cNvPr id="141" name="Google Shape;141;p15"/>
          <p:cNvPicPr preferRelativeResize="0"/>
          <p:nvPr/>
        </p:nvPicPr>
        <p:blipFill>
          <a:blip r:embed="rId4">
            <a:alphaModFix/>
          </a:blip>
          <a:stretch>
            <a:fillRect/>
          </a:stretch>
        </p:blipFill>
        <p:spPr>
          <a:xfrm>
            <a:off x="4691600" y="792038"/>
            <a:ext cx="3929499" cy="3468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idx="1" type="body"/>
          </p:nvPr>
        </p:nvSpPr>
        <p:spPr>
          <a:xfrm>
            <a:off x="535000" y="602425"/>
            <a:ext cx="7789800" cy="4110300"/>
          </a:xfrm>
          <a:prstGeom prst="rect">
            <a:avLst/>
          </a:prstGeom>
        </p:spPr>
        <p:txBody>
          <a:bodyPr anchorCtr="0" anchor="t" bIns="91425" lIns="91425" spcFirstLastPara="1" rIns="91425" wrap="square" tIns="91425">
            <a:normAutofit/>
          </a:bodyPr>
          <a:lstStyle/>
          <a:p>
            <a:pPr indent="0" lvl="0" marL="0" rtl="0" algn="just">
              <a:lnSpc>
                <a:spcPct val="95000"/>
              </a:lnSpc>
              <a:spcBef>
                <a:spcPts val="0"/>
              </a:spcBef>
              <a:spcAft>
                <a:spcPts val="0"/>
              </a:spcAft>
              <a:buNone/>
            </a:pPr>
            <a:r>
              <a:rPr lang="en" sz="1600">
                <a:solidFill>
                  <a:srgbClr val="000000"/>
                </a:solidFill>
                <a:latin typeface="Times New Roman"/>
                <a:ea typeface="Times New Roman"/>
                <a:cs typeface="Times New Roman"/>
                <a:sym typeface="Times New Roman"/>
              </a:rPr>
              <a:t>HE gives a flat histogram of an image which may not be exactly uniform because of the discrete nature of the pixel intensities. This results into significant change in the brightness.                                                                          </a:t>
            </a:r>
            <a:endParaRPr sz="1600">
              <a:solidFill>
                <a:srgbClr val="000000"/>
              </a:solidFill>
              <a:latin typeface="Times New Roman"/>
              <a:ea typeface="Times New Roman"/>
              <a:cs typeface="Times New Roman"/>
              <a:sym typeface="Times New Roman"/>
            </a:endParaRPr>
          </a:p>
          <a:p>
            <a:pPr indent="0" lvl="0" marL="0" rtl="0" algn="just">
              <a:lnSpc>
                <a:spcPct val="95000"/>
              </a:lnSpc>
              <a:spcBef>
                <a:spcPts val="600"/>
              </a:spcBef>
              <a:spcAft>
                <a:spcPts val="0"/>
              </a:spcAft>
              <a:buNone/>
            </a:pPr>
            <a:r>
              <a:rPr lang="en" sz="1600">
                <a:solidFill>
                  <a:srgbClr val="000000"/>
                </a:solidFill>
                <a:latin typeface="Times New Roman"/>
                <a:ea typeface="Times New Roman"/>
                <a:cs typeface="Times New Roman"/>
                <a:sym typeface="Times New Roman"/>
              </a:rPr>
              <a:t>The histogram equalization brings large changes to the intensity level values in the image as compared to the original less contrasted image ,thus we need to look into histogram modification techniques which provide us an intermediate histogram which is closer to the original histogram and also to the high contrasted uniform histogram. </a:t>
            </a:r>
            <a:endParaRPr sz="1600">
              <a:solidFill>
                <a:srgbClr val="000000"/>
              </a:solidFill>
              <a:latin typeface="Times New Roman"/>
              <a:ea typeface="Times New Roman"/>
              <a:cs typeface="Times New Roman"/>
              <a:sym typeface="Times New Roman"/>
            </a:endParaRPr>
          </a:p>
          <a:p>
            <a:pPr indent="0" lvl="0" marL="0" rtl="0" algn="just">
              <a:lnSpc>
                <a:spcPct val="95000"/>
              </a:lnSpc>
              <a:spcBef>
                <a:spcPts val="600"/>
              </a:spcBef>
              <a:spcAft>
                <a:spcPts val="0"/>
              </a:spcAft>
              <a:buNone/>
            </a:pPr>
            <a:r>
              <a:t/>
            </a:r>
            <a:endParaRPr sz="1600">
              <a:solidFill>
                <a:srgbClr val="000000"/>
              </a:solidFill>
              <a:latin typeface="Times New Roman"/>
              <a:ea typeface="Times New Roman"/>
              <a:cs typeface="Times New Roman"/>
              <a:sym typeface="Times New Roman"/>
            </a:endParaRPr>
          </a:p>
          <a:p>
            <a:pPr indent="-330200" lvl="0" marL="457200" rtl="0" algn="just">
              <a:lnSpc>
                <a:spcPct val="95000"/>
              </a:lnSpc>
              <a:spcBef>
                <a:spcPts val="600"/>
              </a:spcBef>
              <a:spcAft>
                <a:spcPts val="0"/>
              </a:spcAft>
              <a:buClr>
                <a:srgbClr val="000000"/>
              </a:buClr>
              <a:buSzPts val="1600"/>
              <a:buFont typeface="Times New Roman"/>
              <a:buAutoNum type="arabicParenR"/>
            </a:pPr>
            <a:r>
              <a:rPr b="1" lang="en" sz="1600">
                <a:solidFill>
                  <a:srgbClr val="000000"/>
                </a:solidFill>
                <a:latin typeface="Times New Roman"/>
                <a:ea typeface="Times New Roman"/>
                <a:cs typeface="Times New Roman"/>
                <a:sym typeface="Times New Roman"/>
              </a:rPr>
              <a:t>HISTOGRAM MODIFICATION:</a:t>
            </a:r>
            <a:endParaRPr b="1" sz="1600">
              <a:solidFill>
                <a:srgbClr val="000000"/>
              </a:solidFill>
              <a:latin typeface="Times New Roman"/>
              <a:ea typeface="Times New Roman"/>
              <a:cs typeface="Times New Roman"/>
              <a:sym typeface="Times New Roman"/>
            </a:endParaRPr>
          </a:p>
          <a:p>
            <a:pPr indent="182879" lvl="0" marL="1828800" rtl="0" algn="just">
              <a:lnSpc>
                <a:spcPct val="95000"/>
              </a:lnSpc>
              <a:spcBef>
                <a:spcPts val="600"/>
              </a:spcBef>
              <a:spcAft>
                <a:spcPts val="0"/>
              </a:spcAft>
              <a:buNone/>
            </a:pPr>
            <a:r>
              <a:rPr lang="en" sz="1600"/>
              <a:t>Min||h-h</a:t>
            </a:r>
            <a:r>
              <a:rPr baseline="-25000" lang="en" sz="1600"/>
              <a:t>i</a:t>
            </a:r>
            <a:r>
              <a:rPr lang="en" sz="1600"/>
              <a:t>||+</a:t>
            </a:r>
            <a:r>
              <a:rPr lang="en" sz="1600">
                <a:solidFill>
                  <a:srgbClr val="000000"/>
                </a:solidFill>
                <a:latin typeface="Times New Roman"/>
                <a:ea typeface="Times New Roman"/>
                <a:cs typeface="Times New Roman"/>
                <a:sym typeface="Times New Roman"/>
              </a:rPr>
              <a:t>λ</a:t>
            </a:r>
            <a:r>
              <a:rPr lang="en" sz="1600"/>
              <a:t>||h-u||</a:t>
            </a:r>
            <a:endParaRPr sz="1600"/>
          </a:p>
          <a:p>
            <a:pPr indent="182880" lvl="0" marL="0" rtl="0" algn="just">
              <a:lnSpc>
                <a:spcPct val="95000"/>
              </a:lnSpc>
              <a:spcBef>
                <a:spcPts val="600"/>
              </a:spcBef>
              <a:spcAft>
                <a:spcPts val="0"/>
              </a:spcAft>
              <a:buNone/>
            </a:pPr>
            <a:r>
              <a:rPr lang="en" sz="1600">
                <a:solidFill>
                  <a:srgbClr val="000000"/>
                </a:solidFill>
                <a:latin typeface="Times New Roman"/>
                <a:ea typeface="Times New Roman"/>
                <a:cs typeface="Times New Roman"/>
                <a:sym typeface="Times New Roman"/>
              </a:rPr>
              <a:t>λ ∈ [0,∞) is a problem parameter if λ = 0 the Histogram obtained corresponds to the traditional HE and as λ tends to ∞ , it converges to the original image. Thus through varying λ different levels of contrast can be obtained. </a:t>
            </a:r>
            <a:endParaRPr sz="1600">
              <a:solidFill>
                <a:srgbClr val="000000"/>
              </a:solidFill>
              <a:latin typeface="Times New Roman"/>
              <a:ea typeface="Times New Roman"/>
              <a:cs typeface="Times New Roman"/>
              <a:sym typeface="Times New Roman"/>
            </a:endParaRPr>
          </a:p>
          <a:p>
            <a:pPr indent="182880" lvl="0" marL="0" rtl="0" algn="just">
              <a:lnSpc>
                <a:spcPct val="95000"/>
              </a:lnSpc>
              <a:spcBef>
                <a:spcPts val="600"/>
              </a:spcBef>
              <a:spcAft>
                <a:spcPts val="600"/>
              </a:spcAft>
              <a:buNone/>
            </a:pPr>
            <a:r>
              <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7"/>
          <p:cNvSpPr txBox="1"/>
          <p:nvPr>
            <p:ph idx="1" type="body"/>
          </p:nvPr>
        </p:nvSpPr>
        <p:spPr>
          <a:xfrm>
            <a:off x="774250" y="591550"/>
            <a:ext cx="7550700" cy="3847200"/>
          </a:xfrm>
          <a:prstGeom prst="rect">
            <a:avLst/>
          </a:prstGeom>
        </p:spPr>
        <p:txBody>
          <a:bodyPr anchorCtr="0" anchor="t" bIns="91425" lIns="91425" spcFirstLastPara="1" rIns="91425" wrap="square" tIns="91425">
            <a:normAutofit/>
          </a:bodyPr>
          <a:lstStyle/>
          <a:p>
            <a:pPr indent="0" lvl="0" marL="0" rtl="0" algn="just">
              <a:lnSpc>
                <a:spcPct val="95000"/>
              </a:lnSpc>
              <a:spcBef>
                <a:spcPts val="0"/>
              </a:spcBef>
              <a:spcAft>
                <a:spcPts val="0"/>
              </a:spcAft>
              <a:buNone/>
            </a:pPr>
            <a:r>
              <a:rPr b="1" lang="en" sz="1600">
                <a:solidFill>
                  <a:srgbClr val="000000"/>
                </a:solidFill>
                <a:latin typeface="Times New Roman"/>
                <a:ea typeface="Times New Roman"/>
                <a:cs typeface="Times New Roman"/>
                <a:sym typeface="Times New Roman"/>
              </a:rPr>
              <a:t>2) ADJUSTABLE HISTOGRAM EQUALIZATION: </a:t>
            </a:r>
            <a:endParaRPr b="1" sz="1600">
              <a:solidFill>
                <a:srgbClr val="000000"/>
              </a:solidFill>
              <a:latin typeface="Times New Roman"/>
              <a:ea typeface="Times New Roman"/>
              <a:cs typeface="Times New Roman"/>
              <a:sym typeface="Times New Roman"/>
            </a:endParaRPr>
          </a:p>
          <a:p>
            <a:pPr indent="0" lvl="0" marL="0" rtl="0" algn="just">
              <a:lnSpc>
                <a:spcPct val="95000"/>
              </a:lnSpc>
              <a:spcBef>
                <a:spcPts val="600"/>
              </a:spcBef>
              <a:spcAft>
                <a:spcPts val="0"/>
              </a:spcAft>
              <a:buNone/>
            </a:pPr>
            <a:r>
              <a:rPr lang="en" sz="1600">
                <a:solidFill>
                  <a:srgbClr val="0D0D0D"/>
                </a:solidFill>
                <a:highlight>
                  <a:srgbClr val="FFFFFF"/>
                </a:highlight>
                <a:latin typeface="Times New Roman"/>
                <a:ea typeface="Times New Roman"/>
                <a:cs typeface="Times New Roman"/>
                <a:sym typeface="Times New Roman"/>
              </a:rPr>
              <a:t>To solve the optimization problem stated before slide, we use the sum of squared differences between histograms. </a:t>
            </a:r>
            <a:endParaRPr sz="1600">
              <a:solidFill>
                <a:srgbClr val="000000"/>
              </a:solidFill>
              <a:latin typeface="Times New Roman"/>
              <a:ea typeface="Times New Roman"/>
              <a:cs typeface="Times New Roman"/>
              <a:sym typeface="Times New Roman"/>
            </a:endParaRPr>
          </a:p>
          <a:p>
            <a:pPr indent="0" lvl="0" marL="0" rtl="0" algn="just">
              <a:lnSpc>
                <a:spcPct val="95000"/>
              </a:lnSpc>
              <a:spcBef>
                <a:spcPts val="600"/>
              </a:spcBef>
              <a:spcAft>
                <a:spcPts val="0"/>
              </a:spcAft>
              <a:buNone/>
            </a:pPr>
            <a:r>
              <a:t/>
            </a:r>
            <a:endParaRPr b="1" sz="1600">
              <a:solidFill>
                <a:srgbClr val="000000"/>
              </a:solidFill>
              <a:latin typeface="Times New Roman"/>
              <a:ea typeface="Times New Roman"/>
              <a:cs typeface="Times New Roman"/>
              <a:sym typeface="Times New Roman"/>
            </a:endParaRPr>
          </a:p>
          <a:p>
            <a:pPr indent="0" lvl="0" marL="0" rtl="0" algn="just">
              <a:lnSpc>
                <a:spcPct val="95000"/>
              </a:lnSpc>
              <a:spcBef>
                <a:spcPts val="600"/>
              </a:spcBef>
              <a:spcAft>
                <a:spcPts val="0"/>
              </a:spcAft>
              <a:buNone/>
            </a:pPr>
            <a:r>
              <a:rPr lang="en" sz="1600">
                <a:solidFill>
                  <a:srgbClr val="000000"/>
                </a:solidFill>
                <a:latin typeface="Times New Roman"/>
                <a:ea typeface="Times New Roman"/>
                <a:cs typeface="Times New Roman"/>
                <a:sym typeface="Times New Roman"/>
              </a:rPr>
              <a:t>h=argmin</a:t>
            </a:r>
            <a:r>
              <a:rPr baseline="-25000" lang="en" sz="1600">
                <a:solidFill>
                  <a:srgbClr val="000000"/>
                </a:solidFill>
                <a:latin typeface="Times New Roman"/>
                <a:ea typeface="Times New Roman"/>
                <a:cs typeface="Times New Roman"/>
                <a:sym typeface="Times New Roman"/>
              </a:rPr>
              <a:t>h</a:t>
            </a:r>
            <a:r>
              <a:rPr lang="en" sz="1600">
                <a:solidFill>
                  <a:srgbClr val="000000"/>
                </a:solidFill>
                <a:latin typeface="Times New Roman"/>
                <a:ea typeface="Times New Roman"/>
                <a:cs typeface="Times New Roman"/>
                <a:sym typeface="Times New Roman"/>
              </a:rPr>
              <a:t>||h-h</a:t>
            </a:r>
            <a:r>
              <a:rPr baseline="-25000" lang="en" sz="1600">
                <a:solidFill>
                  <a:srgbClr val="000000"/>
                </a:solidFill>
                <a:latin typeface="Times New Roman"/>
                <a:ea typeface="Times New Roman"/>
                <a:cs typeface="Times New Roman"/>
                <a:sym typeface="Times New Roman"/>
              </a:rPr>
              <a:t>i</a:t>
            </a:r>
            <a:r>
              <a:rPr lang="en" sz="1600">
                <a:solidFill>
                  <a:srgbClr val="000000"/>
                </a:solidFill>
                <a:latin typeface="Times New Roman"/>
                <a:ea typeface="Times New Roman"/>
                <a:cs typeface="Times New Roman"/>
                <a:sym typeface="Times New Roman"/>
              </a:rPr>
              <a:t>||</a:t>
            </a:r>
            <a:r>
              <a:rPr baseline="30000" lang="en" sz="1600">
                <a:solidFill>
                  <a:srgbClr val="000000"/>
                </a:solidFill>
                <a:latin typeface="Times New Roman"/>
                <a:ea typeface="Times New Roman"/>
                <a:cs typeface="Times New Roman"/>
                <a:sym typeface="Times New Roman"/>
              </a:rPr>
              <a:t>2</a:t>
            </a:r>
            <a:r>
              <a:rPr baseline="-25000" lang="en" sz="1600">
                <a:solidFill>
                  <a:srgbClr val="000000"/>
                </a:solidFill>
                <a:latin typeface="Times New Roman"/>
                <a:ea typeface="Times New Roman"/>
                <a:cs typeface="Times New Roman"/>
                <a:sym typeface="Times New Roman"/>
              </a:rPr>
              <a:t>2</a:t>
            </a:r>
            <a:r>
              <a:rPr lang="en" sz="1600">
                <a:solidFill>
                  <a:srgbClr val="000000"/>
                </a:solidFill>
                <a:latin typeface="Times New Roman"/>
                <a:ea typeface="Times New Roman"/>
                <a:cs typeface="Times New Roman"/>
                <a:sym typeface="Times New Roman"/>
              </a:rPr>
              <a:t>+λ||h-u||</a:t>
            </a:r>
            <a:r>
              <a:rPr baseline="30000" lang="en" sz="1600">
                <a:solidFill>
                  <a:srgbClr val="000000"/>
                </a:solidFill>
                <a:latin typeface="Times New Roman"/>
                <a:ea typeface="Times New Roman"/>
                <a:cs typeface="Times New Roman"/>
                <a:sym typeface="Times New Roman"/>
              </a:rPr>
              <a:t>2</a:t>
            </a:r>
            <a:r>
              <a:rPr baseline="-25000" lang="en" sz="1600">
                <a:solidFill>
                  <a:srgbClr val="000000"/>
                </a:solidFill>
                <a:latin typeface="Times New Roman"/>
                <a:ea typeface="Times New Roman"/>
                <a:cs typeface="Times New Roman"/>
                <a:sym typeface="Times New Roman"/>
              </a:rPr>
              <a:t>2</a:t>
            </a:r>
            <a:endParaRPr baseline="-25000" sz="1600">
              <a:solidFill>
                <a:srgbClr val="000000"/>
              </a:solidFill>
              <a:latin typeface="Times New Roman"/>
              <a:ea typeface="Times New Roman"/>
              <a:cs typeface="Times New Roman"/>
              <a:sym typeface="Times New Roman"/>
            </a:endParaRPr>
          </a:p>
          <a:p>
            <a:pPr indent="0" lvl="0" marL="0" rtl="0" algn="just">
              <a:lnSpc>
                <a:spcPct val="95000"/>
              </a:lnSpc>
              <a:spcBef>
                <a:spcPts val="600"/>
              </a:spcBef>
              <a:spcAft>
                <a:spcPts val="0"/>
              </a:spcAft>
              <a:buNone/>
            </a:pPr>
            <a:r>
              <a:t/>
            </a:r>
            <a:endParaRPr b="1" sz="1600">
              <a:solidFill>
                <a:srgbClr val="000000"/>
              </a:solidFill>
              <a:latin typeface="Times New Roman"/>
              <a:ea typeface="Times New Roman"/>
              <a:cs typeface="Times New Roman"/>
              <a:sym typeface="Times New Roman"/>
            </a:endParaRPr>
          </a:p>
          <a:p>
            <a:pPr indent="0" lvl="0" marL="0" rtl="0" algn="just">
              <a:lnSpc>
                <a:spcPct val="95000"/>
              </a:lnSpc>
              <a:spcBef>
                <a:spcPts val="600"/>
              </a:spcBef>
              <a:spcAft>
                <a:spcPts val="0"/>
              </a:spcAft>
              <a:buNone/>
            </a:pPr>
            <a:r>
              <a:rPr b="1" lang="en" sz="1600">
                <a:solidFill>
                  <a:srgbClr val="000000"/>
                </a:solidFill>
                <a:latin typeface="Times New Roman"/>
                <a:ea typeface="Times New Roman"/>
                <a:cs typeface="Times New Roman"/>
                <a:sym typeface="Times New Roman"/>
              </a:rPr>
              <a:t>3) HISTOGRAM SMOOTHING: </a:t>
            </a:r>
            <a:endParaRPr b="1" sz="1600">
              <a:solidFill>
                <a:srgbClr val="000000"/>
              </a:solidFill>
              <a:latin typeface="Times New Roman"/>
              <a:ea typeface="Times New Roman"/>
              <a:cs typeface="Times New Roman"/>
              <a:sym typeface="Times New Roman"/>
            </a:endParaRPr>
          </a:p>
          <a:p>
            <a:pPr indent="0" lvl="0" marL="0" rtl="0" algn="just">
              <a:lnSpc>
                <a:spcPct val="95000"/>
              </a:lnSpc>
              <a:spcBef>
                <a:spcPts val="600"/>
              </a:spcBef>
              <a:spcAft>
                <a:spcPts val="0"/>
              </a:spcAft>
              <a:buNone/>
            </a:pPr>
            <a:r>
              <a:rPr lang="en" sz="1600">
                <a:solidFill>
                  <a:srgbClr val="0D0D0D"/>
                </a:solidFill>
                <a:highlight>
                  <a:srgbClr val="FFFFFF"/>
                </a:highlight>
                <a:latin typeface="Times New Roman"/>
                <a:ea typeface="Times New Roman"/>
                <a:cs typeface="Times New Roman"/>
                <a:sym typeface="Times New Roman"/>
              </a:rPr>
              <a:t>While Adjustable Histogram Equalization improves contrast, it also introduces spikes in homogeneous regions of the image. To solve this, we introduce a smoothness constraint to the optimization problem.</a:t>
            </a:r>
            <a:endParaRPr sz="1600">
              <a:solidFill>
                <a:srgbClr val="0D0D0D"/>
              </a:solidFill>
              <a:highlight>
                <a:srgbClr val="FFFFFF"/>
              </a:highlight>
              <a:latin typeface="Times New Roman"/>
              <a:ea typeface="Times New Roman"/>
              <a:cs typeface="Times New Roman"/>
              <a:sym typeface="Times New Roman"/>
            </a:endParaRPr>
          </a:p>
          <a:p>
            <a:pPr indent="0" lvl="0" marL="0" rtl="0" algn="just">
              <a:lnSpc>
                <a:spcPct val="95000"/>
              </a:lnSpc>
              <a:spcBef>
                <a:spcPts val="600"/>
              </a:spcBef>
              <a:spcAft>
                <a:spcPts val="0"/>
              </a:spcAft>
              <a:buNone/>
            </a:pPr>
            <a:r>
              <a:t/>
            </a:r>
            <a:endParaRPr sz="1600">
              <a:solidFill>
                <a:srgbClr val="0D0D0D"/>
              </a:solidFill>
              <a:highlight>
                <a:srgbClr val="FFFFFF"/>
              </a:highlight>
              <a:latin typeface="Times New Roman"/>
              <a:ea typeface="Times New Roman"/>
              <a:cs typeface="Times New Roman"/>
              <a:sym typeface="Times New Roman"/>
            </a:endParaRPr>
          </a:p>
          <a:p>
            <a:pPr indent="0" lvl="0" marL="0" rtl="0" algn="just">
              <a:lnSpc>
                <a:spcPct val="95000"/>
              </a:lnSpc>
              <a:spcBef>
                <a:spcPts val="600"/>
              </a:spcBef>
              <a:spcAft>
                <a:spcPts val="600"/>
              </a:spcAft>
              <a:buNone/>
            </a:pPr>
            <a:r>
              <a:rPr lang="en" sz="1600">
                <a:solidFill>
                  <a:srgbClr val="0D0D0D"/>
                </a:solidFill>
                <a:highlight>
                  <a:srgbClr val="FFFFFF"/>
                </a:highlight>
                <a:latin typeface="Times New Roman"/>
                <a:ea typeface="Times New Roman"/>
                <a:cs typeface="Times New Roman"/>
                <a:sym typeface="Times New Roman"/>
              </a:rPr>
              <a:t>min(||h-h</a:t>
            </a:r>
            <a:r>
              <a:rPr baseline="-25000" lang="en" sz="1600">
                <a:solidFill>
                  <a:srgbClr val="0D0D0D"/>
                </a:solidFill>
                <a:highlight>
                  <a:srgbClr val="FFFFFF"/>
                </a:highlight>
                <a:latin typeface="Times New Roman"/>
                <a:ea typeface="Times New Roman"/>
                <a:cs typeface="Times New Roman"/>
                <a:sym typeface="Times New Roman"/>
              </a:rPr>
              <a:t>i</a:t>
            </a:r>
            <a:r>
              <a:rPr lang="en" sz="1600">
                <a:solidFill>
                  <a:srgbClr val="0D0D0D"/>
                </a:solidFill>
                <a:highlight>
                  <a:srgbClr val="FFFFFF"/>
                </a:highlight>
                <a:latin typeface="Times New Roman"/>
                <a:ea typeface="Times New Roman"/>
                <a:cs typeface="Times New Roman"/>
                <a:sym typeface="Times New Roman"/>
              </a:rPr>
              <a:t>||</a:t>
            </a:r>
            <a:r>
              <a:rPr baseline="30000" lang="en" sz="1600">
                <a:solidFill>
                  <a:srgbClr val="0D0D0D"/>
                </a:solidFill>
                <a:highlight>
                  <a:srgbClr val="FFFFFF"/>
                </a:highlight>
                <a:latin typeface="Times New Roman"/>
                <a:ea typeface="Times New Roman"/>
                <a:cs typeface="Times New Roman"/>
                <a:sym typeface="Times New Roman"/>
              </a:rPr>
              <a:t>2</a:t>
            </a:r>
            <a:r>
              <a:rPr baseline="-25000" lang="en" sz="1600">
                <a:solidFill>
                  <a:srgbClr val="0D0D0D"/>
                </a:solidFill>
                <a:highlight>
                  <a:srgbClr val="FFFFFF"/>
                </a:highlight>
                <a:latin typeface="Times New Roman"/>
                <a:ea typeface="Times New Roman"/>
                <a:cs typeface="Times New Roman"/>
                <a:sym typeface="Times New Roman"/>
              </a:rPr>
              <a:t>2</a:t>
            </a:r>
            <a:r>
              <a:rPr lang="en" sz="1600">
                <a:solidFill>
                  <a:srgbClr val="0D0D0D"/>
                </a:solidFill>
                <a:highlight>
                  <a:srgbClr val="FFFFFF"/>
                </a:highlight>
                <a:latin typeface="Times New Roman"/>
                <a:ea typeface="Times New Roman"/>
                <a:cs typeface="Times New Roman"/>
                <a:sym typeface="Times New Roman"/>
              </a:rPr>
              <a:t>+</a:t>
            </a:r>
            <a:r>
              <a:rPr lang="en" sz="1600">
                <a:solidFill>
                  <a:srgbClr val="000000"/>
                </a:solidFill>
                <a:latin typeface="Times New Roman"/>
                <a:ea typeface="Times New Roman"/>
                <a:cs typeface="Times New Roman"/>
                <a:sym typeface="Times New Roman"/>
              </a:rPr>
              <a:t>λ </a:t>
            </a:r>
            <a:r>
              <a:rPr lang="en" sz="1600">
                <a:solidFill>
                  <a:srgbClr val="0D0D0D"/>
                </a:solidFill>
                <a:highlight>
                  <a:srgbClr val="FFFFFF"/>
                </a:highlight>
                <a:latin typeface="Times New Roman"/>
                <a:ea typeface="Times New Roman"/>
                <a:cs typeface="Times New Roman"/>
                <a:sym typeface="Times New Roman"/>
              </a:rPr>
              <a:t>||h-u||</a:t>
            </a:r>
            <a:r>
              <a:rPr baseline="30000" lang="en" sz="1600">
                <a:solidFill>
                  <a:srgbClr val="0D0D0D"/>
                </a:solidFill>
                <a:highlight>
                  <a:srgbClr val="FFFFFF"/>
                </a:highlight>
                <a:latin typeface="Times New Roman"/>
                <a:ea typeface="Times New Roman"/>
                <a:cs typeface="Times New Roman"/>
                <a:sym typeface="Times New Roman"/>
              </a:rPr>
              <a:t>2</a:t>
            </a:r>
            <a:r>
              <a:rPr baseline="-25000" lang="en" sz="1600">
                <a:solidFill>
                  <a:srgbClr val="0D0D0D"/>
                </a:solidFill>
                <a:highlight>
                  <a:srgbClr val="FFFFFF"/>
                </a:highlight>
                <a:latin typeface="Times New Roman"/>
                <a:ea typeface="Times New Roman"/>
                <a:cs typeface="Times New Roman"/>
                <a:sym typeface="Times New Roman"/>
              </a:rPr>
              <a:t>2</a:t>
            </a:r>
            <a:r>
              <a:rPr lang="en" sz="1600">
                <a:solidFill>
                  <a:srgbClr val="0D0D0D"/>
                </a:solidFill>
                <a:highlight>
                  <a:srgbClr val="FFFFFF"/>
                </a:highlight>
                <a:latin typeface="Times New Roman"/>
                <a:ea typeface="Times New Roman"/>
                <a:cs typeface="Times New Roman"/>
                <a:sym typeface="Times New Roman"/>
              </a:rPr>
              <a:t>+</a:t>
            </a:r>
            <a:r>
              <a:rPr lang="en" sz="1600">
                <a:solidFill>
                  <a:srgbClr val="000000"/>
                </a:solidFill>
                <a:latin typeface="Times New Roman"/>
                <a:ea typeface="Times New Roman"/>
                <a:cs typeface="Times New Roman"/>
                <a:sym typeface="Times New Roman"/>
              </a:rPr>
              <a:t>γ </a:t>
            </a:r>
            <a:r>
              <a:rPr lang="en" sz="1600">
                <a:solidFill>
                  <a:srgbClr val="0D0D0D"/>
                </a:solidFill>
                <a:highlight>
                  <a:srgbClr val="FFFFFF"/>
                </a:highlight>
                <a:latin typeface="Times New Roman"/>
                <a:ea typeface="Times New Roman"/>
                <a:cs typeface="Times New Roman"/>
                <a:sym typeface="Times New Roman"/>
              </a:rPr>
              <a:t>||Dh||</a:t>
            </a:r>
            <a:r>
              <a:rPr baseline="30000" lang="en" sz="1600">
                <a:solidFill>
                  <a:srgbClr val="0D0D0D"/>
                </a:solidFill>
                <a:highlight>
                  <a:srgbClr val="FFFFFF"/>
                </a:highlight>
                <a:latin typeface="Times New Roman"/>
                <a:ea typeface="Times New Roman"/>
                <a:cs typeface="Times New Roman"/>
                <a:sym typeface="Times New Roman"/>
              </a:rPr>
              <a:t>2</a:t>
            </a:r>
            <a:r>
              <a:rPr baseline="-25000" lang="en" sz="1600">
                <a:solidFill>
                  <a:srgbClr val="0D0D0D"/>
                </a:solidFill>
                <a:highlight>
                  <a:srgbClr val="FFFFFF"/>
                </a:highlight>
                <a:latin typeface="Times New Roman"/>
                <a:ea typeface="Times New Roman"/>
                <a:cs typeface="Times New Roman"/>
                <a:sym typeface="Times New Roman"/>
              </a:rPr>
              <a:t>2</a:t>
            </a:r>
            <a:r>
              <a:rPr lang="en" sz="1600">
                <a:solidFill>
                  <a:srgbClr val="0D0D0D"/>
                </a:solidFill>
                <a:highlight>
                  <a:srgbClr val="FFFFFF"/>
                </a:highlight>
                <a:latin typeface="Times New Roman"/>
                <a:ea typeface="Times New Roman"/>
                <a:cs typeface="Times New Roman"/>
                <a:sym typeface="Times New Roman"/>
              </a:rPr>
              <a:t>)</a:t>
            </a:r>
            <a:endParaRPr sz="1600">
              <a:solidFill>
                <a:srgbClr val="0D0D0D"/>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8"/>
          <p:cNvSpPr txBox="1"/>
          <p:nvPr>
            <p:ph type="title"/>
          </p:nvPr>
        </p:nvSpPr>
        <p:spPr>
          <a:xfrm>
            <a:off x="732150" y="44325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Improved Chicken Swarm Optimization and its </a:t>
            </a:r>
            <a:endParaRPr/>
          </a:p>
          <a:p>
            <a:pPr indent="0" lvl="0" marL="0" rtl="0" algn="l">
              <a:spcBef>
                <a:spcPts val="0"/>
              </a:spcBef>
              <a:spcAft>
                <a:spcPts val="0"/>
              </a:spcAft>
              <a:buNone/>
            </a:pPr>
            <a:r>
              <a:rPr lang="en"/>
              <a:t>         application in Image Enhancement</a:t>
            </a:r>
            <a:endParaRPr/>
          </a:p>
        </p:txBody>
      </p:sp>
      <p:sp>
        <p:nvSpPr>
          <p:cNvPr id="157" name="Google Shape;157;p18"/>
          <p:cNvSpPr txBox="1"/>
          <p:nvPr>
            <p:ph idx="1" type="body"/>
          </p:nvPr>
        </p:nvSpPr>
        <p:spPr>
          <a:xfrm>
            <a:off x="622000" y="1581100"/>
            <a:ext cx="7949100" cy="3175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sz="1600"/>
              <a:t>The the chicken swarm optimization algorithm(CSO) is a metaheuristic algorithm which which uses the hierarchical foraging behavior of chicken</a:t>
            </a:r>
            <a:r>
              <a:rPr lang="en"/>
              <a:t> </a:t>
            </a:r>
            <a:r>
              <a:rPr lang="en" sz="1600"/>
              <a:t> to find the optimal value of a given objective function.</a:t>
            </a:r>
            <a:endParaRPr sz="1600"/>
          </a:p>
          <a:p>
            <a:pPr indent="-330200" lvl="0" marL="457200" rtl="0" algn="l">
              <a:spcBef>
                <a:spcPts val="0"/>
              </a:spcBef>
              <a:spcAft>
                <a:spcPts val="0"/>
              </a:spcAft>
              <a:buSzPts val="1600"/>
              <a:buChar char="➔"/>
            </a:pPr>
            <a:r>
              <a:rPr lang="en" sz="1600"/>
              <a:t>Here we consider there some population of hen let it be N, and </a:t>
            </a:r>
            <a:r>
              <a:rPr lang="en" sz="1600"/>
              <a:t>this</a:t>
            </a:r>
            <a:r>
              <a:rPr lang="en" sz="1600"/>
              <a:t> </a:t>
            </a:r>
            <a:r>
              <a:rPr lang="en" sz="1600"/>
              <a:t>population</a:t>
            </a:r>
            <a:r>
              <a:rPr lang="en" sz="1600"/>
              <a:t> is divided into groups with each group  having </a:t>
            </a:r>
            <a:r>
              <a:rPr lang="en" sz="1600"/>
              <a:t>dominant</a:t>
            </a:r>
            <a:r>
              <a:rPr lang="en" sz="1600"/>
              <a:t> male roosters, hens and chicks.</a:t>
            </a:r>
            <a:endParaRPr sz="1600"/>
          </a:p>
          <a:p>
            <a:pPr indent="-330200" lvl="0" marL="457200" rtl="0" algn="l">
              <a:spcBef>
                <a:spcPts val="0"/>
              </a:spcBef>
              <a:spcAft>
                <a:spcPts val="0"/>
              </a:spcAft>
              <a:buSzPts val="1600"/>
              <a:buChar char="➔"/>
            </a:pPr>
            <a:r>
              <a:rPr lang="en" sz="1600"/>
              <a:t>Each chicken has a fitness value which is actually the value of our objective </a:t>
            </a:r>
            <a:r>
              <a:rPr lang="en" sz="1600"/>
              <a:t>function</a:t>
            </a:r>
            <a:r>
              <a:rPr lang="en" sz="1600"/>
              <a:t> </a:t>
            </a:r>
            <a:endParaRPr sz="1600"/>
          </a:p>
          <a:p>
            <a:pPr indent="-330200" lvl="0" marL="457200" rtl="0" algn="l">
              <a:spcBef>
                <a:spcPts val="0"/>
              </a:spcBef>
              <a:spcAft>
                <a:spcPts val="0"/>
              </a:spcAft>
              <a:buSzPts val="1600"/>
              <a:buChar char="➔"/>
            </a:pPr>
            <a:r>
              <a:rPr lang="en" sz="1600"/>
              <a:t>And the chickens are classified into roosters,hens , and chicks on the basis of optimality (maximum or minimum as the case may be)of the fitness function value where the  chickens with most optimal fitness values are chosen as roosters and they lead a group, chicken with worst values as chicks and the rest as hens.</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9"/>
          <p:cNvSpPr txBox="1"/>
          <p:nvPr>
            <p:ph idx="1" type="body"/>
          </p:nvPr>
        </p:nvSpPr>
        <p:spPr>
          <a:xfrm>
            <a:off x="219650" y="210950"/>
            <a:ext cx="8732100" cy="46977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Hens can lay eggs but not all hens would hatch their eggs simultaneously. The relationship between chicks and the hens in a group also known as mother-child relationship is randomly established. </a:t>
            </a:r>
            <a:endParaRPr sz="1600"/>
          </a:p>
          <a:p>
            <a:pPr indent="-330200" lvl="0" marL="457200" rtl="0" algn="l">
              <a:spcBef>
                <a:spcPts val="0"/>
              </a:spcBef>
              <a:spcAft>
                <a:spcPts val="0"/>
              </a:spcAft>
              <a:buSzPts val="1600"/>
              <a:buChar char="➔"/>
            </a:pPr>
            <a:r>
              <a:rPr lang="en" sz="1600"/>
              <a:t>The hierarchy order, domination relations and mother-child relationship will be unchanged once established, And only updates after every(G) generation.</a:t>
            </a:r>
            <a:endParaRPr sz="1600"/>
          </a:p>
          <a:p>
            <a:pPr indent="-330200" lvl="0" marL="457200" rtl="0" algn="l">
              <a:spcBef>
                <a:spcPts val="0"/>
              </a:spcBef>
              <a:spcAft>
                <a:spcPts val="0"/>
              </a:spcAft>
              <a:buSzPts val="1600"/>
              <a:buChar char="➔"/>
            </a:pPr>
            <a:r>
              <a:rPr lang="en" sz="1600"/>
              <a:t>RN, HN, CN and MN indicate the number of the roosters, the hens, the chicks and the mother hens, respectively.</a:t>
            </a:r>
            <a:endParaRPr sz="1600"/>
          </a:p>
          <a:p>
            <a:pPr indent="-330200" lvl="0" marL="457200" rtl="0" algn="l">
              <a:spcBef>
                <a:spcPts val="0"/>
              </a:spcBef>
              <a:spcAft>
                <a:spcPts val="0"/>
              </a:spcAft>
              <a:buSzPts val="1600"/>
              <a:buChar char="➔"/>
            </a:pPr>
            <a:r>
              <a:rPr lang="en" sz="1600"/>
              <a:t>Formulae we will be using:-</a:t>
            </a:r>
            <a:endParaRPr sz="1600"/>
          </a:p>
          <a:p>
            <a:pPr indent="0" lvl="0" marL="457200" rtl="0" algn="l">
              <a:spcBef>
                <a:spcPts val="1200"/>
              </a:spcBef>
              <a:spcAft>
                <a:spcPts val="0"/>
              </a:spcAft>
              <a:buNone/>
            </a:pPr>
            <a:r>
              <a:rPr lang="en" sz="1600"/>
              <a:t>    i) The position of the rooster is updated as follows:</a:t>
            </a:r>
            <a:r>
              <a:rPr lang="en" sz="1800"/>
              <a:t> x</a:t>
            </a:r>
            <a:r>
              <a:rPr baseline="30000" lang="en" sz="1800"/>
              <a:t>t+1</a:t>
            </a:r>
            <a:r>
              <a:rPr lang="en" sz="1800"/>
              <a:t> </a:t>
            </a:r>
            <a:r>
              <a:rPr baseline="-25000" lang="en" sz="1800"/>
              <a:t>i,j</a:t>
            </a:r>
            <a:r>
              <a:rPr lang="en" sz="1800"/>
              <a:t> </a:t>
            </a:r>
            <a:r>
              <a:rPr lang="en" sz="1600"/>
              <a:t>= </a:t>
            </a:r>
            <a:r>
              <a:rPr lang="en" sz="1800"/>
              <a:t>x</a:t>
            </a:r>
            <a:r>
              <a:rPr baseline="30000" lang="en" sz="1800"/>
              <a:t>t</a:t>
            </a:r>
            <a:r>
              <a:rPr lang="en" sz="1800"/>
              <a:t> </a:t>
            </a:r>
            <a:r>
              <a:rPr baseline="-25000" lang="en" sz="1800"/>
              <a:t>i,j  </a:t>
            </a:r>
            <a:r>
              <a:rPr lang="en" sz="1800"/>
              <a:t>+</a:t>
            </a:r>
            <a:r>
              <a:rPr lang="en" sz="1600"/>
              <a:t> Randn(0, σ2) ∗ </a:t>
            </a:r>
            <a:r>
              <a:rPr lang="en" sz="1800"/>
              <a:t>x</a:t>
            </a:r>
            <a:r>
              <a:rPr baseline="30000" lang="en" sz="1800"/>
              <a:t>t</a:t>
            </a:r>
            <a:r>
              <a:rPr lang="en" sz="1800"/>
              <a:t> </a:t>
            </a:r>
            <a:r>
              <a:rPr baseline="-25000" lang="en" sz="1800"/>
              <a:t>i,j</a:t>
            </a:r>
            <a:r>
              <a:rPr lang="en" sz="1800"/>
              <a:t>,</a:t>
            </a:r>
            <a:r>
              <a:rPr lang="en" sz="1600"/>
              <a:t>where</a:t>
            </a:r>
            <a:r>
              <a:rPr lang="en" sz="1600"/>
              <a:t>  </a:t>
            </a:r>
            <a:endParaRPr sz="1600"/>
          </a:p>
          <a:p>
            <a:pPr indent="0" lvl="0" marL="457200" rtl="0" algn="l">
              <a:spcBef>
                <a:spcPts val="1200"/>
              </a:spcBef>
              <a:spcAft>
                <a:spcPts val="0"/>
              </a:spcAft>
              <a:buNone/>
            </a:pPr>
            <a:r>
              <a:rPr lang="en" sz="1600"/>
              <a:t>         σ2 =  1     if fi ≤ fk . </a:t>
            </a:r>
            <a:endParaRPr sz="1600"/>
          </a:p>
          <a:p>
            <a:pPr indent="0" lvl="0" marL="457200" rtl="0" algn="l">
              <a:spcBef>
                <a:spcPts val="1200"/>
              </a:spcBef>
              <a:spcAft>
                <a:spcPts val="0"/>
              </a:spcAft>
              <a:buNone/>
            </a:pPr>
            <a:r>
              <a:rPr lang="en" sz="1600"/>
              <a:t>              =  exp( (f</a:t>
            </a:r>
            <a:r>
              <a:rPr baseline="-25000" lang="en" sz="1600"/>
              <a:t>k</a:t>
            </a:r>
            <a:r>
              <a:rPr lang="en" sz="1600"/>
              <a:t>−f</a:t>
            </a:r>
            <a:r>
              <a:rPr baseline="-25000" lang="en" sz="1600"/>
              <a:t>i</a:t>
            </a:r>
            <a:r>
              <a:rPr lang="en" sz="1600"/>
              <a:t> )/(|fi|+ϵ) , otherwise (k is </a:t>
            </a:r>
            <a:r>
              <a:rPr lang="en" sz="1600"/>
              <a:t>randomly</a:t>
            </a:r>
            <a:r>
              <a:rPr lang="en" sz="1600"/>
              <a:t> generated index of any other rooster</a:t>
            </a:r>
            <a:endParaRPr sz="1600"/>
          </a:p>
          <a:p>
            <a:pPr indent="0" lvl="0" marL="457200" rtl="0" algn="l">
              <a:spcBef>
                <a:spcPts val="1200"/>
              </a:spcBef>
              <a:spcAft>
                <a:spcPts val="1200"/>
              </a:spcAft>
              <a:buNone/>
            </a:pPr>
            <a:r>
              <a:t/>
            </a:r>
            <a:endParaRPr baseline="-25000"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0"/>
          <p:cNvSpPr txBox="1"/>
          <p:nvPr>
            <p:ph idx="1" type="body"/>
          </p:nvPr>
        </p:nvSpPr>
        <p:spPr>
          <a:xfrm>
            <a:off x="208775" y="254450"/>
            <a:ext cx="8710200" cy="47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r>
              <a:rPr lang="en" sz="1600"/>
              <a:t>ii) The position of  hens are updated as:-</a:t>
            </a:r>
            <a:endParaRPr sz="1600"/>
          </a:p>
          <a:p>
            <a:pPr indent="0" lvl="0" marL="0" rtl="0" algn="l">
              <a:spcBef>
                <a:spcPts val="1200"/>
              </a:spcBef>
              <a:spcAft>
                <a:spcPts val="0"/>
              </a:spcAft>
              <a:buNone/>
            </a:pPr>
            <a:r>
              <a:rPr lang="en" sz="1600"/>
              <a:t>             </a:t>
            </a:r>
            <a:r>
              <a:rPr lang="en" sz="1800"/>
              <a:t> x</a:t>
            </a:r>
            <a:r>
              <a:rPr baseline="30000" lang="en" sz="1800"/>
              <a:t>t+1</a:t>
            </a:r>
            <a:r>
              <a:rPr baseline="-25000" lang="en" sz="1800"/>
              <a:t> i,j</a:t>
            </a:r>
            <a:r>
              <a:rPr lang="en" sz="1800"/>
              <a:t> </a:t>
            </a:r>
            <a:r>
              <a:rPr lang="en" sz="1600"/>
              <a:t>= </a:t>
            </a:r>
            <a:r>
              <a:rPr lang="en" sz="1800"/>
              <a:t>x</a:t>
            </a:r>
            <a:r>
              <a:rPr baseline="30000" lang="en" sz="1800"/>
              <a:t>t</a:t>
            </a:r>
            <a:r>
              <a:rPr lang="en" sz="1800"/>
              <a:t> </a:t>
            </a:r>
            <a:r>
              <a:rPr baseline="-25000" lang="en" sz="1800"/>
              <a:t>i,j  </a:t>
            </a:r>
            <a:r>
              <a:rPr lang="en" sz="1600"/>
              <a:t>+  S1∗Rand∗(</a:t>
            </a:r>
            <a:r>
              <a:rPr lang="en" sz="1800"/>
              <a:t>x</a:t>
            </a:r>
            <a:r>
              <a:rPr baseline="30000" lang="en" sz="1800"/>
              <a:t>t</a:t>
            </a:r>
            <a:r>
              <a:rPr baseline="-25000" lang="en" sz="1800"/>
              <a:t>r1,j </a:t>
            </a:r>
            <a:r>
              <a:rPr lang="en" sz="1600"/>
              <a:t>−</a:t>
            </a:r>
            <a:r>
              <a:rPr lang="en" sz="1800"/>
              <a:t> x</a:t>
            </a:r>
            <a:r>
              <a:rPr baseline="30000" lang="en" sz="1800"/>
              <a:t>t</a:t>
            </a:r>
            <a:r>
              <a:rPr lang="en" sz="1800"/>
              <a:t> </a:t>
            </a:r>
            <a:r>
              <a:rPr baseline="-25000" lang="en" sz="1800"/>
              <a:t>i,j</a:t>
            </a:r>
            <a:r>
              <a:rPr lang="en" sz="1600"/>
              <a:t> ) + S2∗Rand∗</a:t>
            </a:r>
            <a:r>
              <a:rPr lang="en" sz="1800"/>
              <a:t>(x</a:t>
            </a:r>
            <a:r>
              <a:rPr baseline="30000" lang="en" sz="1800"/>
              <a:t>t</a:t>
            </a:r>
            <a:r>
              <a:rPr lang="en" sz="1800"/>
              <a:t> </a:t>
            </a:r>
            <a:r>
              <a:rPr baseline="-25000" lang="en" sz="1800"/>
              <a:t>r2,j </a:t>
            </a:r>
            <a:r>
              <a:rPr lang="en" sz="1600"/>
              <a:t>−</a:t>
            </a:r>
            <a:r>
              <a:rPr lang="en" sz="1800"/>
              <a:t> x</a:t>
            </a:r>
            <a:r>
              <a:rPr baseline="30000" lang="en" sz="1800"/>
              <a:t>t</a:t>
            </a:r>
            <a:r>
              <a:rPr baseline="-25000" lang="en" sz="1800"/>
              <a:t> i,j</a:t>
            </a:r>
            <a:r>
              <a:rPr lang="en" sz="1800"/>
              <a:t> </a:t>
            </a:r>
            <a:r>
              <a:rPr lang="en" sz="1600"/>
              <a:t>) </a:t>
            </a:r>
            <a:endParaRPr sz="1600"/>
          </a:p>
          <a:p>
            <a:pPr indent="0" lvl="0" marL="0" rtl="0" algn="l">
              <a:spcBef>
                <a:spcPts val="1200"/>
              </a:spcBef>
              <a:spcAft>
                <a:spcPts val="0"/>
              </a:spcAft>
              <a:buNone/>
            </a:pPr>
            <a:r>
              <a:rPr lang="en" sz="1600"/>
              <a:t>               S1 = exp((</a:t>
            </a:r>
            <a:r>
              <a:rPr lang="en" sz="1800"/>
              <a:t>f</a:t>
            </a:r>
            <a:r>
              <a:rPr baseline="-25000" lang="en" sz="1800"/>
              <a:t>i </a:t>
            </a:r>
            <a:r>
              <a:rPr lang="en" sz="1800"/>
              <a:t>− f</a:t>
            </a:r>
            <a:r>
              <a:rPr baseline="-25000" lang="en" sz="1800"/>
              <a:t>r1</a:t>
            </a:r>
            <a:r>
              <a:rPr lang="en" sz="1800"/>
              <a:t>)) / abs(f</a:t>
            </a:r>
            <a:r>
              <a:rPr baseline="-25000" lang="en" sz="1800"/>
              <a:t>i</a:t>
            </a:r>
            <a:r>
              <a:rPr lang="en" sz="1800"/>
              <a:t>) + ϵ</a:t>
            </a:r>
            <a:r>
              <a:rPr lang="en" sz="1600"/>
              <a:t>)</a:t>
            </a:r>
            <a:endParaRPr sz="1600"/>
          </a:p>
          <a:p>
            <a:pPr indent="0" lvl="0" marL="0" rtl="0" algn="l">
              <a:spcBef>
                <a:spcPts val="1200"/>
              </a:spcBef>
              <a:spcAft>
                <a:spcPts val="0"/>
              </a:spcAft>
              <a:buNone/>
            </a:pPr>
            <a:r>
              <a:rPr lang="en" sz="1600"/>
              <a:t>               S2 = exp((f</a:t>
            </a:r>
            <a:r>
              <a:rPr baseline="-25000" lang="en" sz="1600"/>
              <a:t>r2</a:t>
            </a:r>
            <a:r>
              <a:rPr lang="en" sz="1600"/>
              <a:t> − f</a:t>
            </a:r>
            <a:r>
              <a:rPr baseline="-25000" lang="en" sz="1600"/>
              <a:t>i</a:t>
            </a:r>
            <a:r>
              <a:rPr lang="en" sz="1600"/>
              <a:t>)) where r1 is the rooster in the ith hen’s group and r2 represent any hen other  </a:t>
            </a:r>
            <a:endParaRPr sz="1600"/>
          </a:p>
          <a:p>
            <a:pPr indent="0" lvl="0" marL="0" rtl="0" algn="l">
              <a:spcBef>
                <a:spcPts val="1200"/>
              </a:spcBef>
              <a:spcAft>
                <a:spcPts val="0"/>
              </a:spcAft>
              <a:buNone/>
            </a:pPr>
            <a:r>
              <a:rPr lang="en" sz="1600"/>
              <a:t>                                              than r1</a:t>
            </a:r>
            <a:endParaRPr sz="1600"/>
          </a:p>
          <a:p>
            <a:pPr indent="0" lvl="0" marL="0" rtl="0" algn="l">
              <a:spcBef>
                <a:spcPts val="1200"/>
              </a:spcBef>
              <a:spcAft>
                <a:spcPts val="0"/>
              </a:spcAft>
              <a:buNone/>
            </a:pPr>
            <a:r>
              <a:rPr lang="en" sz="1600"/>
              <a:t>iii)    The position of chickens is updated as :</a:t>
            </a:r>
            <a:endParaRPr sz="1600"/>
          </a:p>
          <a:p>
            <a:pPr indent="0" lvl="0" marL="0" rtl="0" algn="l">
              <a:spcBef>
                <a:spcPts val="1200"/>
              </a:spcBef>
              <a:spcAft>
                <a:spcPts val="0"/>
              </a:spcAft>
              <a:buNone/>
            </a:pPr>
            <a:r>
              <a:rPr lang="en" sz="1600"/>
              <a:t>             </a:t>
            </a:r>
            <a:r>
              <a:rPr lang="en" sz="1800"/>
              <a:t> x</a:t>
            </a:r>
            <a:r>
              <a:rPr baseline="30000" lang="en" sz="1800"/>
              <a:t>t+1</a:t>
            </a:r>
            <a:r>
              <a:rPr lang="en" sz="1800"/>
              <a:t> </a:t>
            </a:r>
            <a:r>
              <a:rPr baseline="-25000" lang="en" sz="1800"/>
              <a:t>i,j</a:t>
            </a:r>
            <a:r>
              <a:rPr lang="en" sz="1600"/>
              <a:t> = s ∗</a:t>
            </a:r>
            <a:r>
              <a:rPr lang="en" sz="1800"/>
              <a:t> x</a:t>
            </a:r>
            <a:r>
              <a:rPr baseline="30000" lang="en" sz="1800"/>
              <a:t>t</a:t>
            </a:r>
            <a:r>
              <a:rPr lang="en" sz="1800"/>
              <a:t> </a:t>
            </a:r>
            <a:r>
              <a:rPr baseline="-25000" lang="en" sz="1800"/>
              <a:t>i,j   </a:t>
            </a:r>
            <a:r>
              <a:rPr lang="en" sz="1600"/>
              <a:t>+   F L ∗ (</a:t>
            </a:r>
            <a:r>
              <a:rPr lang="en" sz="1800"/>
              <a:t>x</a:t>
            </a:r>
            <a:r>
              <a:rPr baseline="30000" lang="en" sz="1800"/>
              <a:t>t </a:t>
            </a:r>
            <a:r>
              <a:rPr baseline="-25000" lang="en" sz="1800"/>
              <a:t>m,j</a:t>
            </a:r>
            <a:r>
              <a:rPr baseline="-25000" lang="en" sz="1600"/>
              <a:t> </a:t>
            </a:r>
            <a:r>
              <a:rPr lang="en" sz="1600"/>
              <a:t>−</a:t>
            </a:r>
            <a:r>
              <a:rPr lang="en" sz="1800"/>
              <a:t> x</a:t>
            </a:r>
            <a:r>
              <a:rPr baseline="30000" lang="en" sz="1800"/>
              <a:t>t</a:t>
            </a:r>
            <a:r>
              <a:rPr baseline="-25000" lang="en" sz="1800"/>
              <a:t> i,j </a:t>
            </a:r>
            <a:r>
              <a:rPr lang="en" sz="1600"/>
              <a:t>) + F ∗ (</a:t>
            </a:r>
            <a:r>
              <a:rPr lang="en" sz="1800"/>
              <a:t>x</a:t>
            </a:r>
            <a:r>
              <a:rPr baseline="30000" lang="en" sz="1800"/>
              <a:t>t</a:t>
            </a:r>
            <a:r>
              <a:rPr lang="en" sz="1800"/>
              <a:t> </a:t>
            </a:r>
            <a:r>
              <a:rPr baseline="-25000" lang="en" sz="1800"/>
              <a:t>r,j</a:t>
            </a:r>
            <a:r>
              <a:rPr lang="en" sz="1800"/>
              <a:t> − x</a:t>
            </a:r>
            <a:r>
              <a:rPr baseline="30000" lang="en" sz="1800"/>
              <a:t>t</a:t>
            </a:r>
            <a:r>
              <a:rPr lang="en" sz="1800"/>
              <a:t> </a:t>
            </a:r>
            <a:r>
              <a:rPr baseline="-25000" lang="en" sz="1800"/>
              <a:t>i,j</a:t>
            </a:r>
            <a:r>
              <a:rPr lang="en" sz="1800"/>
              <a:t> </a:t>
            </a:r>
            <a:r>
              <a:rPr lang="en" sz="1600"/>
              <a:t>)</a:t>
            </a:r>
            <a:endParaRPr sz="1600"/>
          </a:p>
          <a:p>
            <a:pPr indent="0" lvl="0" marL="0" rtl="0" algn="l">
              <a:spcBef>
                <a:spcPts val="1200"/>
              </a:spcBef>
              <a:spcAft>
                <a:spcPts val="0"/>
              </a:spcAft>
              <a:buNone/>
            </a:pPr>
            <a:r>
              <a:rPr lang="en" sz="1600"/>
              <a:t>                         where s = self learning factor, F L is a parameter which indicates that a chick would follow   </a:t>
            </a:r>
            <a:endParaRPr sz="1600"/>
          </a:p>
          <a:p>
            <a:pPr indent="0" lvl="0" marL="0" rtl="0" algn="l">
              <a:spcBef>
                <a:spcPts val="1200"/>
              </a:spcBef>
              <a:spcAft>
                <a:spcPts val="0"/>
              </a:spcAft>
              <a:buNone/>
            </a:pPr>
            <a:r>
              <a:rPr lang="en" sz="1600"/>
              <a:t>                        its mother in foraging for food and  F is a learning factor, indicating that the chicks would  </a:t>
            </a:r>
            <a:endParaRPr sz="1600"/>
          </a:p>
          <a:p>
            <a:pPr indent="0" lvl="0" marL="0" rtl="0" algn="l">
              <a:spcBef>
                <a:spcPts val="1200"/>
              </a:spcBef>
              <a:spcAft>
                <a:spcPts val="1200"/>
              </a:spcAft>
              <a:buNone/>
            </a:pPr>
            <a:r>
              <a:rPr lang="en" sz="1600"/>
              <a:t>                        also follow the rooster in search for food.</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1"/>
          <p:cNvSpPr txBox="1"/>
          <p:nvPr>
            <p:ph idx="1" type="body"/>
          </p:nvPr>
        </p:nvSpPr>
        <p:spPr>
          <a:xfrm>
            <a:off x="208775" y="210950"/>
            <a:ext cx="8710500" cy="4773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600"/>
              <a:t>       </a:t>
            </a:r>
            <a:r>
              <a:rPr b="1" lang="en" sz="1600"/>
              <a:t> </a:t>
            </a:r>
            <a:r>
              <a:rPr b="1" lang="en" sz="1800"/>
              <a:t>First let us see how we would find the optimal value of modified histogram h from  </a:t>
            </a:r>
            <a:endParaRPr b="1" sz="1800"/>
          </a:p>
          <a:p>
            <a:pPr indent="0" lvl="0" marL="0" rtl="0" algn="l">
              <a:spcBef>
                <a:spcPts val="1200"/>
              </a:spcBef>
              <a:spcAft>
                <a:spcPts val="0"/>
              </a:spcAft>
              <a:buNone/>
            </a:pPr>
            <a:r>
              <a:rPr b="1" lang="en" sz="1800"/>
              <a:t>       initial histogram h</a:t>
            </a:r>
            <a:r>
              <a:rPr b="1" baseline="-25000" lang="en" sz="1800"/>
              <a:t>i</a:t>
            </a:r>
            <a:r>
              <a:rPr b="1" lang="en" sz="1800"/>
              <a:t>:-</a:t>
            </a:r>
            <a:endParaRPr b="1" sz="1800"/>
          </a:p>
          <a:p>
            <a:pPr indent="0" lvl="0" marL="0" rtl="0" algn="l">
              <a:spcBef>
                <a:spcPts val="1200"/>
              </a:spcBef>
              <a:spcAft>
                <a:spcPts val="0"/>
              </a:spcAft>
              <a:buNone/>
            </a:pPr>
            <a:r>
              <a:rPr b="1" lang="en" sz="1800"/>
              <a:t>     </a:t>
            </a:r>
            <a:r>
              <a:rPr lang="en" sz="1800"/>
              <a:t>Step 1:-  Take initial value of  of N (no of chickens) and define other  parameters like      </a:t>
            </a:r>
            <a:endParaRPr sz="1800"/>
          </a:p>
          <a:p>
            <a:pPr indent="0" lvl="0" marL="0" rtl="0" algn="l">
              <a:spcBef>
                <a:spcPts val="1200"/>
              </a:spcBef>
              <a:spcAft>
                <a:spcPts val="0"/>
              </a:spcAft>
              <a:buNone/>
            </a:pPr>
            <a:r>
              <a:rPr lang="en" sz="1800"/>
              <a:t>                        RN,HN,CN,  MN,G,maximum number of iterations itermax, etc.</a:t>
            </a:r>
            <a:endParaRPr sz="1800"/>
          </a:p>
          <a:p>
            <a:pPr indent="0" lvl="0" marL="0" rtl="0" algn="l">
              <a:spcBef>
                <a:spcPts val="1200"/>
              </a:spcBef>
              <a:spcAft>
                <a:spcPts val="0"/>
              </a:spcAft>
              <a:buNone/>
            </a:pPr>
            <a:r>
              <a:rPr lang="en" sz="1800"/>
              <a:t>    Step 2 :- Initialize the lower bound lu and upper bound up using the gray levels of the  </a:t>
            </a:r>
            <a:endParaRPr sz="1800"/>
          </a:p>
          <a:p>
            <a:pPr indent="0" lvl="0" marL="0" rtl="0" algn="l">
              <a:spcBef>
                <a:spcPts val="1200"/>
              </a:spcBef>
              <a:spcAft>
                <a:spcPts val="0"/>
              </a:spcAft>
              <a:buNone/>
            </a:pPr>
            <a:r>
              <a:rPr lang="en" sz="1800"/>
              <a:t>                    image. </a:t>
            </a:r>
            <a:endParaRPr sz="1800"/>
          </a:p>
          <a:p>
            <a:pPr indent="0" lvl="0" marL="0" rtl="0" algn="l">
              <a:spcBef>
                <a:spcPts val="1200"/>
              </a:spcBef>
              <a:spcAft>
                <a:spcPts val="0"/>
              </a:spcAft>
              <a:buNone/>
            </a:pPr>
            <a:r>
              <a:rPr lang="en" sz="1800"/>
              <a:t>    Step 3 :- Generate a population x = (x1, x2, ...xN ) of N chickens with random solutions.</a:t>
            </a:r>
            <a:endParaRPr sz="1800"/>
          </a:p>
          <a:p>
            <a:pPr indent="0" lvl="0" marL="0" rtl="0" algn="l">
              <a:spcBef>
                <a:spcPts val="1200"/>
              </a:spcBef>
              <a:spcAft>
                <a:spcPts val="0"/>
              </a:spcAft>
              <a:buNone/>
            </a:pPr>
            <a:r>
              <a:rPr lang="en" sz="1800"/>
              <a:t>                    (these actually represent N possible solutions for aur modified histogram)</a:t>
            </a:r>
            <a:endParaRPr sz="1800"/>
          </a:p>
          <a:p>
            <a:pPr indent="0" lvl="0" marL="0" rtl="0" algn="l">
              <a:spcBef>
                <a:spcPts val="1200"/>
              </a:spcBef>
              <a:spcAft>
                <a:spcPts val="0"/>
              </a:spcAft>
              <a:buNone/>
            </a:pPr>
            <a:r>
              <a:rPr lang="en" sz="1800"/>
              <a:t>    Step 4 :- Evaluate the fitness(xi) and find the best solution xbest of the chicken swarm,i.e,</a:t>
            </a:r>
            <a:endParaRPr sz="1800"/>
          </a:p>
          <a:p>
            <a:pPr indent="0" lvl="0" marL="0" rtl="0" algn="l">
              <a:spcBef>
                <a:spcPts val="1200"/>
              </a:spcBef>
              <a:spcAft>
                <a:spcPts val="0"/>
              </a:spcAft>
              <a:buNone/>
            </a:pPr>
            <a:r>
              <a:rPr lang="en" sz="1800"/>
              <a:t>                    </a:t>
            </a:r>
            <a:r>
              <a:rPr lang="en" sz="1800"/>
              <a:t>the</a:t>
            </a:r>
            <a:r>
              <a:rPr lang="en" sz="1800"/>
              <a:t>   histogram with least value of the optimization function (fitness value).</a:t>
            </a:r>
            <a:endParaRPr sz="1800"/>
          </a:p>
          <a:p>
            <a:pPr indent="0" lvl="0" marL="0" rtl="0" algn="l">
              <a:spcBef>
                <a:spcPts val="1200"/>
              </a:spcBef>
              <a:spcAft>
                <a:spcPts val="0"/>
              </a:spcAft>
              <a:buNone/>
            </a:pPr>
            <a:r>
              <a:rPr lang="en" sz="1800"/>
              <a:t>    Step 5:-  Then we start  a loop for itermax times </a:t>
            </a:r>
            <a:endParaRPr sz="1800"/>
          </a:p>
          <a:p>
            <a:pPr indent="0" lvl="0" marL="0" rtl="0" algn="l">
              <a:spcBef>
                <a:spcPts val="1200"/>
              </a:spcBef>
              <a:spcAft>
                <a:spcPts val="1200"/>
              </a:spcAft>
              <a:buNone/>
            </a:pPr>
            <a:r>
              <a:rPr lang="en" sz="1800"/>
              <a:t>    </a:t>
            </a:r>
            <a:r>
              <a:rPr lang="en" sz="1800"/>
              <a:t>Step 6 :- In each iteration we sort the x (set of possible histograms) on the basis of fitness value.</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