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jpeg" ContentType="image/jpe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96.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92.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777240" y="4777560"/>
            <a:ext cx="6217560" cy="452592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289" name="PlaceHolder 2"/>
          <p:cNvSpPr>
            <a:spLocks noGrp="1"/>
          </p:cNvSpPr>
          <p:nvPr>
            <p:ph type="hdr"/>
          </p:nvPr>
        </p:nvSpPr>
        <p:spPr>
          <a:xfrm>
            <a:off x="0" y="0"/>
            <a:ext cx="3372840" cy="50256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290" name="PlaceHolder 3"/>
          <p:cNvSpPr>
            <a:spLocks noGrp="1"/>
          </p:cNvSpPr>
          <p:nvPr>
            <p:ph type="dt"/>
          </p:nvPr>
        </p:nvSpPr>
        <p:spPr>
          <a:xfrm>
            <a:off x="4399200" y="0"/>
            <a:ext cx="3372840" cy="50256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291" name="PlaceHolder 4"/>
          <p:cNvSpPr>
            <a:spLocks noGrp="1"/>
          </p:cNvSpPr>
          <p:nvPr>
            <p:ph type="ftr"/>
          </p:nvPr>
        </p:nvSpPr>
        <p:spPr>
          <a:xfrm>
            <a:off x="0" y="9555480"/>
            <a:ext cx="3372840" cy="50256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292" name="PlaceHolder 5"/>
          <p:cNvSpPr>
            <a:spLocks noGrp="1"/>
          </p:cNvSpPr>
          <p:nvPr>
            <p:ph type="sldNum"/>
          </p:nvPr>
        </p:nvSpPr>
        <p:spPr>
          <a:xfrm>
            <a:off x="4399200" y="9555480"/>
            <a:ext cx="3372840" cy="502560"/>
          </a:xfrm>
          <a:prstGeom prst="rect">
            <a:avLst/>
          </a:prstGeom>
        </p:spPr>
        <p:txBody>
          <a:bodyPr lIns="0" rIns="0" tIns="0" bIns="0" anchor="b"/>
          <a:p>
            <a:pPr algn="r"/>
            <a:fld id="{DF60E837-3D8C-4194-B5FE-8BCE1E7E4E01}"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body"/>
          </p:nvPr>
        </p:nvSpPr>
        <p:spPr>
          <a:xfrm>
            <a:off x="803880" y="5348520"/>
            <a:ext cx="6433560" cy="506196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487" name="CustomShape 2"/>
          <p:cNvSpPr/>
          <p:nvPr/>
        </p:nvSpPr>
        <p:spPr>
          <a:xfrm>
            <a:off x="4557240" y="10692360"/>
            <a:ext cx="3482640" cy="559800"/>
          </a:xfrm>
          <a:prstGeom prst="rect">
            <a:avLst/>
          </a:prstGeom>
          <a:noFill/>
          <a:ln w="936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480" y="1768680"/>
            <a:ext cx="5494680" cy="4384080"/>
          </a:xfrm>
          <a:prstGeom prst="rect">
            <a:avLst/>
          </a:prstGeom>
          <a:ln>
            <a:noFill/>
          </a:ln>
        </p:spPr>
      </p:pic>
      <p:pic>
        <p:nvPicPr>
          <p:cNvPr id="107"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2"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2" name="" descr=""/>
          <p:cNvPicPr/>
          <p:nvPr/>
        </p:nvPicPr>
        <p:blipFill>
          <a:blip r:embed="rId2"/>
          <a:stretch/>
        </p:blipFill>
        <p:spPr>
          <a:xfrm>
            <a:off x="2292480" y="1768680"/>
            <a:ext cx="5494680" cy="4384080"/>
          </a:xfrm>
          <a:prstGeom prst="rect">
            <a:avLst/>
          </a:prstGeom>
          <a:ln>
            <a:noFill/>
          </a:ln>
        </p:spPr>
      </p:pic>
      <p:pic>
        <p:nvPicPr>
          <p:cNvPr id="143" name="" descr=""/>
          <p:cNvPicPr/>
          <p:nvPr/>
        </p:nvPicPr>
        <p:blipFill>
          <a:blip r:embed="rId3"/>
          <a:stretch/>
        </p:blipFill>
        <p:spPr>
          <a:xfrm>
            <a:off x="2292480" y="1768680"/>
            <a:ext cx="5494680" cy="4384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2"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6"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4"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78" name="" descr=""/>
          <p:cNvPicPr/>
          <p:nvPr/>
        </p:nvPicPr>
        <p:blipFill>
          <a:blip r:embed="rId2"/>
          <a:stretch/>
        </p:blipFill>
        <p:spPr>
          <a:xfrm>
            <a:off x="2292480" y="1768680"/>
            <a:ext cx="5494680" cy="4384080"/>
          </a:xfrm>
          <a:prstGeom prst="rect">
            <a:avLst/>
          </a:prstGeom>
          <a:ln>
            <a:noFill/>
          </a:ln>
        </p:spPr>
      </p:pic>
      <p:pic>
        <p:nvPicPr>
          <p:cNvPr id="179" name="" descr=""/>
          <p:cNvPicPr/>
          <p:nvPr/>
        </p:nvPicPr>
        <p:blipFill>
          <a:blip r:embed="rId3"/>
          <a:stretch/>
        </p:blipFill>
        <p:spPr>
          <a:xfrm>
            <a:off x="2292480" y="1768680"/>
            <a:ext cx="5494680" cy="43840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14" name="" descr=""/>
          <p:cNvPicPr/>
          <p:nvPr/>
        </p:nvPicPr>
        <p:blipFill>
          <a:blip r:embed="rId2"/>
          <a:stretch/>
        </p:blipFill>
        <p:spPr>
          <a:xfrm>
            <a:off x="2292480" y="1768680"/>
            <a:ext cx="5494680" cy="4384080"/>
          </a:xfrm>
          <a:prstGeom prst="rect">
            <a:avLst/>
          </a:prstGeom>
          <a:ln>
            <a:noFill/>
          </a:ln>
        </p:spPr>
      </p:pic>
      <p:pic>
        <p:nvPicPr>
          <p:cNvPr id="215" name="" descr=""/>
          <p:cNvPicPr/>
          <p:nvPr/>
        </p:nvPicPr>
        <p:blipFill>
          <a:blip r:embed="rId3"/>
          <a:stretch/>
        </p:blipFill>
        <p:spPr>
          <a:xfrm>
            <a:off x="2292480" y="1768680"/>
            <a:ext cx="5494680" cy="43840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50" name="" descr=""/>
          <p:cNvPicPr/>
          <p:nvPr/>
        </p:nvPicPr>
        <p:blipFill>
          <a:blip r:embed="rId2"/>
          <a:stretch/>
        </p:blipFill>
        <p:spPr>
          <a:xfrm>
            <a:off x="2292480" y="1768680"/>
            <a:ext cx="5494680" cy="4384080"/>
          </a:xfrm>
          <a:prstGeom prst="rect">
            <a:avLst/>
          </a:prstGeom>
          <a:ln>
            <a:noFill/>
          </a:ln>
        </p:spPr>
      </p:pic>
      <p:pic>
        <p:nvPicPr>
          <p:cNvPr id="251" name="" descr=""/>
          <p:cNvPicPr/>
          <p:nvPr/>
        </p:nvPicPr>
        <p:blipFill>
          <a:blip r:embed="rId3"/>
          <a:stretch/>
        </p:blipFill>
        <p:spPr>
          <a:xfrm>
            <a:off x="2292480" y="1768680"/>
            <a:ext cx="5494680" cy="43840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7"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9"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0"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5"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6"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8"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0"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4"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6"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7"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2"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4"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5"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286" name="" descr=""/>
          <p:cNvPicPr/>
          <p:nvPr/>
        </p:nvPicPr>
        <p:blipFill>
          <a:blip r:embed="rId2"/>
          <a:stretch/>
        </p:blipFill>
        <p:spPr>
          <a:xfrm>
            <a:off x="2292480" y="1768680"/>
            <a:ext cx="5494680" cy="4384080"/>
          </a:xfrm>
          <a:prstGeom prst="rect">
            <a:avLst/>
          </a:prstGeom>
          <a:ln>
            <a:noFill/>
          </a:ln>
        </p:spPr>
      </p:pic>
      <p:pic>
        <p:nvPicPr>
          <p:cNvPr id="287" name="" descr=""/>
          <p:cNvPicPr/>
          <p:nvPr/>
        </p:nvPicPr>
        <p:blipFill>
          <a:blip r:embed="rId3"/>
          <a:stretch/>
        </p:blipFill>
        <p:spPr>
          <a:xfrm>
            <a:off x="2292480" y="1768680"/>
            <a:ext cx="5494680" cy="438408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504000" y="1768680"/>
            <a:ext cx="9071640" cy="43837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1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mmb.moneycontrol.com/forum-topics/stocks/company_name.html" TargetMode="External"/><Relationship Id="rId2" Type="http://schemas.openxmlformats.org/officeDocument/2006/relationships/hyperlink" Target="https://mmb.moneycontrol.com/forum-topics/stocks/company_name.html"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73.xml"/>
</Relationships>
</file>

<file path=ppt/slides/_rels/slide4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504000" y="302760"/>
            <a:ext cx="9269640" cy="1709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400" spc="-1" strike="noStrike">
                <a:solidFill>
                  <a:srgbClr val="000000"/>
                </a:solidFill>
                <a:uFill>
                  <a:solidFill>
                    <a:srgbClr val="ffffff"/>
                  </a:solidFill>
                </a:uFill>
                <a:latin typeface="Times New Roman"/>
                <a:ea typeface="DejaVu Sans"/>
              </a:rPr>
              <a:t>Bangalore Institute  of Technology</a:t>
            </a:r>
            <a:endParaRPr b="0" lang="en-IN" sz="1800" spc="-1" strike="noStrike">
              <a:solidFill>
                <a:srgbClr val="000000"/>
              </a:solidFill>
              <a:uFill>
                <a:solidFill>
                  <a:srgbClr val="ffffff"/>
                </a:solidFill>
              </a:uFill>
              <a:latin typeface="Arial"/>
            </a:endParaRPr>
          </a:p>
          <a:p>
            <a:pPr algn="ctr">
              <a:lnSpc>
                <a:spcPct val="100000"/>
              </a:lnSpc>
            </a:pPr>
            <a:r>
              <a:rPr b="1" lang="en-IN" sz="2400" spc="-1" strike="noStrike">
                <a:solidFill>
                  <a:srgbClr val="000000"/>
                </a:solidFill>
                <a:uFill>
                  <a:solidFill>
                    <a:srgbClr val="ffffff"/>
                  </a:solidFill>
                </a:uFill>
                <a:latin typeface="Times New Roman"/>
                <a:ea typeface="DejaVu Sans"/>
              </a:rPr>
              <a:t>M. Tech. In CSE</a:t>
            </a:r>
            <a:endParaRPr b="0" lang="en-IN" sz="1800" spc="-1" strike="noStrike">
              <a:solidFill>
                <a:srgbClr val="000000"/>
              </a:solidFill>
              <a:uFill>
                <a:solidFill>
                  <a:srgbClr val="ffffff"/>
                </a:solidFill>
              </a:uFill>
              <a:latin typeface="Arial"/>
            </a:endParaRPr>
          </a:p>
          <a:p>
            <a:pPr algn="ctr">
              <a:lnSpc>
                <a:spcPct val="100000"/>
              </a:lnSpc>
            </a:pPr>
            <a:r>
              <a:rPr b="1" lang="en-IN" sz="2400" spc="-1" strike="noStrike">
                <a:solidFill>
                  <a:srgbClr val="000000"/>
                </a:solidFill>
                <a:uFill>
                  <a:solidFill>
                    <a:srgbClr val="ffffff"/>
                  </a:solidFill>
                </a:uFill>
                <a:latin typeface="Times New Roman"/>
                <a:ea typeface="DejaVu Sans"/>
              </a:rPr>
              <a:t>Department of Computer Science &amp; Engineering </a:t>
            </a:r>
            <a:endParaRPr b="0" lang="en-IN" sz="1800" spc="-1" strike="noStrike">
              <a:solidFill>
                <a:srgbClr val="000000"/>
              </a:solidFill>
              <a:uFill>
                <a:solidFill>
                  <a:srgbClr val="ffffff"/>
                </a:solidFill>
              </a:uFill>
              <a:latin typeface="Arial"/>
            </a:endParaRPr>
          </a:p>
          <a:p>
            <a:pPr algn="ctr">
              <a:lnSpc>
                <a:spcPct val="100000"/>
              </a:lnSpc>
            </a:pPr>
            <a:r>
              <a:rPr b="1" lang="en-IN" sz="1600" spc="-1" strike="noStrike">
                <a:solidFill>
                  <a:srgbClr val="000000"/>
                </a:solidFill>
                <a:uFill>
                  <a:solidFill>
                    <a:srgbClr val="ffffff"/>
                  </a:solidFill>
                </a:uFill>
                <a:latin typeface="Times New Roman"/>
                <a:ea typeface="DejaVu Sans"/>
              </a:rPr>
              <a:t>K.R. Road, V.V.Puram, Bangaluru-560 004</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94" name="CustomShape 2"/>
          <p:cNvSpPr/>
          <p:nvPr/>
        </p:nvSpPr>
        <p:spPr>
          <a:xfrm>
            <a:off x="504000" y="1764000"/>
            <a:ext cx="9068040" cy="5372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100" spc="-1" strike="noStrike">
                <a:solidFill>
                  <a:srgbClr val="000000"/>
                </a:solidFill>
                <a:uFill>
                  <a:solidFill>
                    <a:srgbClr val="ffffff"/>
                  </a:solidFill>
                </a:uFill>
                <a:latin typeface="Times New Roman"/>
                <a:ea typeface="DejaVu Sans"/>
              </a:rPr>
              <a:t>Sentimental Analysis of Users On  Messages of Stock Market Forums</a:t>
            </a:r>
            <a:endParaRPr b="0" lang="en-IN" sz="1800" spc="-1" strike="noStrike">
              <a:solidFill>
                <a:srgbClr val="000000"/>
              </a:solidFill>
              <a:uFill>
                <a:solidFill>
                  <a:srgbClr val="ffffff"/>
                </a:solidFill>
              </a:uFill>
              <a:latin typeface="Arial"/>
            </a:endParaRPr>
          </a:p>
          <a:p>
            <a:pPr algn="ctr">
              <a:lnSpc>
                <a:spcPct val="100000"/>
              </a:lnSpc>
            </a:pPr>
            <a:r>
              <a:rPr b="0" i="1" lang="en-IN" sz="2700" spc="-1" strike="noStrike">
                <a:solidFill>
                  <a:srgbClr val="000000"/>
                </a:solidFill>
                <a:uFill>
                  <a:solidFill>
                    <a:srgbClr val="ffffff"/>
                  </a:solidFill>
                </a:uFill>
                <a:latin typeface="Times New Roman"/>
                <a:ea typeface="DejaVu Sans"/>
              </a:rPr>
              <a:t>Presented by </a:t>
            </a:r>
            <a:endParaRPr b="0" lang="en-IN" sz="1800" spc="-1" strike="noStrike">
              <a:solidFill>
                <a:srgbClr val="000000"/>
              </a:solidFill>
              <a:uFill>
                <a:solidFill>
                  <a:srgbClr val="ffffff"/>
                </a:solidFill>
              </a:uFill>
              <a:latin typeface="Arial"/>
            </a:endParaRPr>
          </a:p>
          <a:p>
            <a:pPr algn="ctr">
              <a:lnSpc>
                <a:spcPct val="100000"/>
              </a:lnSpc>
            </a:pPr>
            <a:r>
              <a:rPr b="0" lang="en-IN" sz="2700" spc="-1" strike="noStrike">
                <a:solidFill>
                  <a:srgbClr val="000000"/>
                </a:solidFill>
                <a:uFill>
                  <a:solidFill>
                    <a:srgbClr val="ffffff"/>
                  </a:solidFill>
                </a:uFill>
                <a:latin typeface="Times New Roman"/>
                <a:ea typeface="DejaVu Sans"/>
              </a:rPr>
              <a:t>Raghavendra Premanand Phayde</a:t>
            </a: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Times New Roman"/>
                <a:ea typeface="DejaVu Sans"/>
              </a:rPr>
              <a:t>1BI18SCS07</a:t>
            </a: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II Sem M. Tech.</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Times New Roman"/>
                <a:ea typeface="DejaVu Sans"/>
              </a:rPr>
              <a:t>Under the guidance of</a:t>
            </a:r>
            <a:endParaRPr b="0" lang="en-IN" sz="1800" spc="-1" strike="noStrike">
              <a:solidFill>
                <a:srgbClr val="000000"/>
              </a:solidFill>
              <a:uFill>
                <a:solidFill>
                  <a:srgbClr val="ffffff"/>
                </a:solidFill>
              </a:uFill>
              <a:latin typeface="Arial"/>
            </a:endParaRPr>
          </a:p>
          <a:p>
            <a:pPr algn="ctr">
              <a:lnSpc>
                <a:spcPct val="100000"/>
              </a:lnSpc>
            </a:pPr>
            <a:r>
              <a:rPr b="0" lang="en-IN" sz="2400" spc="-1" strike="noStrike">
                <a:solidFill>
                  <a:srgbClr val="000000"/>
                </a:solidFill>
                <a:uFill>
                  <a:solidFill>
                    <a:srgbClr val="ffffff"/>
                  </a:solidFill>
                </a:uFill>
                <a:latin typeface="Times New Roman"/>
                <a:ea typeface="DejaVu Sans"/>
              </a:rPr>
              <a:t>Prof. B. N. Shankar Gowda</a:t>
            </a:r>
            <a:endParaRPr b="0" lang="en-IN" sz="1800" spc="-1" strike="noStrike">
              <a:solidFill>
                <a:srgbClr val="000000"/>
              </a:solidFill>
              <a:uFill>
                <a:solidFill>
                  <a:srgbClr val="ffffff"/>
                </a:solidFill>
              </a:uFill>
              <a:latin typeface="Arial"/>
            </a:endParaRPr>
          </a:p>
          <a:p>
            <a:pPr algn="ctr">
              <a:lnSpc>
                <a:spcPct val="100000"/>
              </a:lnSpc>
            </a:pPr>
            <a:r>
              <a:rPr b="0" lang="en-IN" sz="2700" spc="-1" strike="noStrike">
                <a:solidFill>
                  <a:srgbClr val="000000"/>
                </a:solidFill>
                <a:uFill>
                  <a:solidFill>
                    <a:srgbClr val="ffffff"/>
                  </a:solidFill>
                </a:uFill>
                <a:latin typeface="Times New Roman"/>
                <a:ea typeface="DejaVu Sans"/>
              </a:rPr>
              <a:t>Dept. of CS&amp;E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295" name="Picture 5" descr=""/>
          <p:cNvPicPr/>
          <p:nvPr/>
        </p:nvPicPr>
        <p:blipFill>
          <a:blip r:embed="rId1"/>
          <a:stretch/>
        </p:blipFill>
        <p:spPr>
          <a:xfrm>
            <a:off x="252000" y="419760"/>
            <a:ext cx="1171800" cy="1256040"/>
          </a:xfrm>
          <a:prstGeom prst="rect">
            <a:avLst/>
          </a:prstGeom>
          <a:ln w="9360">
            <a:noFill/>
          </a:ln>
        </p:spPr>
      </p:pic>
      <p:sp>
        <p:nvSpPr>
          <p:cNvPr id="296" name="Line 3"/>
          <p:cNvSpPr/>
          <p:nvPr/>
        </p:nvSpPr>
        <p:spPr>
          <a:xfrm>
            <a:off x="0" y="1679400"/>
            <a:ext cx="10080000" cy="360"/>
          </a:xfrm>
          <a:prstGeom prst="line">
            <a:avLst/>
          </a:prstGeom>
          <a:ln w="9360">
            <a:noFill/>
          </a:ln>
        </p:spPr>
        <p:style>
          <a:lnRef idx="0"/>
          <a:fillRef idx="0"/>
          <a:effectRef idx="0"/>
          <a:fontRef idx="minor"/>
        </p:style>
      </p:sp>
      <p:sp>
        <p:nvSpPr>
          <p:cNvPr id="297" name="CustomShape 4"/>
          <p:cNvSpPr/>
          <p:nvPr/>
        </p:nvSpPr>
        <p:spPr>
          <a:xfrm>
            <a:off x="504000" y="301320"/>
            <a:ext cx="9068040" cy="1258560"/>
          </a:xfrm>
          <a:prstGeom prst="rect">
            <a:avLst/>
          </a:prstGeom>
          <a:noFill/>
          <a:ln>
            <a:noFill/>
          </a:ln>
        </p:spPr>
        <p:style>
          <a:lnRef idx="0"/>
          <a:fillRef idx="0"/>
          <a:effectRef idx="0"/>
          <a:fontRef idx="minor"/>
        </p:style>
      </p:sp>
      <p:sp>
        <p:nvSpPr>
          <p:cNvPr id="298" name="CustomShape 5"/>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Limitation</a:t>
            </a:r>
            <a:endParaRPr b="0" lang="en-IN" sz="1800" spc="-1" strike="noStrike">
              <a:solidFill>
                <a:srgbClr val="000000"/>
              </a:solidFill>
              <a:uFill>
                <a:solidFill>
                  <a:srgbClr val="ffffff"/>
                </a:solidFill>
              </a:uFill>
              <a:latin typeface="Arial"/>
            </a:endParaRPr>
          </a:p>
        </p:txBody>
      </p:sp>
      <p:sp>
        <p:nvSpPr>
          <p:cNvPr id="343"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Shorter period stock prices gives better Output</a:t>
            </a:r>
            <a:endParaRPr b="0" lang="en-IN"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Literature Survey</a:t>
            </a:r>
            <a:endParaRPr b="0" lang="en-IN" sz="1800" spc="-1" strike="noStrike">
              <a:solidFill>
                <a:srgbClr val="000000"/>
              </a:solidFill>
              <a:uFill>
                <a:solidFill>
                  <a:srgbClr val="ffffff"/>
                </a:solidFill>
              </a:uFill>
              <a:latin typeface="Arial"/>
            </a:endParaRPr>
          </a:p>
        </p:txBody>
      </p:sp>
      <p:sp>
        <p:nvSpPr>
          <p:cNvPr id="345"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Font typeface="StarSymbol"/>
              <a:buAutoNum type="arabicPeriod" startAt="3"/>
            </a:pPr>
            <a:r>
              <a:rPr b="1" lang="en-IN" sz="2400" spc="-1" strike="noStrike">
                <a:solidFill>
                  <a:srgbClr val="000000"/>
                </a:solidFill>
                <a:uFill>
                  <a:solidFill>
                    <a:srgbClr val="ffffff"/>
                  </a:solidFill>
                </a:uFill>
                <a:latin typeface="Times New Roman"/>
                <a:ea typeface="DejaVu Sans"/>
              </a:rPr>
              <a:t>Market Impact Analysis via Sentimental Transfer Learning, </a:t>
            </a:r>
            <a:r>
              <a:rPr b="0" lang="en-IN" sz="2400" spc="-1" strike="noStrike">
                <a:solidFill>
                  <a:srgbClr val="000000"/>
                </a:solidFill>
                <a:uFill>
                  <a:solidFill>
                    <a:srgbClr val="ffffff"/>
                  </a:solidFill>
                </a:uFill>
                <a:latin typeface="Times New Roman"/>
                <a:ea typeface="DejaVu Sans"/>
              </a:rPr>
              <a:t>Xiaodong Li, Haoran Xie, Tak-Lam Wong and Fu Lee Wang</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3"/>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3"/>
            </a:pPr>
            <a:r>
              <a:rPr b="1" lang="en-IN" sz="2400" spc="-1" strike="noStrike">
                <a:solidFill>
                  <a:srgbClr val="000000"/>
                </a:solidFill>
                <a:uFill>
                  <a:solidFill>
                    <a:srgbClr val="ffffff"/>
                  </a:solidFill>
                </a:uFill>
                <a:latin typeface="Times New Roman"/>
                <a:ea typeface="DejaVu Sans"/>
              </a:rPr>
              <a:t>Objective: </a:t>
            </a:r>
            <a:r>
              <a:rPr b="0" lang="en-IN" sz="2400" spc="-1" strike="noStrike">
                <a:solidFill>
                  <a:srgbClr val="000000"/>
                </a:solidFill>
                <a:uFill>
                  <a:solidFill>
                    <a:srgbClr val="ffffff"/>
                  </a:solidFill>
                </a:uFill>
                <a:latin typeface="Times New Roman"/>
                <a:ea typeface="DejaVu Sans"/>
              </a:rPr>
              <a:t>Transfer of sentiments from news-rich stocks to news-poor stocks from same sectors(e.g Commerce, Finance, Properties and Utilities) to improve the Prediction on Stocks</a:t>
            </a: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Limitation</a:t>
            </a:r>
            <a:endParaRPr b="0" lang="en-IN" sz="1800" spc="-1" strike="noStrike">
              <a:solidFill>
                <a:srgbClr val="000000"/>
              </a:solidFill>
              <a:uFill>
                <a:solidFill>
                  <a:srgbClr val="ffffff"/>
                </a:solidFill>
              </a:uFill>
              <a:latin typeface="Arial"/>
            </a:endParaRPr>
          </a:p>
        </p:txBody>
      </p:sp>
      <p:sp>
        <p:nvSpPr>
          <p:cNvPr id="347"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Helpful only in increase the stock data of news-poor Stocks. </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Adaption factors like stock price correlations need to be considered.</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No methods are given to predict the stocks.</a:t>
            </a:r>
            <a:endParaRPr b="0" lang="en-IN"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Literature Survey</a:t>
            </a:r>
            <a:endParaRPr b="0" lang="en-IN" sz="1800" spc="-1" strike="noStrike">
              <a:solidFill>
                <a:srgbClr val="000000"/>
              </a:solidFill>
              <a:uFill>
                <a:solidFill>
                  <a:srgbClr val="ffffff"/>
                </a:solidFill>
              </a:uFill>
              <a:latin typeface="Arial"/>
            </a:endParaRPr>
          </a:p>
        </p:txBody>
      </p:sp>
      <p:sp>
        <p:nvSpPr>
          <p:cNvPr id="349"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Font typeface="StarSymbol"/>
              <a:buAutoNum type="arabicPeriod" startAt="4"/>
            </a:pPr>
            <a:r>
              <a:rPr b="1" lang="en-IN" sz="2400" spc="-1" strike="noStrike">
                <a:solidFill>
                  <a:srgbClr val="000000"/>
                </a:solidFill>
                <a:uFill>
                  <a:solidFill>
                    <a:srgbClr val="ffffff"/>
                  </a:solidFill>
                </a:uFill>
                <a:latin typeface="Times New Roman"/>
                <a:ea typeface="DejaVu Sans"/>
              </a:rPr>
              <a:t> </a:t>
            </a:r>
            <a:r>
              <a:rPr b="1" lang="en-IN" sz="2400" spc="-1" strike="noStrike">
                <a:solidFill>
                  <a:srgbClr val="000000"/>
                </a:solidFill>
                <a:uFill>
                  <a:solidFill>
                    <a:srgbClr val="ffffff"/>
                  </a:solidFill>
                </a:uFill>
                <a:latin typeface="Times New Roman"/>
                <a:ea typeface="DejaVu Sans"/>
              </a:rPr>
              <a:t>Capital Market Forecasting By Using Sentimental Analysis,</a:t>
            </a:r>
            <a:r>
              <a:rPr b="0" lang="en-IN" sz="2400" spc="-1" strike="noStrike">
                <a:solidFill>
                  <a:srgbClr val="000000"/>
                </a:solidFill>
                <a:uFill>
                  <a:solidFill>
                    <a:srgbClr val="ffffff"/>
                  </a:solidFill>
                </a:uFill>
                <a:latin typeface="Times New Roman"/>
                <a:ea typeface="DejaVu Sans"/>
              </a:rPr>
              <a:t> Rohan Srivastava, Soumil Agarwal, Dhruv Garg, Jagdish Chandra Patni</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4"/>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4"/>
            </a:pPr>
            <a:r>
              <a:rPr b="1" lang="en-IN" sz="2400" spc="-1" strike="noStrike">
                <a:solidFill>
                  <a:srgbClr val="000000"/>
                </a:solidFill>
                <a:uFill>
                  <a:solidFill>
                    <a:srgbClr val="ffffff"/>
                  </a:solidFill>
                </a:uFill>
                <a:latin typeface="Times New Roman"/>
                <a:ea typeface="DejaVu Sans"/>
              </a:rPr>
              <a:t>Objective: </a:t>
            </a:r>
            <a:r>
              <a:rPr b="0" lang="en-IN" sz="2400" spc="-1" strike="noStrike">
                <a:solidFill>
                  <a:srgbClr val="000000"/>
                </a:solidFill>
                <a:uFill>
                  <a:solidFill>
                    <a:srgbClr val="ffffff"/>
                  </a:solidFill>
                </a:uFill>
                <a:latin typeface="Times New Roman"/>
                <a:ea typeface="DejaVu Sans"/>
              </a:rPr>
              <a:t>Predicting future stock price through various approches to give investors to better insights  of next day trend.</a:t>
            </a:r>
            <a:endParaRPr b="0" lang="en-IN"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Methodology</a:t>
            </a:r>
            <a:endParaRPr b="0" lang="en-IN" sz="1800" spc="-1" strike="noStrike">
              <a:solidFill>
                <a:srgbClr val="000000"/>
              </a:solidFill>
              <a:uFill>
                <a:solidFill>
                  <a:srgbClr val="ffffff"/>
                </a:solidFill>
              </a:uFill>
              <a:latin typeface="Arial"/>
            </a:endParaRPr>
          </a:p>
        </p:txBody>
      </p:sp>
      <p:sp>
        <p:nvSpPr>
          <p:cNvPr id="351"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Exponential weighting.</a:t>
            </a:r>
            <a:endParaRPr b="0" lang="en-IN" sz="1800" spc="-1" strike="noStrike">
              <a:solidFill>
                <a:srgbClr val="000000"/>
              </a:solidFill>
              <a:uFill>
                <a:solidFill>
                  <a:srgbClr val="ffffff"/>
                </a:solidFill>
              </a:uFill>
              <a:latin typeface="Arial"/>
            </a:endParaRPr>
          </a:p>
          <a:p>
            <a:pPr lvl="1" marL="864000" indent="-322560">
              <a:lnSpc>
                <a:spcPct val="100000"/>
              </a:lnSpc>
              <a:buClr>
                <a:srgbClr val="000000"/>
              </a:buClr>
              <a:buFont typeface="Wingdings" charset="2"/>
              <a:buChar char=""/>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Takes 10 days of data and assigns highest weight to the latest and lowest to oldest data.</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Averaging the weighted data(closing price data).</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KNN algorithm</a:t>
            </a:r>
            <a:endParaRPr b="0" lang="en-IN" sz="1800" spc="-1" strike="noStrike">
              <a:solidFill>
                <a:srgbClr val="000000"/>
              </a:solidFill>
              <a:uFill>
                <a:solidFill>
                  <a:srgbClr val="ffffff"/>
                </a:solidFill>
              </a:uFill>
              <a:latin typeface="Arial"/>
            </a:endParaRPr>
          </a:p>
          <a:p>
            <a:pPr lvl="1" marL="864000" indent="-322560">
              <a:lnSpc>
                <a:spcPct val="100000"/>
              </a:lnSpc>
              <a:buClr>
                <a:srgbClr val="000000"/>
              </a:buClr>
              <a:buFont typeface="Wingdings" charset="2"/>
              <a:buChar char=""/>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Predicts next day price</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Sentiment analysis on market data to ensure the prediction from Stock index data.</a:t>
            </a:r>
            <a:endParaRPr b="0" lang="en-IN"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Limitation</a:t>
            </a:r>
            <a:endParaRPr b="0" lang="en-IN" sz="1800" spc="-1" strike="noStrike">
              <a:solidFill>
                <a:srgbClr val="000000"/>
              </a:solidFill>
              <a:uFill>
                <a:solidFill>
                  <a:srgbClr val="ffffff"/>
                </a:solidFill>
              </a:uFill>
              <a:latin typeface="Arial"/>
            </a:endParaRPr>
          </a:p>
        </p:txBody>
      </p:sp>
      <p:sp>
        <p:nvSpPr>
          <p:cNvPr id="353"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216000" indent="-21456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Take too much time to give results  as it consideres whole 10 days of datas</a:t>
            </a:r>
            <a:endParaRPr b="0" lang="en-IN"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Literature Survey</a:t>
            </a:r>
            <a:endParaRPr b="0" lang="en-IN" sz="1800" spc="-1" strike="noStrike">
              <a:solidFill>
                <a:srgbClr val="000000"/>
              </a:solidFill>
              <a:uFill>
                <a:solidFill>
                  <a:srgbClr val="ffffff"/>
                </a:solidFill>
              </a:uFill>
              <a:latin typeface="Arial"/>
            </a:endParaRPr>
          </a:p>
        </p:txBody>
      </p:sp>
      <p:sp>
        <p:nvSpPr>
          <p:cNvPr id="355"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Font typeface="StarSymbol"/>
              <a:buAutoNum type="arabicPeriod" startAt="5"/>
            </a:pPr>
            <a:r>
              <a:rPr b="1" lang="en-IN" sz="2400" spc="-1" strike="noStrike">
                <a:solidFill>
                  <a:srgbClr val="000000"/>
                </a:solidFill>
                <a:uFill>
                  <a:solidFill>
                    <a:srgbClr val="ffffff"/>
                  </a:solidFill>
                </a:uFill>
                <a:latin typeface="Times New Roman"/>
                <a:ea typeface="DejaVu Sans"/>
              </a:rPr>
              <a:t> </a:t>
            </a:r>
            <a:r>
              <a:rPr b="1" lang="en-IN" sz="2400" spc="-1" strike="noStrike">
                <a:solidFill>
                  <a:srgbClr val="000000"/>
                </a:solidFill>
                <a:uFill>
                  <a:solidFill>
                    <a:srgbClr val="ffffff"/>
                  </a:solidFill>
                </a:uFill>
                <a:latin typeface="Times New Roman"/>
                <a:ea typeface="DejaVu Sans"/>
              </a:rPr>
              <a:t>Sentiment Analysis for Effective Stock Market Prediction, </a:t>
            </a:r>
            <a:r>
              <a:rPr b="0" lang="en-IN" sz="2400" spc="-1" strike="noStrike">
                <a:solidFill>
                  <a:srgbClr val="000000"/>
                </a:solidFill>
                <a:uFill>
                  <a:solidFill>
                    <a:srgbClr val="ffffff"/>
                  </a:solidFill>
                </a:uFill>
                <a:latin typeface="Times New Roman"/>
                <a:ea typeface="DejaVu Sans"/>
              </a:rPr>
              <a:t>Shri Bharathi, Angelina Geetha.</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5"/>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5"/>
            </a:pPr>
            <a:r>
              <a:rPr b="1" lang="en-IN" sz="2400" spc="-1" strike="noStrike">
                <a:solidFill>
                  <a:srgbClr val="000000"/>
                </a:solidFill>
                <a:uFill>
                  <a:solidFill>
                    <a:srgbClr val="ffffff"/>
                  </a:solidFill>
                </a:uFill>
                <a:latin typeface="Times New Roman"/>
                <a:ea typeface="DejaVu Sans"/>
              </a:rPr>
              <a:t>Objective: </a:t>
            </a:r>
            <a:r>
              <a:rPr b="0" lang="en-IN" sz="2400" spc="-1" strike="noStrike">
                <a:solidFill>
                  <a:srgbClr val="000000"/>
                </a:solidFill>
                <a:uFill>
                  <a:solidFill>
                    <a:srgbClr val="ffffff"/>
                  </a:solidFill>
                </a:uFill>
                <a:latin typeface="Times New Roman"/>
                <a:ea typeface="DejaVu Sans"/>
              </a:rPr>
              <a:t>To design and implement a predictive system for guiding stock market investment </a:t>
            </a:r>
            <a:endParaRPr b="0" lang="en-IN"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uFill>
                  <a:solidFill>
                    <a:srgbClr val="ffffff"/>
                  </a:solidFill>
                </a:uFill>
                <a:latin typeface="Times New Roman"/>
                <a:ea typeface="DejaVu Sans"/>
              </a:rPr>
              <a:t>Architecture Diagram</a:t>
            </a:r>
            <a:endParaRPr b="0" lang="en-IN" sz="1800" spc="-1" strike="noStrike">
              <a:solidFill>
                <a:srgbClr val="000000"/>
              </a:solidFill>
              <a:uFill>
                <a:solidFill>
                  <a:srgbClr val="ffffff"/>
                </a:solidFill>
              </a:uFill>
              <a:latin typeface="Arial"/>
            </a:endParaRPr>
          </a:p>
        </p:txBody>
      </p:sp>
      <p:pic>
        <p:nvPicPr>
          <p:cNvPr id="357" name="" descr=""/>
          <p:cNvPicPr/>
          <p:nvPr/>
        </p:nvPicPr>
        <p:blipFill>
          <a:blip r:embed="rId1"/>
          <a:stretch/>
        </p:blipFill>
        <p:spPr>
          <a:xfrm>
            <a:off x="2850480" y="1434240"/>
            <a:ext cx="4925520" cy="610920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Times New Roman"/>
                <a:ea typeface="DejaVu Sans"/>
              </a:rPr>
              <a:t>Limitation</a:t>
            </a:r>
            <a:endParaRPr b="0" lang="en-IN" sz="1800" spc="-1" strike="noStrike">
              <a:solidFill>
                <a:srgbClr val="000000"/>
              </a:solidFill>
              <a:uFill>
                <a:solidFill>
                  <a:srgbClr val="ffffff"/>
                </a:solidFill>
              </a:uFill>
              <a:latin typeface="Arial"/>
            </a:endParaRPr>
          </a:p>
        </p:txBody>
      </p:sp>
      <p:sp>
        <p:nvSpPr>
          <p:cNvPr id="359"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Rely on historical data, not considers real time data </a:t>
            </a:r>
            <a:endParaRPr b="0" lang="en-IN"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Literature Survey</a:t>
            </a:r>
            <a:endParaRPr b="0" lang="en-IN" sz="1800" spc="-1" strike="noStrike">
              <a:solidFill>
                <a:srgbClr val="000000"/>
              </a:solidFill>
              <a:uFill>
                <a:solidFill>
                  <a:srgbClr val="ffffff"/>
                </a:solidFill>
              </a:uFill>
              <a:latin typeface="Arial"/>
            </a:endParaRPr>
          </a:p>
        </p:txBody>
      </p:sp>
      <p:sp>
        <p:nvSpPr>
          <p:cNvPr id="361" name="CustomShape 2"/>
          <p:cNvSpPr/>
          <p:nvPr/>
        </p:nvSpPr>
        <p:spPr>
          <a:xfrm>
            <a:off x="504000" y="1768680"/>
            <a:ext cx="9071280" cy="586836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Font typeface="StarSymbol"/>
              <a:buAutoNum type="arabicPeriod" startAt="6"/>
            </a:pPr>
            <a:r>
              <a:rPr b="1" lang="en-IN" sz="2400" spc="-1" strike="noStrike">
                <a:solidFill>
                  <a:srgbClr val="000000"/>
                </a:solidFill>
                <a:uFill>
                  <a:solidFill>
                    <a:srgbClr val="ffffff"/>
                  </a:solidFill>
                </a:uFill>
                <a:latin typeface="Times New Roman"/>
                <a:ea typeface="DejaVu Sans"/>
              </a:rPr>
              <a:t> </a:t>
            </a:r>
            <a:r>
              <a:rPr b="1" lang="en-IN" sz="2400" spc="-1" strike="noStrike">
                <a:solidFill>
                  <a:srgbClr val="000000"/>
                </a:solidFill>
                <a:uFill>
                  <a:solidFill>
                    <a:srgbClr val="ffffff"/>
                  </a:solidFill>
                </a:uFill>
                <a:latin typeface="Times New Roman"/>
                <a:ea typeface="DejaVu Sans"/>
              </a:rPr>
              <a:t>Random Forest and Support Based Hybrid The First International Conference on Vector Intelligent Machine Computing in Data Sciences Approach to Sentiment Analysis, </a:t>
            </a:r>
            <a:r>
              <a:rPr b="0" lang="en-IN" sz="2400" spc="-1" strike="noStrike">
                <a:solidFill>
                  <a:srgbClr val="000000"/>
                </a:solidFill>
                <a:uFill>
                  <a:solidFill>
                    <a:srgbClr val="ffffff"/>
                  </a:solidFill>
                </a:uFill>
                <a:latin typeface="Times New Roman"/>
                <a:ea typeface="DejaVu Sans"/>
              </a:rPr>
              <a:t>Yassine AL AMRANI, Mohamed LAZAAR b , Analysis Kamal Eddine EL KADIRI.</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Font typeface="StarSymbol"/>
              <a:buAutoNum type="arabicPeriod" startAt="6"/>
            </a:pPr>
            <a:r>
              <a:rPr b="1"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a:solidFill>
                  <a:srgbClr val="000000"/>
                </a:solidFill>
                <a:uFill>
                  <a:solidFill>
                    <a:srgbClr val="ffffff"/>
                  </a:solidFill>
                </a:uFill>
                <a:latin typeface="Times New Roman"/>
                <a:ea typeface="DejaVu Sans"/>
              </a:rPr>
              <a:t>Objective: </a:t>
            </a:r>
            <a:r>
              <a:rPr b="0" lang="en-IN" sz="2400" spc="-1" strike="noStrike">
                <a:solidFill>
                  <a:srgbClr val="000000"/>
                </a:solidFill>
                <a:uFill>
                  <a:solidFill>
                    <a:srgbClr val="ffffff"/>
                  </a:solidFill>
                </a:uFill>
                <a:latin typeface="Times New Roman"/>
                <a:ea typeface="DejaVu Sans"/>
              </a:rPr>
              <a:t>Proposed an hybrid approch to identify products before purchasing it based on Random Forest Support Vector Machine(RFSVM).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Introduction</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Literature Survey</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Problem Statement</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Proposed System</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SRS</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Tools Used</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Architecture</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Modules</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Implementation</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Results</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Conclusion</a:t>
            </a:r>
            <a:endParaRPr b="0" lang="en-IN" sz="1800" spc="-1" strike="noStrike">
              <a:solidFill>
                <a:srgbClr val="000000"/>
              </a:solidFill>
              <a:uFill>
                <a:solidFill>
                  <a:srgbClr val="ffffff"/>
                </a:solidFill>
              </a:uFill>
              <a:latin typeface="Arial"/>
            </a:endParaRPr>
          </a:p>
          <a:p>
            <a:pPr marL="457200" indent="-453600">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References </a:t>
            </a:r>
            <a:endParaRPr b="0" lang="en-IN" sz="1800" spc="-1" strike="noStrike">
              <a:solidFill>
                <a:srgbClr val="000000"/>
              </a:solidFill>
              <a:uFill>
                <a:solidFill>
                  <a:srgbClr val="ffffff"/>
                </a:solidFill>
              </a:uFill>
              <a:latin typeface="Arial"/>
            </a:endParaRPr>
          </a:p>
        </p:txBody>
      </p:sp>
      <p:sp>
        <p:nvSpPr>
          <p:cNvPr id="300" name="CustomShape 2"/>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Agenda</a:t>
            </a:r>
            <a:endParaRPr b="0" lang="en-IN"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Times New Roman"/>
                <a:ea typeface="DejaVu Sans"/>
              </a:rPr>
              <a:t>Control Flow Diagram</a:t>
            </a:r>
            <a:endParaRPr b="0" lang="en-IN" sz="1800" spc="-1" strike="noStrike">
              <a:solidFill>
                <a:srgbClr val="000000"/>
              </a:solidFill>
              <a:uFill>
                <a:solidFill>
                  <a:srgbClr val="ffffff"/>
                </a:solidFill>
              </a:uFill>
              <a:latin typeface="Arial"/>
            </a:endParaRPr>
          </a:p>
        </p:txBody>
      </p:sp>
      <p:sp>
        <p:nvSpPr>
          <p:cNvPr id="363" name="CustomShape 2"/>
          <p:cNvSpPr/>
          <p:nvPr/>
        </p:nvSpPr>
        <p:spPr>
          <a:xfrm>
            <a:off x="648000" y="3744000"/>
            <a:ext cx="1151280" cy="647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Database</a:t>
            </a:r>
            <a:endParaRPr b="0" lang="en-IN" sz="1800" spc="-1" strike="noStrike">
              <a:solidFill>
                <a:srgbClr val="000000"/>
              </a:solidFill>
              <a:uFill>
                <a:solidFill>
                  <a:srgbClr val="ffffff"/>
                </a:solidFill>
              </a:uFill>
              <a:latin typeface="Arial"/>
            </a:endParaRPr>
          </a:p>
        </p:txBody>
      </p:sp>
      <p:sp>
        <p:nvSpPr>
          <p:cNvPr id="364" name="CustomShape 3"/>
          <p:cNvSpPr/>
          <p:nvPr/>
        </p:nvSpPr>
        <p:spPr>
          <a:xfrm>
            <a:off x="2736000" y="3744000"/>
            <a:ext cx="1655280" cy="719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Feature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Extraction</a:t>
            </a:r>
            <a:endParaRPr b="0" lang="en-IN" sz="1800" spc="-1" strike="noStrike">
              <a:solidFill>
                <a:srgbClr val="000000"/>
              </a:solidFill>
              <a:uFill>
                <a:solidFill>
                  <a:srgbClr val="ffffff"/>
                </a:solidFill>
              </a:uFill>
              <a:latin typeface="Arial"/>
            </a:endParaRPr>
          </a:p>
        </p:txBody>
      </p:sp>
      <p:sp>
        <p:nvSpPr>
          <p:cNvPr id="365" name="CustomShape 4"/>
          <p:cNvSpPr/>
          <p:nvPr/>
        </p:nvSpPr>
        <p:spPr>
          <a:xfrm>
            <a:off x="5328000" y="2376000"/>
            <a:ext cx="1511280" cy="791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Random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Forest</a:t>
            </a:r>
            <a:endParaRPr b="0" lang="en-IN" sz="1800" spc="-1" strike="noStrike">
              <a:solidFill>
                <a:srgbClr val="000000"/>
              </a:solidFill>
              <a:uFill>
                <a:solidFill>
                  <a:srgbClr val="ffffff"/>
                </a:solidFill>
              </a:uFill>
              <a:latin typeface="Arial"/>
            </a:endParaRPr>
          </a:p>
        </p:txBody>
      </p:sp>
      <p:sp>
        <p:nvSpPr>
          <p:cNvPr id="366" name="CustomShape 5"/>
          <p:cNvSpPr/>
          <p:nvPr/>
        </p:nvSpPr>
        <p:spPr>
          <a:xfrm>
            <a:off x="5328000" y="3600000"/>
            <a:ext cx="1511280" cy="86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SVM</a:t>
            </a:r>
            <a:endParaRPr b="0" lang="en-IN" sz="1800" spc="-1" strike="noStrike">
              <a:solidFill>
                <a:srgbClr val="000000"/>
              </a:solidFill>
              <a:uFill>
                <a:solidFill>
                  <a:srgbClr val="ffffff"/>
                </a:solidFill>
              </a:uFill>
              <a:latin typeface="Arial"/>
            </a:endParaRPr>
          </a:p>
        </p:txBody>
      </p:sp>
      <p:sp>
        <p:nvSpPr>
          <p:cNvPr id="367" name="CustomShape 6"/>
          <p:cNvSpPr/>
          <p:nvPr/>
        </p:nvSpPr>
        <p:spPr>
          <a:xfrm>
            <a:off x="5328000" y="4968000"/>
            <a:ext cx="1511280" cy="863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RFSVM</a:t>
            </a:r>
            <a:endParaRPr b="0" lang="en-IN" sz="1800" spc="-1" strike="noStrike">
              <a:solidFill>
                <a:srgbClr val="000000"/>
              </a:solidFill>
              <a:uFill>
                <a:solidFill>
                  <a:srgbClr val="ffffff"/>
                </a:solidFill>
              </a:uFill>
              <a:latin typeface="Arial"/>
            </a:endParaRPr>
          </a:p>
        </p:txBody>
      </p:sp>
      <p:sp>
        <p:nvSpPr>
          <p:cNvPr id="368" name="CustomShape 7"/>
          <p:cNvSpPr/>
          <p:nvPr/>
        </p:nvSpPr>
        <p:spPr>
          <a:xfrm>
            <a:off x="8006040" y="3646080"/>
            <a:ext cx="1583280" cy="791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Evaluation</a:t>
            </a:r>
            <a:endParaRPr b="0" lang="en-IN" sz="1800" spc="-1" strike="noStrike">
              <a:solidFill>
                <a:srgbClr val="000000"/>
              </a:solidFill>
              <a:uFill>
                <a:solidFill>
                  <a:srgbClr val="ffffff"/>
                </a:solidFill>
              </a:uFill>
              <a:latin typeface="Arial"/>
            </a:endParaRPr>
          </a:p>
        </p:txBody>
      </p:sp>
      <p:sp>
        <p:nvSpPr>
          <p:cNvPr id="369" name="CustomShape 8"/>
          <p:cNvSpPr/>
          <p:nvPr/>
        </p:nvSpPr>
        <p:spPr>
          <a:xfrm>
            <a:off x="5040000" y="1944000"/>
            <a:ext cx="2087280" cy="4535280"/>
          </a:xfrm>
          <a:prstGeom prst="rect">
            <a:avLst/>
          </a:prstGeom>
          <a:noFill/>
          <a:ln w="10080">
            <a:solidFill>
              <a:srgbClr val="000000"/>
            </a:solidFill>
            <a:round/>
          </a:ln>
        </p:spPr>
        <p:style>
          <a:lnRef idx="0"/>
          <a:fillRef idx="0"/>
          <a:effectRef idx="0"/>
          <a:fontRef idx="minor"/>
        </p:style>
      </p:sp>
      <p:sp>
        <p:nvSpPr>
          <p:cNvPr id="370" name="CustomShape 9"/>
          <p:cNvSpPr/>
          <p:nvPr/>
        </p:nvSpPr>
        <p:spPr>
          <a:xfrm>
            <a:off x="5040000" y="2088000"/>
            <a:ext cx="2087280" cy="4103280"/>
          </a:xfrm>
          <a:prstGeom prst="rect">
            <a:avLst/>
          </a:prstGeom>
          <a:noFill/>
          <a:ln>
            <a:solidFill>
              <a:srgbClr val="3465a4"/>
            </a:solidFill>
          </a:ln>
        </p:spPr>
        <p:style>
          <a:lnRef idx="0"/>
          <a:fillRef idx="0"/>
          <a:effectRef idx="0"/>
          <a:fontRef idx="minor"/>
        </p:style>
      </p:sp>
      <p:sp>
        <p:nvSpPr>
          <p:cNvPr id="371" name="CustomShape 10"/>
          <p:cNvSpPr/>
          <p:nvPr/>
        </p:nvSpPr>
        <p:spPr>
          <a:xfrm>
            <a:off x="4464000" y="1440000"/>
            <a:ext cx="3239280" cy="503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Supervised Algorithms</a:t>
            </a:r>
            <a:endParaRPr b="0" lang="en-IN" sz="1800" spc="-1" strike="noStrike">
              <a:solidFill>
                <a:srgbClr val="000000"/>
              </a:solidFill>
              <a:uFill>
                <a:solidFill>
                  <a:srgbClr val="ffffff"/>
                </a:solidFill>
              </a:uFill>
              <a:latin typeface="Arial"/>
            </a:endParaRPr>
          </a:p>
        </p:txBody>
      </p:sp>
      <p:sp>
        <p:nvSpPr>
          <p:cNvPr id="372" name="Line 11"/>
          <p:cNvSpPr/>
          <p:nvPr/>
        </p:nvSpPr>
        <p:spPr>
          <a:xfrm>
            <a:off x="1800000" y="4104000"/>
            <a:ext cx="936000" cy="360"/>
          </a:xfrm>
          <a:prstGeom prst="line">
            <a:avLst/>
          </a:prstGeom>
          <a:ln>
            <a:solidFill>
              <a:srgbClr val="000000"/>
            </a:solidFill>
            <a:tailEnd len="med" type="triangle" w="med"/>
          </a:ln>
        </p:spPr>
        <p:style>
          <a:lnRef idx="0"/>
          <a:fillRef idx="0"/>
          <a:effectRef idx="0"/>
          <a:fontRef idx="minor"/>
        </p:style>
      </p:sp>
      <p:sp>
        <p:nvSpPr>
          <p:cNvPr id="373" name="Line 12"/>
          <p:cNvSpPr/>
          <p:nvPr/>
        </p:nvSpPr>
        <p:spPr>
          <a:xfrm>
            <a:off x="4392000" y="4104000"/>
            <a:ext cx="648000" cy="360"/>
          </a:xfrm>
          <a:prstGeom prst="line">
            <a:avLst/>
          </a:prstGeom>
          <a:ln>
            <a:solidFill>
              <a:srgbClr val="000000"/>
            </a:solidFill>
            <a:tailEnd len="med" type="triangle" w="med"/>
          </a:ln>
        </p:spPr>
        <p:style>
          <a:lnRef idx="0"/>
          <a:fillRef idx="0"/>
          <a:effectRef idx="0"/>
          <a:fontRef idx="minor"/>
        </p:style>
      </p:sp>
      <p:sp>
        <p:nvSpPr>
          <p:cNvPr id="374" name="Line 13"/>
          <p:cNvSpPr/>
          <p:nvPr/>
        </p:nvSpPr>
        <p:spPr>
          <a:xfrm>
            <a:off x="7128000" y="4032000"/>
            <a:ext cx="864000" cy="360"/>
          </a:xfrm>
          <a:prstGeom prst="line">
            <a:avLst/>
          </a:prstGeom>
          <a:ln>
            <a:solidFill>
              <a:srgbClr val="000000"/>
            </a:solidFill>
            <a:tailEnd len="med" type="triangle" w="med"/>
          </a:ln>
        </p:spPr>
        <p:style>
          <a:lnRef idx="0"/>
          <a:fillRef idx="0"/>
          <a:effectRef idx="0"/>
          <a:fontRef idx="minor"/>
        </p:style>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Limitation</a:t>
            </a:r>
            <a:endParaRPr b="0" lang="en-IN" sz="1800" spc="-1" strike="noStrike">
              <a:solidFill>
                <a:srgbClr val="000000"/>
              </a:solidFill>
              <a:uFill>
                <a:solidFill>
                  <a:srgbClr val="ffffff"/>
                </a:solidFill>
              </a:uFill>
              <a:latin typeface="Arial"/>
            </a:endParaRPr>
          </a:p>
        </p:txBody>
      </p:sp>
      <p:sp>
        <p:nvSpPr>
          <p:cNvPr id="376"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Doesn’t give more weight to the real time reviews </a:t>
            </a:r>
            <a:endParaRPr b="0" lang="en-IN"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Times New Roman"/>
                <a:ea typeface="DejaVu Sans"/>
              </a:rPr>
              <a:t>Real time reviews provide more accurate information about product</a:t>
            </a:r>
            <a:endParaRPr b="0" lang="en-IN"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Times New Roman"/>
                <a:ea typeface="DejaVu Sans"/>
              </a:rPr>
              <a:t>Product may be performing better at present.</a:t>
            </a:r>
            <a:endParaRPr b="0" lang="en-IN"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Literature Survey</a:t>
            </a:r>
            <a:endParaRPr b="0" lang="en-IN" sz="1800" spc="-1" strike="noStrike">
              <a:solidFill>
                <a:srgbClr val="000000"/>
              </a:solidFill>
              <a:uFill>
                <a:solidFill>
                  <a:srgbClr val="ffffff"/>
                </a:solidFill>
              </a:uFill>
              <a:latin typeface="Arial"/>
            </a:endParaRPr>
          </a:p>
        </p:txBody>
      </p:sp>
      <p:sp>
        <p:nvSpPr>
          <p:cNvPr id="378"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Font typeface="StarSymbol"/>
              <a:buAutoNum type="arabicPeriod" startAt="7"/>
            </a:pPr>
            <a:r>
              <a:rPr b="1" lang="en-IN" sz="2400" spc="-1" strike="noStrike">
                <a:solidFill>
                  <a:srgbClr val="000000"/>
                </a:solidFill>
                <a:uFill>
                  <a:solidFill>
                    <a:srgbClr val="ffffff"/>
                  </a:solidFill>
                </a:uFill>
                <a:latin typeface="Times New Roman"/>
                <a:ea typeface="DejaVu Sans"/>
              </a:rPr>
              <a:t> </a:t>
            </a:r>
            <a:r>
              <a:rPr b="1" lang="en-IN" sz="2400" spc="-1" strike="noStrike">
                <a:solidFill>
                  <a:srgbClr val="000000"/>
                </a:solidFill>
                <a:uFill>
                  <a:solidFill>
                    <a:srgbClr val="ffffff"/>
                  </a:solidFill>
                </a:uFill>
                <a:latin typeface="Times New Roman"/>
                <a:ea typeface="DejaVu Sans"/>
              </a:rPr>
              <a:t>Analysis of Various Sentiment Classification Techniques, </a:t>
            </a:r>
            <a:r>
              <a:rPr b="0" lang="en-IN" sz="2400" spc="-1" strike="noStrike">
                <a:solidFill>
                  <a:srgbClr val="000000"/>
                </a:solidFill>
                <a:uFill>
                  <a:solidFill>
                    <a:srgbClr val="ffffff"/>
                  </a:solidFill>
                </a:uFill>
                <a:latin typeface="Times New Roman"/>
                <a:ea typeface="DejaVu Sans"/>
              </a:rPr>
              <a:t>Vimalkumar B. Vaghela, Bhumika M. Jadav</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Font typeface="StarSymbol"/>
              <a:buAutoNum type="arabicPeriod" startAt="7"/>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432000" indent="-323280" algn="just">
              <a:lnSpc>
                <a:spcPct val="100000"/>
              </a:lnSpc>
              <a:buClr>
                <a:srgbClr val="000000"/>
              </a:buClr>
              <a:buFont typeface="StarSymbol"/>
              <a:buAutoNum type="arabicPeriod" startAt="7"/>
            </a:pPr>
            <a:r>
              <a:rPr b="1" lang="en-IN" sz="2400" spc="-1" strike="noStrike">
                <a:solidFill>
                  <a:srgbClr val="000000"/>
                </a:solidFill>
                <a:uFill>
                  <a:solidFill>
                    <a:srgbClr val="ffffff"/>
                  </a:solidFill>
                </a:uFill>
                <a:latin typeface="Times New Roman"/>
                <a:ea typeface="DejaVu Sans"/>
              </a:rPr>
              <a:t>Objective: </a:t>
            </a:r>
            <a:r>
              <a:rPr b="0" lang="en-IN" sz="2400" spc="-1" strike="noStrike">
                <a:solidFill>
                  <a:srgbClr val="000000"/>
                </a:solidFill>
                <a:uFill>
                  <a:solidFill>
                    <a:srgbClr val="ffffff"/>
                  </a:solidFill>
                </a:uFill>
                <a:latin typeface="Times New Roman"/>
                <a:ea typeface="DejaVu Sans"/>
              </a:rPr>
              <a:t>Proposed various classification algorithms to find sentiments.</a:t>
            </a:r>
            <a:endParaRPr b="0" lang="en-IN"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Process Flow Diagram</a:t>
            </a:r>
            <a:endParaRPr b="0" lang="en-IN" sz="1800" spc="-1" strike="noStrike">
              <a:solidFill>
                <a:srgbClr val="000000"/>
              </a:solidFill>
              <a:uFill>
                <a:solidFill>
                  <a:srgbClr val="ffffff"/>
                </a:solidFill>
              </a:uFill>
              <a:latin typeface="Arial"/>
            </a:endParaRPr>
          </a:p>
        </p:txBody>
      </p:sp>
      <p:pic>
        <p:nvPicPr>
          <p:cNvPr id="380" name="" descr=""/>
          <p:cNvPicPr/>
          <p:nvPr/>
        </p:nvPicPr>
        <p:blipFill>
          <a:blip r:embed="rId1"/>
          <a:stretch/>
        </p:blipFill>
        <p:spPr>
          <a:xfrm>
            <a:off x="3456000" y="1510200"/>
            <a:ext cx="3472920" cy="60487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Accurancy Comaprision of classification techniques</a:t>
            </a:r>
            <a:endParaRPr b="0" lang="en-IN" sz="1800" spc="-1" strike="noStrike">
              <a:solidFill>
                <a:srgbClr val="000000"/>
              </a:solidFill>
              <a:uFill>
                <a:solidFill>
                  <a:srgbClr val="ffffff"/>
                </a:solidFill>
              </a:uFill>
              <a:latin typeface="Arial"/>
            </a:endParaRPr>
          </a:p>
        </p:txBody>
      </p:sp>
      <p:pic>
        <p:nvPicPr>
          <p:cNvPr id="382" name="" descr=""/>
          <p:cNvPicPr/>
          <p:nvPr/>
        </p:nvPicPr>
        <p:blipFill>
          <a:blip r:embed="rId1"/>
          <a:stretch/>
        </p:blipFill>
        <p:spPr>
          <a:xfrm>
            <a:off x="16200" y="1584720"/>
            <a:ext cx="10079640" cy="442152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Problem Statement</a:t>
            </a:r>
            <a:endParaRPr b="0" lang="en-IN" sz="1800" spc="-1" strike="noStrike">
              <a:solidFill>
                <a:srgbClr val="000000"/>
              </a:solidFill>
              <a:uFill>
                <a:solidFill>
                  <a:srgbClr val="ffffff"/>
                </a:solidFill>
              </a:uFill>
              <a:latin typeface="Arial"/>
            </a:endParaRPr>
          </a:p>
        </p:txBody>
      </p:sp>
      <p:sp>
        <p:nvSpPr>
          <p:cNvPr id="384"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algn="just">
              <a:lnSpc>
                <a:spcPct val="100000"/>
              </a:lnSpc>
            </a:pPr>
            <a:r>
              <a:rPr b="0" lang="en-IN" sz="2800" spc="-1" strike="noStrike">
                <a:solidFill>
                  <a:srgbClr val="000000"/>
                </a:solidFill>
                <a:uFill>
                  <a:solidFill>
                    <a:srgbClr val="ffffff"/>
                  </a:solidFill>
                </a:uFill>
                <a:latin typeface="Times New Roman"/>
                <a:ea typeface="DejaVu Sans"/>
              </a:rPr>
              <a:t>“</a:t>
            </a:r>
            <a:r>
              <a:rPr b="0" lang="en-IN" sz="2800" spc="-1" strike="noStrike">
                <a:solidFill>
                  <a:srgbClr val="000000"/>
                </a:solidFill>
                <a:uFill>
                  <a:solidFill>
                    <a:srgbClr val="ffffff"/>
                  </a:solidFill>
                </a:uFill>
                <a:latin typeface="Times New Roman"/>
                <a:ea typeface="DejaVu Sans"/>
              </a:rPr>
              <a:t>To build an Application to predict Stock trend based on Investors reviews using Opinion Mining.”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385" name="CustomShape 3"/>
          <p:cNvSpPr/>
          <p:nvPr/>
        </p:nvSpPr>
        <p:spPr>
          <a:xfrm>
            <a:off x="504000" y="301320"/>
            <a:ext cx="9068040" cy="1258560"/>
          </a:xfrm>
          <a:prstGeom prst="rect">
            <a:avLst/>
          </a:prstGeom>
          <a:noFill/>
          <a:ln>
            <a:noFill/>
          </a:ln>
        </p:spPr>
        <p:style>
          <a:lnRef idx="0"/>
          <a:fillRef idx="0"/>
          <a:effectRef idx="0"/>
          <a:fontRef idx="minor"/>
        </p:style>
      </p:sp>
      <p:sp>
        <p:nvSpPr>
          <p:cNvPr id="386"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000" y="302760"/>
            <a:ext cx="9066960" cy="1254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000000"/>
                </a:solidFill>
                <a:uFill>
                  <a:solidFill>
                    <a:srgbClr val="ffffff"/>
                  </a:solidFill>
                </a:uFill>
                <a:latin typeface="Times New Roman"/>
                <a:ea typeface="DejaVu Sans"/>
              </a:rPr>
              <a:t>Proposed System</a:t>
            </a:r>
            <a:endParaRPr b="0" lang="en-IN" sz="1800" spc="-1" strike="noStrike">
              <a:solidFill>
                <a:srgbClr val="000000"/>
              </a:solidFill>
              <a:uFill>
                <a:solidFill>
                  <a:srgbClr val="ffffff"/>
                </a:solidFill>
              </a:uFill>
              <a:latin typeface="Arial"/>
            </a:endParaRPr>
          </a:p>
        </p:txBody>
      </p:sp>
      <p:sp>
        <p:nvSpPr>
          <p:cNvPr id="388" name="CustomShape 2"/>
          <p:cNvSpPr/>
          <p:nvPr/>
        </p:nvSpPr>
        <p:spPr>
          <a:xfrm>
            <a:off x="504000" y="1764000"/>
            <a:ext cx="9066960" cy="4983840"/>
          </a:xfrm>
          <a:prstGeom prst="rect">
            <a:avLst/>
          </a:prstGeom>
          <a:noFill/>
          <a:ln>
            <a:noFill/>
          </a:ln>
        </p:spPr>
        <p:style>
          <a:lnRef idx="0"/>
          <a:fillRef idx="0"/>
          <a:effectRef idx="0"/>
          <a:fontRef idx="minor"/>
        </p:style>
        <p:txBody>
          <a:bodyPr lIns="90000" rIns="90000" tIns="45000" bIns="45000"/>
          <a:p>
            <a:pPr marL="457200" indent="-453600" algn="just">
              <a:lnSpc>
                <a:spcPct val="100000"/>
              </a:lnSpc>
              <a:buClr>
                <a:srgbClr val="000000"/>
              </a:buClr>
              <a:buSzPct val="70000"/>
              <a:buFont typeface="Arial"/>
              <a:buChar char="•"/>
            </a:pPr>
            <a:r>
              <a:rPr b="0" lang="en-IN" sz="2800" spc="-1" strike="noStrike">
                <a:solidFill>
                  <a:srgbClr val="000000"/>
                </a:solidFill>
                <a:uFill>
                  <a:solidFill>
                    <a:srgbClr val="ffffff"/>
                  </a:solidFill>
                </a:uFill>
                <a:latin typeface="Times New Roman"/>
                <a:ea typeface="DejaVu Sans"/>
              </a:rPr>
              <a:t>Predict stock behaviour through real time Investors reviews.</a:t>
            </a:r>
            <a:endParaRPr b="0" lang="en-IN" sz="1800" spc="-1" strike="noStrike">
              <a:solidFill>
                <a:srgbClr val="000000"/>
              </a:solidFill>
              <a:uFill>
                <a:solidFill>
                  <a:srgbClr val="ffffff"/>
                </a:solidFill>
              </a:uFill>
              <a:latin typeface="Arial"/>
            </a:endParaRPr>
          </a:p>
          <a:p>
            <a:pPr marL="457200" indent="-453600" algn="just">
              <a:lnSpc>
                <a:spcPct val="100000"/>
              </a:lnSpc>
              <a:buClr>
                <a:srgbClr val="000000"/>
              </a:buClr>
              <a:buSzPct val="70000"/>
              <a:buFont typeface="Arial"/>
              <a:buChar char="•"/>
            </a:pPr>
            <a:r>
              <a:rPr b="0" lang="en-IN" sz="2800" spc="-1" strike="noStrike">
                <a:solidFill>
                  <a:srgbClr val="000000"/>
                </a:solidFill>
                <a:uFill>
                  <a:solidFill>
                    <a:srgbClr val="ffffff"/>
                  </a:solidFill>
                </a:uFill>
                <a:latin typeface="Times New Roman"/>
                <a:ea typeface="DejaVu Sans"/>
              </a:rPr>
              <a:t>Analyze the investors reviews to provide recommendation on Stocks of Companies.</a:t>
            </a:r>
            <a:endParaRPr b="0" lang="en-IN" sz="1800" spc="-1" strike="noStrike">
              <a:solidFill>
                <a:srgbClr val="000000"/>
              </a:solidFill>
              <a:uFill>
                <a:solidFill>
                  <a:srgbClr val="ffffff"/>
                </a:solidFill>
              </a:uFill>
              <a:latin typeface="Arial"/>
            </a:endParaRPr>
          </a:p>
          <a:p>
            <a:pPr marL="1800" algn="just">
              <a:lnSpc>
                <a:spcPct val="100000"/>
              </a:lnSpc>
            </a:pPr>
            <a:endParaRPr b="0" lang="en-IN" sz="1800" spc="-1" strike="noStrike">
              <a:solidFill>
                <a:srgbClr val="000000"/>
              </a:solidFill>
              <a:uFill>
                <a:solidFill>
                  <a:srgbClr val="ffffff"/>
                </a:solidFill>
              </a:uFill>
              <a:latin typeface="Arial"/>
            </a:endParaRPr>
          </a:p>
        </p:txBody>
      </p:sp>
      <p:sp>
        <p:nvSpPr>
          <p:cNvPr id="389" name="CustomShape 3"/>
          <p:cNvSpPr/>
          <p:nvPr/>
        </p:nvSpPr>
        <p:spPr>
          <a:xfrm>
            <a:off x="7223760" y="7007040"/>
            <a:ext cx="2346840" cy="397080"/>
          </a:xfrm>
          <a:prstGeom prst="rect">
            <a:avLst/>
          </a:prstGeom>
          <a:noFill/>
          <a:ln>
            <a:noFill/>
          </a:ln>
        </p:spPr>
        <p:style>
          <a:lnRef idx="0"/>
          <a:fillRef idx="0"/>
          <a:effectRef idx="0"/>
          <a:fontRef idx="minor"/>
        </p:style>
      </p:sp>
      <p:sp>
        <p:nvSpPr>
          <p:cNvPr id="390" name="CustomShape 4"/>
          <p:cNvSpPr/>
          <p:nvPr/>
        </p:nvSpPr>
        <p:spPr>
          <a:xfrm>
            <a:off x="504000" y="301320"/>
            <a:ext cx="9068040" cy="1258560"/>
          </a:xfrm>
          <a:prstGeom prst="rect">
            <a:avLst/>
          </a:prstGeom>
          <a:noFill/>
          <a:ln>
            <a:noFill/>
          </a:ln>
        </p:spPr>
        <p:style>
          <a:lnRef idx="0"/>
          <a:fillRef idx="0"/>
          <a:effectRef idx="0"/>
          <a:fontRef idx="minor"/>
        </p:style>
      </p:sp>
      <p:sp>
        <p:nvSpPr>
          <p:cNvPr id="391" name="CustomShape 5"/>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Times New Roman"/>
                <a:ea typeface="DejaVu Sans"/>
              </a:rPr>
              <a:t>SRS</a:t>
            </a:r>
            <a:endParaRPr b="0" lang="en-IN" sz="1800" spc="-1" strike="noStrike">
              <a:solidFill>
                <a:srgbClr val="000000"/>
              </a:solidFill>
              <a:uFill>
                <a:solidFill>
                  <a:srgbClr val="ffffff"/>
                </a:solidFill>
              </a:uFill>
              <a:latin typeface="Arial"/>
            </a:endParaRPr>
          </a:p>
        </p:txBody>
      </p:sp>
      <p:sp>
        <p:nvSpPr>
          <p:cNvPr id="393" name="CustomShape 2"/>
          <p:cNvSpPr/>
          <p:nvPr/>
        </p:nvSpPr>
        <p:spPr>
          <a:xfrm>
            <a:off x="504360" y="1768680"/>
            <a:ext cx="9070560" cy="4382640"/>
          </a:xfrm>
          <a:prstGeom prst="rect">
            <a:avLst/>
          </a:prstGeom>
          <a:noFill/>
          <a:ln>
            <a:noFill/>
          </a:ln>
        </p:spPr>
        <p:style>
          <a:lnRef idx="0"/>
          <a:fillRef idx="0"/>
          <a:effectRef idx="0"/>
          <a:fontRef idx="minor"/>
        </p:style>
        <p:txBody>
          <a:bodyPr lIns="0" rIns="0" tIns="0" bIns="0"/>
          <a:p>
            <a:pPr marL="216000" indent="-21456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Times New Roman"/>
                <a:ea typeface="DejaVu Sans"/>
              </a:rPr>
              <a:t>Functional Requirement</a:t>
            </a:r>
            <a:endParaRPr b="0" lang="en-IN"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Times New Roman"/>
                <a:ea typeface="DejaVu Sans"/>
              </a:rPr>
              <a:t>Web Data Extraction.</a:t>
            </a:r>
            <a:endParaRPr b="0" lang="en-IN"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Times New Roman"/>
                <a:ea typeface="DejaVu Sans"/>
              </a:rPr>
              <a:t>Data Preprocessing.</a:t>
            </a:r>
            <a:endParaRPr b="0" lang="en-IN"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Times New Roman"/>
                <a:ea typeface="DejaVu Sans"/>
              </a:rPr>
              <a:t>Sentimental Analysis of comments of users.</a:t>
            </a:r>
            <a:endParaRPr b="0" lang="en-IN" sz="1800" spc="-1" strike="noStrike">
              <a:solidFill>
                <a:srgbClr val="000000"/>
              </a:solidFill>
              <a:uFill>
                <a:solidFill>
                  <a:srgbClr val="ffffff"/>
                </a:solidFill>
              </a:uFill>
              <a:latin typeface="Arial"/>
            </a:endParaRPr>
          </a:p>
          <a:p>
            <a:pPr lvl="1" marL="432000" indent="-21456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Times New Roman"/>
                <a:ea typeface="DejaVu Sans"/>
              </a:rPr>
              <a:t>Classification of sentiment data.</a:t>
            </a:r>
            <a:endParaRPr b="0" lang="en-IN"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SRS</a:t>
            </a:r>
            <a:endParaRPr b="0" lang="en-IN" sz="1800" spc="-1" strike="noStrike">
              <a:solidFill>
                <a:srgbClr val="000000"/>
              </a:solidFill>
              <a:uFill>
                <a:solidFill>
                  <a:srgbClr val="ffffff"/>
                </a:solidFill>
              </a:uFill>
              <a:latin typeface="Arial"/>
            </a:endParaRPr>
          </a:p>
        </p:txBody>
      </p:sp>
      <p:sp>
        <p:nvSpPr>
          <p:cNvPr id="395"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Non Functional Requirement</a:t>
            </a:r>
            <a:endParaRPr b="0" lang="en-IN"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Times New Roman"/>
                <a:ea typeface="DejaVu Sans"/>
              </a:rPr>
              <a:t>Availability</a:t>
            </a:r>
            <a:endParaRPr b="0" lang="en-IN" sz="1800" spc="-1" strike="noStrike">
              <a:solidFill>
                <a:srgbClr val="000000"/>
              </a:solidFill>
              <a:uFill>
                <a:solidFill>
                  <a:srgbClr val="ffffff"/>
                </a:solidFill>
              </a:uFill>
              <a:latin typeface="Arial"/>
            </a:endParaRPr>
          </a:p>
          <a:p>
            <a:pPr lvl="2" marL="1296000" indent="-286560">
              <a:lnSpc>
                <a:spcPct val="100000"/>
              </a:lnSpc>
              <a:buClr>
                <a:srgbClr val="000000"/>
              </a:buClr>
              <a:buSzPct val="45000"/>
              <a:buFont typeface="Symbol"/>
              <a:buChar char=""/>
            </a:pPr>
            <a:r>
              <a:rPr b="0" lang="en-IN" sz="2400" spc="-1" strike="noStrike">
                <a:solidFill>
                  <a:srgbClr val="000000"/>
                </a:solidFill>
                <a:uFill>
                  <a:solidFill>
                    <a:srgbClr val="ffffff"/>
                  </a:solidFill>
                </a:uFill>
                <a:latin typeface="Times New Roman"/>
                <a:ea typeface="DejaVu Sans"/>
              </a:rPr>
              <a:t>Application must be available to Users</a:t>
            </a:r>
            <a:endParaRPr b="0" lang="en-IN"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Times New Roman"/>
                <a:ea typeface="DejaVu Sans"/>
              </a:rPr>
              <a:t>Reliability</a:t>
            </a:r>
            <a:endParaRPr b="0" lang="en-IN" sz="1800" spc="-1" strike="noStrike">
              <a:solidFill>
                <a:srgbClr val="000000"/>
              </a:solidFill>
              <a:uFill>
                <a:solidFill>
                  <a:srgbClr val="ffffff"/>
                </a:solidFill>
              </a:uFill>
              <a:latin typeface="Arial"/>
            </a:endParaRPr>
          </a:p>
          <a:p>
            <a:pPr lvl="2" marL="1296000" indent="-286560">
              <a:lnSpc>
                <a:spcPct val="100000"/>
              </a:lnSpc>
              <a:buClr>
                <a:srgbClr val="000000"/>
              </a:buClr>
              <a:buSzPct val="45000"/>
              <a:buFont typeface="Symbol"/>
              <a:buChar char=""/>
            </a:pPr>
            <a:r>
              <a:rPr b="0" lang="en-IN" sz="2400" spc="-1" strike="noStrike">
                <a:solidFill>
                  <a:srgbClr val="000000"/>
                </a:solidFill>
                <a:uFill>
                  <a:solidFill>
                    <a:srgbClr val="ffffff"/>
                  </a:solidFill>
                </a:uFill>
                <a:latin typeface="Times New Roman"/>
                <a:ea typeface="DejaVu Sans"/>
              </a:rPr>
              <a:t>Application must provide Reliable result to users. </a:t>
            </a:r>
            <a:endParaRPr b="0" lang="en-IN"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0" lang="en-IN" sz="3600" spc="-1" strike="noStrike">
                <a:solidFill>
                  <a:srgbClr val="000000"/>
                </a:solidFill>
                <a:uFill>
                  <a:solidFill>
                    <a:srgbClr val="ffffff"/>
                  </a:solidFill>
                </a:uFill>
                <a:latin typeface="Times New Roman"/>
                <a:ea typeface="DejaVu Sans"/>
              </a:rPr>
              <a:t>Tools Required</a:t>
            </a:r>
            <a:endParaRPr b="0" lang="en-IN" sz="1800" spc="-1" strike="noStrike">
              <a:solidFill>
                <a:srgbClr val="000000"/>
              </a:solidFill>
              <a:uFill>
                <a:solidFill>
                  <a:srgbClr val="ffffff"/>
                </a:solidFill>
              </a:uFill>
              <a:latin typeface="Arial"/>
            </a:endParaRPr>
          </a:p>
        </p:txBody>
      </p:sp>
      <p:sp>
        <p:nvSpPr>
          <p:cNvPr id="397"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algn="just">
              <a:lnSpc>
                <a:spcPct val="100000"/>
              </a:lnSpc>
            </a:pPr>
            <a:r>
              <a:rPr b="0" lang="en-IN" sz="2400" spc="-1" strike="noStrike">
                <a:solidFill>
                  <a:srgbClr val="000000"/>
                </a:solidFill>
                <a:uFill>
                  <a:solidFill>
                    <a:srgbClr val="ffffff"/>
                  </a:solidFill>
                </a:uFill>
                <a:latin typeface="Times New Roman"/>
                <a:ea typeface="DejaVu Sans"/>
              </a:rPr>
              <a:t>1. python IDE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2. nltk(Natural Language ToolKit)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wordnet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Vader Sentiment Analyzer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3. selenium</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3. pandas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398" name="CustomShape 3"/>
          <p:cNvSpPr/>
          <p:nvPr/>
        </p:nvSpPr>
        <p:spPr>
          <a:xfrm>
            <a:off x="504000" y="301320"/>
            <a:ext cx="9068040" cy="1258560"/>
          </a:xfrm>
          <a:prstGeom prst="rect">
            <a:avLst/>
          </a:prstGeom>
          <a:noFill/>
          <a:ln>
            <a:noFill/>
          </a:ln>
        </p:spPr>
        <p:style>
          <a:lnRef idx="0"/>
          <a:fillRef idx="0"/>
          <a:effectRef idx="0"/>
          <a:fontRef idx="minor"/>
        </p:style>
      </p:sp>
      <p:sp>
        <p:nvSpPr>
          <p:cNvPr id="399"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216000" indent="-212400" algn="just">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Stocks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Represents fractional ownership of the corporation in proportion to the total number of shares.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16000" indent="-212400" algn="just">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Sentiment analysis</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Sentiment Analysis is the process of ‘computationally’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determining whether a piece of writing is positive,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negative or neutral. It’s also known as opinion mining,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deriving the opinion or attitude of a speaker.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302" name="CustomShape 2"/>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Introduction</a:t>
            </a:r>
            <a:endParaRPr b="0" lang="en-IN" sz="1800" spc="-1" strike="noStrike">
              <a:solidFill>
                <a:srgbClr val="000000"/>
              </a:solidFill>
              <a:uFill>
                <a:solidFill>
                  <a:srgbClr val="ffffff"/>
                </a:solidFill>
              </a:uFill>
              <a:latin typeface="Arial"/>
            </a:endParaRPr>
          </a:p>
        </p:txBody>
      </p:sp>
      <p:sp>
        <p:nvSpPr>
          <p:cNvPr id="303" name="CustomShape 3"/>
          <p:cNvSpPr/>
          <p:nvPr/>
        </p:nvSpPr>
        <p:spPr>
          <a:xfrm>
            <a:off x="504000" y="301320"/>
            <a:ext cx="9068040" cy="1258560"/>
          </a:xfrm>
          <a:prstGeom prst="rect">
            <a:avLst/>
          </a:prstGeom>
          <a:noFill/>
          <a:ln>
            <a:noFill/>
          </a:ln>
        </p:spPr>
        <p:style>
          <a:lnRef idx="0"/>
          <a:fillRef idx="0"/>
          <a:effectRef idx="0"/>
          <a:fontRef idx="minor"/>
        </p:style>
      </p:sp>
      <p:sp>
        <p:nvSpPr>
          <p:cNvPr id="304"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504000" y="2160000"/>
            <a:ext cx="2516400" cy="932400"/>
          </a:xfrm>
          <a:custGeom>
            <a:avLst/>
            <a:gdLst/>
            <a:ahLst/>
            <a:rect l="l" t="t" r="r" b="b"/>
            <a:pathLst>
              <a:path w="7002" h="2602">
                <a:moveTo>
                  <a:pt x="433" y="0"/>
                </a:moveTo>
                <a:cubicBezTo>
                  <a:pt x="216" y="0"/>
                  <a:pt x="0" y="216"/>
                  <a:pt x="0" y="433"/>
                </a:cubicBezTo>
                <a:lnTo>
                  <a:pt x="0" y="2167"/>
                </a:lnTo>
                <a:cubicBezTo>
                  <a:pt x="0" y="2384"/>
                  <a:pt x="216" y="2601"/>
                  <a:pt x="433" y="2601"/>
                </a:cubicBezTo>
                <a:lnTo>
                  <a:pt x="6567" y="2601"/>
                </a:lnTo>
                <a:cubicBezTo>
                  <a:pt x="6784" y="2601"/>
                  <a:pt x="7001" y="2384"/>
                  <a:pt x="7001" y="2167"/>
                </a:cubicBezTo>
                <a:lnTo>
                  <a:pt x="7001" y="433"/>
                </a:lnTo>
                <a:cubicBezTo>
                  <a:pt x="7001" y="216"/>
                  <a:pt x="6784" y="0"/>
                  <a:pt x="6567" y="0"/>
                </a:cubicBezTo>
                <a:lnTo>
                  <a:pt x="4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Data Source</a:t>
            </a:r>
            <a:endParaRPr b="0" lang="en-IN" sz="1800" spc="-1" strike="noStrike">
              <a:solidFill>
                <a:srgbClr val="000000"/>
              </a:solidFill>
              <a:uFill>
                <a:solidFill>
                  <a:srgbClr val="ffffff"/>
                </a:solidFill>
              </a:uFill>
              <a:latin typeface="Arial"/>
            </a:endParaRPr>
          </a:p>
        </p:txBody>
      </p:sp>
      <p:sp>
        <p:nvSpPr>
          <p:cNvPr id="401" name="CustomShape 2"/>
          <p:cNvSpPr/>
          <p:nvPr/>
        </p:nvSpPr>
        <p:spPr>
          <a:xfrm>
            <a:off x="4104000" y="2088000"/>
            <a:ext cx="2516400" cy="932400"/>
          </a:xfrm>
          <a:custGeom>
            <a:avLst/>
            <a:gdLst/>
            <a:ahLst/>
            <a:rect l="l" t="t" r="r" b="b"/>
            <a:pathLst>
              <a:path w="7002" h="2602">
                <a:moveTo>
                  <a:pt x="433" y="0"/>
                </a:moveTo>
                <a:cubicBezTo>
                  <a:pt x="216" y="0"/>
                  <a:pt x="0" y="216"/>
                  <a:pt x="0" y="433"/>
                </a:cubicBezTo>
                <a:lnTo>
                  <a:pt x="0" y="2167"/>
                </a:lnTo>
                <a:cubicBezTo>
                  <a:pt x="0" y="2384"/>
                  <a:pt x="216" y="2601"/>
                  <a:pt x="433" y="2601"/>
                </a:cubicBezTo>
                <a:lnTo>
                  <a:pt x="6567" y="2601"/>
                </a:lnTo>
                <a:cubicBezTo>
                  <a:pt x="6784" y="2601"/>
                  <a:pt x="7001" y="2384"/>
                  <a:pt x="7001" y="2167"/>
                </a:cubicBezTo>
                <a:lnTo>
                  <a:pt x="7001" y="433"/>
                </a:lnTo>
                <a:cubicBezTo>
                  <a:pt x="7001" y="216"/>
                  <a:pt x="6784" y="0"/>
                  <a:pt x="6567" y="0"/>
                </a:cubicBezTo>
                <a:lnTo>
                  <a:pt x="4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Data Extraction</a:t>
            </a:r>
            <a:endParaRPr b="0" lang="en-IN" sz="1800" spc="-1" strike="noStrike">
              <a:solidFill>
                <a:srgbClr val="000000"/>
              </a:solidFill>
              <a:uFill>
                <a:solidFill>
                  <a:srgbClr val="ffffff"/>
                </a:solidFill>
              </a:uFill>
              <a:latin typeface="Arial"/>
            </a:endParaRPr>
          </a:p>
        </p:txBody>
      </p:sp>
      <p:sp>
        <p:nvSpPr>
          <p:cNvPr id="402" name="CustomShape 3"/>
          <p:cNvSpPr/>
          <p:nvPr/>
        </p:nvSpPr>
        <p:spPr>
          <a:xfrm>
            <a:off x="6984000" y="2016000"/>
            <a:ext cx="2516400" cy="932400"/>
          </a:xfrm>
          <a:custGeom>
            <a:avLst/>
            <a:gdLst/>
            <a:ahLst/>
            <a:rect l="l" t="t" r="r" b="b"/>
            <a:pathLst>
              <a:path w="7002" h="2602">
                <a:moveTo>
                  <a:pt x="433" y="0"/>
                </a:moveTo>
                <a:cubicBezTo>
                  <a:pt x="216" y="0"/>
                  <a:pt x="0" y="216"/>
                  <a:pt x="0" y="433"/>
                </a:cubicBezTo>
                <a:lnTo>
                  <a:pt x="0" y="2167"/>
                </a:lnTo>
                <a:cubicBezTo>
                  <a:pt x="0" y="2384"/>
                  <a:pt x="216" y="2601"/>
                  <a:pt x="433" y="2601"/>
                </a:cubicBezTo>
                <a:lnTo>
                  <a:pt x="6567" y="2601"/>
                </a:lnTo>
                <a:cubicBezTo>
                  <a:pt x="6784" y="2601"/>
                  <a:pt x="7001" y="2384"/>
                  <a:pt x="7001" y="2167"/>
                </a:cubicBezTo>
                <a:lnTo>
                  <a:pt x="7001" y="433"/>
                </a:lnTo>
                <a:cubicBezTo>
                  <a:pt x="7001" y="216"/>
                  <a:pt x="6784" y="0"/>
                  <a:pt x="6567" y="0"/>
                </a:cubicBezTo>
                <a:lnTo>
                  <a:pt x="4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Data Pre Processing</a:t>
            </a:r>
            <a:endParaRPr b="0" lang="en-IN" sz="1800" spc="-1" strike="noStrike">
              <a:solidFill>
                <a:srgbClr val="000000"/>
              </a:solidFill>
              <a:uFill>
                <a:solidFill>
                  <a:srgbClr val="ffffff"/>
                </a:solidFill>
              </a:uFill>
              <a:latin typeface="Arial"/>
            </a:endParaRPr>
          </a:p>
        </p:txBody>
      </p:sp>
      <p:sp>
        <p:nvSpPr>
          <p:cNvPr id="403" name="CustomShape 4"/>
          <p:cNvSpPr/>
          <p:nvPr/>
        </p:nvSpPr>
        <p:spPr>
          <a:xfrm>
            <a:off x="6912000" y="4680000"/>
            <a:ext cx="2516400" cy="932400"/>
          </a:xfrm>
          <a:custGeom>
            <a:avLst/>
            <a:gdLst/>
            <a:ahLst/>
            <a:rect l="l" t="t" r="r" b="b"/>
            <a:pathLst>
              <a:path w="7002" h="2602">
                <a:moveTo>
                  <a:pt x="433" y="0"/>
                </a:moveTo>
                <a:cubicBezTo>
                  <a:pt x="216" y="0"/>
                  <a:pt x="0" y="216"/>
                  <a:pt x="0" y="433"/>
                </a:cubicBezTo>
                <a:lnTo>
                  <a:pt x="0" y="2167"/>
                </a:lnTo>
                <a:cubicBezTo>
                  <a:pt x="0" y="2384"/>
                  <a:pt x="216" y="2601"/>
                  <a:pt x="433" y="2601"/>
                </a:cubicBezTo>
                <a:lnTo>
                  <a:pt x="6567" y="2601"/>
                </a:lnTo>
                <a:cubicBezTo>
                  <a:pt x="6784" y="2601"/>
                  <a:pt x="7001" y="2384"/>
                  <a:pt x="7001" y="2167"/>
                </a:cubicBezTo>
                <a:lnTo>
                  <a:pt x="7001" y="433"/>
                </a:lnTo>
                <a:cubicBezTo>
                  <a:pt x="7001" y="216"/>
                  <a:pt x="6784" y="0"/>
                  <a:pt x="6567" y="0"/>
                </a:cubicBezTo>
                <a:lnTo>
                  <a:pt x="4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Sentiment Analysis</a:t>
            </a:r>
            <a:endParaRPr b="0" lang="en-IN" sz="1800" spc="-1" strike="noStrike">
              <a:solidFill>
                <a:srgbClr val="000000"/>
              </a:solidFill>
              <a:uFill>
                <a:solidFill>
                  <a:srgbClr val="ffffff"/>
                </a:solidFill>
              </a:uFill>
              <a:latin typeface="Arial"/>
            </a:endParaRPr>
          </a:p>
        </p:txBody>
      </p:sp>
      <p:sp>
        <p:nvSpPr>
          <p:cNvPr id="404" name="CustomShape 5"/>
          <p:cNvSpPr/>
          <p:nvPr/>
        </p:nvSpPr>
        <p:spPr>
          <a:xfrm>
            <a:off x="576000" y="4680000"/>
            <a:ext cx="2516400" cy="932400"/>
          </a:xfrm>
          <a:custGeom>
            <a:avLst/>
            <a:gdLst/>
            <a:ahLst/>
            <a:rect l="l" t="t" r="r" b="b"/>
            <a:pathLst>
              <a:path w="7002" h="2602">
                <a:moveTo>
                  <a:pt x="433" y="0"/>
                </a:moveTo>
                <a:cubicBezTo>
                  <a:pt x="216" y="0"/>
                  <a:pt x="0" y="216"/>
                  <a:pt x="0" y="433"/>
                </a:cubicBezTo>
                <a:lnTo>
                  <a:pt x="0" y="2167"/>
                </a:lnTo>
                <a:cubicBezTo>
                  <a:pt x="0" y="2384"/>
                  <a:pt x="216" y="2601"/>
                  <a:pt x="433" y="2601"/>
                </a:cubicBezTo>
                <a:lnTo>
                  <a:pt x="6567" y="2601"/>
                </a:lnTo>
                <a:cubicBezTo>
                  <a:pt x="6784" y="2601"/>
                  <a:pt x="7001" y="2384"/>
                  <a:pt x="7001" y="2167"/>
                </a:cubicBezTo>
                <a:lnTo>
                  <a:pt x="7001" y="433"/>
                </a:lnTo>
                <a:cubicBezTo>
                  <a:pt x="7001" y="216"/>
                  <a:pt x="6784" y="0"/>
                  <a:pt x="6567" y="0"/>
                </a:cubicBezTo>
                <a:lnTo>
                  <a:pt x="4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Result</a:t>
            </a:r>
            <a:endParaRPr b="0" lang="en-IN" sz="1800" spc="-1" strike="noStrike">
              <a:solidFill>
                <a:srgbClr val="000000"/>
              </a:solidFill>
              <a:uFill>
                <a:solidFill>
                  <a:srgbClr val="ffffff"/>
                </a:solidFill>
              </a:uFill>
              <a:latin typeface="Arial"/>
            </a:endParaRPr>
          </a:p>
        </p:txBody>
      </p:sp>
      <p:sp>
        <p:nvSpPr>
          <p:cNvPr id="405" name="Line 6"/>
          <p:cNvSpPr/>
          <p:nvPr/>
        </p:nvSpPr>
        <p:spPr>
          <a:xfrm>
            <a:off x="3024000" y="2592000"/>
            <a:ext cx="1008000" cy="360"/>
          </a:xfrm>
          <a:prstGeom prst="line">
            <a:avLst/>
          </a:prstGeom>
          <a:ln>
            <a:noFill/>
          </a:ln>
        </p:spPr>
        <p:style>
          <a:lnRef idx="0"/>
          <a:fillRef idx="0"/>
          <a:effectRef idx="0"/>
          <a:fontRef idx="minor"/>
        </p:style>
      </p:sp>
      <p:sp>
        <p:nvSpPr>
          <p:cNvPr id="406" name="Line 7"/>
          <p:cNvSpPr/>
          <p:nvPr/>
        </p:nvSpPr>
        <p:spPr>
          <a:xfrm>
            <a:off x="6624000" y="2448000"/>
            <a:ext cx="360000" cy="360"/>
          </a:xfrm>
          <a:prstGeom prst="line">
            <a:avLst/>
          </a:prstGeom>
          <a:ln>
            <a:noFill/>
          </a:ln>
        </p:spPr>
        <p:style>
          <a:lnRef idx="0"/>
          <a:fillRef idx="0"/>
          <a:effectRef idx="0"/>
          <a:fontRef idx="minor"/>
        </p:style>
      </p:sp>
      <p:sp>
        <p:nvSpPr>
          <p:cNvPr id="407" name="Line 8"/>
          <p:cNvSpPr/>
          <p:nvPr/>
        </p:nvSpPr>
        <p:spPr>
          <a:xfrm>
            <a:off x="8496000" y="2952000"/>
            <a:ext cx="360" cy="1728000"/>
          </a:xfrm>
          <a:prstGeom prst="line">
            <a:avLst/>
          </a:prstGeom>
          <a:ln>
            <a:noFill/>
          </a:ln>
        </p:spPr>
        <p:style>
          <a:lnRef idx="0"/>
          <a:fillRef idx="0"/>
          <a:effectRef idx="0"/>
          <a:fontRef idx="minor"/>
        </p:style>
      </p:sp>
      <p:sp>
        <p:nvSpPr>
          <p:cNvPr id="408" name="Line 9"/>
          <p:cNvSpPr/>
          <p:nvPr/>
        </p:nvSpPr>
        <p:spPr>
          <a:xfrm flipH="1">
            <a:off x="5832000" y="5184000"/>
            <a:ext cx="1080000" cy="360"/>
          </a:xfrm>
          <a:prstGeom prst="line">
            <a:avLst/>
          </a:prstGeom>
          <a:ln>
            <a:noFill/>
          </a:ln>
        </p:spPr>
        <p:style>
          <a:lnRef idx="0"/>
          <a:fillRef idx="0"/>
          <a:effectRef idx="0"/>
          <a:fontRef idx="minor"/>
        </p:style>
      </p:sp>
      <p:sp>
        <p:nvSpPr>
          <p:cNvPr id="409" name="CustomShape 10"/>
          <p:cNvSpPr/>
          <p:nvPr/>
        </p:nvSpPr>
        <p:spPr>
          <a:xfrm>
            <a:off x="3024000" y="1584000"/>
            <a:ext cx="932400" cy="50040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Unstructured Data</a:t>
            </a:r>
            <a:endParaRPr b="0" lang="en-IN" sz="1800" spc="-1" strike="noStrike">
              <a:solidFill>
                <a:srgbClr val="000000"/>
              </a:solidFill>
              <a:uFill>
                <a:solidFill>
                  <a:srgbClr val="ffffff"/>
                </a:solidFill>
              </a:uFill>
              <a:latin typeface="Arial"/>
            </a:endParaRPr>
          </a:p>
        </p:txBody>
      </p:sp>
      <p:sp>
        <p:nvSpPr>
          <p:cNvPr id="410" name="CustomShape 11"/>
          <p:cNvSpPr/>
          <p:nvPr/>
        </p:nvSpPr>
        <p:spPr>
          <a:xfrm>
            <a:off x="6048000" y="1656000"/>
            <a:ext cx="1220400" cy="35640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Semi Structured Data</a:t>
            </a:r>
            <a:endParaRPr b="0" lang="en-IN" sz="1800" spc="-1" strike="noStrike">
              <a:solidFill>
                <a:srgbClr val="000000"/>
              </a:solidFill>
              <a:uFill>
                <a:solidFill>
                  <a:srgbClr val="ffffff"/>
                </a:solidFill>
              </a:uFill>
              <a:latin typeface="Arial"/>
            </a:endParaRPr>
          </a:p>
        </p:txBody>
      </p:sp>
      <p:sp>
        <p:nvSpPr>
          <p:cNvPr id="411" name="CustomShape 12"/>
          <p:cNvSpPr/>
          <p:nvPr/>
        </p:nvSpPr>
        <p:spPr>
          <a:xfrm>
            <a:off x="6768000" y="3384000"/>
            <a:ext cx="1436400" cy="78840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Structured Data</a:t>
            </a:r>
            <a:endParaRPr b="0" lang="en-IN" sz="1800" spc="-1" strike="noStrike">
              <a:solidFill>
                <a:srgbClr val="000000"/>
              </a:solidFill>
              <a:uFill>
                <a:solidFill>
                  <a:srgbClr val="ffffff"/>
                </a:solidFill>
              </a:uFill>
              <a:latin typeface="Arial"/>
            </a:endParaRPr>
          </a:p>
        </p:txBody>
      </p:sp>
      <p:sp>
        <p:nvSpPr>
          <p:cNvPr id="412" name="CustomShape 13"/>
          <p:cNvSpPr/>
          <p:nvPr/>
        </p:nvSpPr>
        <p:spPr>
          <a:xfrm>
            <a:off x="3096000" y="5544000"/>
            <a:ext cx="1580400" cy="71640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CSV file</a:t>
            </a:r>
            <a:endParaRPr b="0" lang="en-IN" sz="1800" spc="-1" strike="noStrike">
              <a:solidFill>
                <a:srgbClr val="000000"/>
              </a:solidFill>
              <a:uFill>
                <a:solidFill>
                  <a:srgbClr val="ffffff"/>
                </a:solidFill>
              </a:uFill>
              <a:latin typeface="Arial"/>
            </a:endParaRPr>
          </a:p>
        </p:txBody>
      </p:sp>
      <p:sp>
        <p:nvSpPr>
          <p:cNvPr id="413" name="CustomShape 14"/>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Architectural Diagram</a:t>
            </a:r>
            <a:endParaRPr b="0" lang="en-IN" sz="1800" spc="-1" strike="noStrike">
              <a:solidFill>
                <a:srgbClr val="000000"/>
              </a:solidFill>
              <a:uFill>
                <a:solidFill>
                  <a:srgbClr val="ffffff"/>
                </a:solidFill>
              </a:uFill>
              <a:latin typeface="Arial"/>
            </a:endParaRPr>
          </a:p>
        </p:txBody>
      </p:sp>
      <p:sp>
        <p:nvSpPr>
          <p:cNvPr id="414" name="CustomShape 15"/>
          <p:cNvSpPr/>
          <p:nvPr/>
        </p:nvSpPr>
        <p:spPr>
          <a:xfrm>
            <a:off x="4248000" y="4752000"/>
            <a:ext cx="1580400" cy="788400"/>
          </a:xfrm>
          <a:custGeom>
            <a:avLst/>
            <a:gdLst/>
            <a:ahLst/>
            <a:rect l="l" t="t" r="r" b="b"/>
            <a:pathLst>
              <a:path w="4401" h="2202">
                <a:moveTo>
                  <a:pt x="366" y="0"/>
                </a:moveTo>
                <a:cubicBezTo>
                  <a:pt x="183" y="0"/>
                  <a:pt x="0" y="183"/>
                  <a:pt x="0" y="366"/>
                </a:cubicBezTo>
                <a:lnTo>
                  <a:pt x="0" y="1834"/>
                </a:lnTo>
                <a:cubicBezTo>
                  <a:pt x="0" y="2017"/>
                  <a:pt x="183" y="2201"/>
                  <a:pt x="366" y="2201"/>
                </a:cubicBezTo>
                <a:lnTo>
                  <a:pt x="4034" y="2201"/>
                </a:lnTo>
                <a:cubicBezTo>
                  <a:pt x="4217" y="2201"/>
                  <a:pt x="4400" y="2017"/>
                  <a:pt x="4400" y="1834"/>
                </a:cubicBezTo>
                <a:lnTo>
                  <a:pt x="4400" y="366"/>
                </a:lnTo>
                <a:cubicBezTo>
                  <a:pt x="4400" y="183"/>
                  <a:pt x="4217" y="0"/>
                  <a:pt x="4034" y="0"/>
                </a:cubicBezTo>
                <a:lnTo>
                  <a:pt x="366"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Classifier</a:t>
            </a:r>
            <a:endParaRPr b="0" lang="en-IN" sz="1800" spc="-1" strike="noStrike">
              <a:solidFill>
                <a:srgbClr val="000000"/>
              </a:solidFill>
              <a:uFill>
                <a:solidFill>
                  <a:srgbClr val="ffffff"/>
                </a:solidFill>
              </a:uFill>
              <a:latin typeface="Arial"/>
            </a:endParaRPr>
          </a:p>
        </p:txBody>
      </p:sp>
      <p:sp>
        <p:nvSpPr>
          <p:cNvPr id="415" name="Line 16"/>
          <p:cNvSpPr/>
          <p:nvPr/>
        </p:nvSpPr>
        <p:spPr>
          <a:xfrm flipH="1">
            <a:off x="3096000" y="5184000"/>
            <a:ext cx="1152000" cy="360"/>
          </a:xfrm>
          <a:prstGeom prst="line">
            <a:avLst/>
          </a:prstGeom>
          <a:ln>
            <a:noFill/>
          </a:ln>
        </p:spPr>
        <p:style>
          <a:lnRef idx="0"/>
          <a:fillRef idx="0"/>
          <a:effectRef idx="0"/>
          <a:fontRef idx="minor"/>
        </p:style>
      </p:sp>
      <p:sp>
        <p:nvSpPr>
          <p:cNvPr id="416" name="CustomShape 17"/>
          <p:cNvSpPr/>
          <p:nvPr/>
        </p:nvSpPr>
        <p:spPr>
          <a:xfrm>
            <a:off x="5904000" y="5688000"/>
            <a:ext cx="1148400" cy="50040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Rating </a:t>
            </a:r>
            <a:endParaRPr b="0" lang="en-IN" sz="1800" spc="-1" strike="noStrike">
              <a:solidFill>
                <a:srgbClr val="000000"/>
              </a:solidFill>
              <a:uFill>
                <a:solidFill>
                  <a:srgbClr val="ffffff"/>
                </a:solidFill>
              </a:uFill>
              <a:latin typeface="Arial"/>
            </a:endParaRPr>
          </a:p>
        </p:txBody>
      </p:sp>
      <p:sp>
        <p:nvSpPr>
          <p:cNvPr id="417" name="CustomShape 18"/>
          <p:cNvSpPr/>
          <p:nvPr/>
        </p:nvSpPr>
        <p:spPr>
          <a:xfrm>
            <a:off x="504000" y="301320"/>
            <a:ext cx="9068040" cy="1258560"/>
          </a:xfrm>
          <a:prstGeom prst="rect">
            <a:avLst/>
          </a:prstGeom>
          <a:noFill/>
          <a:ln>
            <a:noFill/>
          </a:ln>
        </p:spPr>
        <p:style>
          <a:lnRef idx="0"/>
          <a:fillRef idx="0"/>
          <a:effectRef idx="0"/>
          <a:fontRef idx="minor"/>
        </p:style>
      </p:sp>
      <p:sp>
        <p:nvSpPr>
          <p:cNvPr id="418" name="CustomShape 19"/>
          <p:cNvSpPr/>
          <p:nvPr/>
        </p:nvSpPr>
        <p:spPr>
          <a:xfrm>
            <a:off x="504000" y="1769040"/>
            <a:ext cx="9068040" cy="4380840"/>
          </a:xfrm>
          <a:prstGeom prst="rect">
            <a:avLst/>
          </a:prstGeom>
          <a:noFill/>
          <a:ln>
            <a:noFill/>
          </a:ln>
        </p:spPr>
        <p:style>
          <a:lnRef idx="0"/>
          <a:fillRef idx="0"/>
          <a:effectRef idx="0"/>
          <a:fontRef idx="minor"/>
        </p:style>
      </p:sp>
      <p:sp>
        <p:nvSpPr>
          <p:cNvPr id="419" name="Line 20"/>
          <p:cNvSpPr/>
          <p:nvPr/>
        </p:nvSpPr>
        <p:spPr>
          <a:xfrm>
            <a:off x="3022560" y="2592000"/>
            <a:ext cx="1081440" cy="360"/>
          </a:xfrm>
          <a:prstGeom prst="line">
            <a:avLst/>
          </a:prstGeom>
          <a:ln>
            <a:solidFill>
              <a:srgbClr val="000000"/>
            </a:solidFill>
            <a:tailEnd len="med" type="triangle" w="med"/>
          </a:ln>
        </p:spPr>
        <p:style>
          <a:lnRef idx="0"/>
          <a:fillRef idx="0"/>
          <a:effectRef idx="0"/>
          <a:fontRef idx="minor"/>
        </p:style>
      </p:sp>
      <p:sp>
        <p:nvSpPr>
          <p:cNvPr id="420" name="Line 21"/>
          <p:cNvSpPr/>
          <p:nvPr/>
        </p:nvSpPr>
        <p:spPr>
          <a:xfrm>
            <a:off x="6622560" y="2520000"/>
            <a:ext cx="361440" cy="360"/>
          </a:xfrm>
          <a:prstGeom prst="line">
            <a:avLst/>
          </a:prstGeom>
          <a:ln>
            <a:solidFill>
              <a:srgbClr val="000000"/>
            </a:solidFill>
            <a:tailEnd len="med" type="triangle" w="med"/>
          </a:ln>
        </p:spPr>
        <p:style>
          <a:lnRef idx="0"/>
          <a:fillRef idx="0"/>
          <a:effectRef idx="0"/>
          <a:fontRef idx="minor"/>
        </p:style>
      </p:sp>
      <p:sp>
        <p:nvSpPr>
          <p:cNvPr id="421" name="Line 22"/>
          <p:cNvSpPr/>
          <p:nvPr/>
        </p:nvSpPr>
        <p:spPr>
          <a:xfrm>
            <a:off x="8280000" y="2950560"/>
            <a:ext cx="360" cy="1729440"/>
          </a:xfrm>
          <a:prstGeom prst="line">
            <a:avLst/>
          </a:prstGeom>
          <a:ln>
            <a:solidFill>
              <a:srgbClr val="000000"/>
            </a:solidFill>
            <a:tailEnd len="med" type="triangle" w="med"/>
          </a:ln>
        </p:spPr>
        <p:style>
          <a:lnRef idx="0"/>
          <a:fillRef idx="0"/>
          <a:effectRef idx="0"/>
          <a:fontRef idx="minor"/>
        </p:style>
      </p:sp>
      <p:sp>
        <p:nvSpPr>
          <p:cNvPr id="422" name="Line 23"/>
          <p:cNvSpPr/>
          <p:nvPr/>
        </p:nvSpPr>
        <p:spPr>
          <a:xfrm flipH="1">
            <a:off x="5830560" y="5184000"/>
            <a:ext cx="1081440" cy="360"/>
          </a:xfrm>
          <a:prstGeom prst="line">
            <a:avLst/>
          </a:prstGeom>
          <a:ln>
            <a:solidFill>
              <a:srgbClr val="000000"/>
            </a:solidFill>
            <a:tailEnd len="med" type="triangle" w="med"/>
          </a:ln>
        </p:spPr>
        <p:style>
          <a:lnRef idx="0"/>
          <a:fillRef idx="0"/>
          <a:effectRef idx="0"/>
          <a:fontRef idx="minor"/>
        </p:style>
      </p:sp>
      <p:sp>
        <p:nvSpPr>
          <p:cNvPr id="423" name="Line 24"/>
          <p:cNvSpPr/>
          <p:nvPr/>
        </p:nvSpPr>
        <p:spPr>
          <a:xfrm flipH="1" flipV="1">
            <a:off x="3094560" y="5184000"/>
            <a:ext cx="1153440" cy="360"/>
          </a:xfrm>
          <a:prstGeom prst="line">
            <a:avLst/>
          </a:prstGeom>
          <a:ln>
            <a:solidFill>
              <a:srgbClr val="000000"/>
            </a:solidFill>
            <a:tailEnd len="med" type="triangle" w="med"/>
          </a:ln>
        </p:spPr>
        <p:style>
          <a:lnRef idx="0"/>
          <a:fillRef idx="0"/>
          <a:effectRef idx="0"/>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Modules</a:t>
            </a:r>
            <a:endParaRPr b="0" lang="en-IN" sz="1800" spc="-1" strike="noStrike">
              <a:solidFill>
                <a:srgbClr val="000000"/>
              </a:solidFill>
              <a:uFill>
                <a:solidFill>
                  <a:srgbClr val="ffffff"/>
                </a:solidFill>
              </a:uFill>
              <a:latin typeface="Arial"/>
            </a:endParaRPr>
          </a:p>
        </p:txBody>
      </p:sp>
      <p:sp>
        <p:nvSpPr>
          <p:cNvPr id="425"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Data Extraction</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Data Preprocessing</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Sentimental Analysis</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Classifier</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Result</a:t>
            </a:r>
            <a:endParaRPr b="0" lang="en-IN" sz="1800" spc="-1" strike="noStrike">
              <a:solidFill>
                <a:srgbClr val="000000"/>
              </a:solidFill>
              <a:uFill>
                <a:solidFill>
                  <a:srgbClr val="ffffff"/>
                </a:solidFill>
              </a:uFill>
              <a:latin typeface="Arial"/>
            </a:endParaRPr>
          </a:p>
        </p:txBody>
      </p:sp>
      <p:sp>
        <p:nvSpPr>
          <p:cNvPr id="426" name="CustomShape 3"/>
          <p:cNvSpPr/>
          <p:nvPr/>
        </p:nvSpPr>
        <p:spPr>
          <a:xfrm>
            <a:off x="504000" y="301320"/>
            <a:ext cx="9068040" cy="1258560"/>
          </a:xfrm>
          <a:prstGeom prst="rect">
            <a:avLst/>
          </a:prstGeom>
          <a:noFill/>
          <a:ln>
            <a:noFill/>
          </a:ln>
        </p:spPr>
        <p:style>
          <a:lnRef idx="0"/>
          <a:fillRef idx="0"/>
          <a:effectRef idx="0"/>
          <a:fontRef idx="minor"/>
        </p:style>
      </p:sp>
      <p:sp>
        <p:nvSpPr>
          <p:cNvPr id="427"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Data Source</a:t>
            </a:r>
            <a:r>
              <a:rPr b="0" lang="en-IN" sz="3600" spc="-1" strike="noStrike">
                <a:solidFill>
                  <a:srgbClr val="000000"/>
                </a:solidFill>
                <a:uFill>
                  <a:solidFill>
                    <a:srgbClr val="ffffff"/>
                  </a:solidFill>
                </a:uFill>
                <a:latin typeface="Times New Roman"/>
                <a:ea typeface="DejaVu Sans"/>
              </a:rPr>
              <a:t>:</a:t>
            </a:r>
            <a:r>
              <a:rPr b="0" lang="en-IN" sz="3600" spc="-1" strike="noStrike" u="sng">
                <a:solidFill>
                  <a:srgbClr val="000000"/>
                </a:solidFill>
                <a:uFill>
                  <a:solidFill>
                    <a:srgbClr val="ffffff"/>
                  </a:solidFill>
                </a:uFill>
                <a:latin typeface="Times New Roman"/>
                <a:ea typeface="DejaVu Sans"/>
              </a:rPr>
              <a:t>UrlList.csv</a:t>
            </a:r>
            <a:endParaRPr b="0" lang="en-IN" sz="1800" spc="-1" strike="noStrike">
              <a:solidFill>
                <a:srgbClr val="000000"/>
              </a:solidFill>
              <a:uFill>
                <a:solidFill>
                  <a:srgbClr val="ffffff"/>
                </a:solidFill>
              </a:uFill>
              <a:latin typeface="Arial"/>
            </a:endParaRPr>
          </a:p>
        </p:txBody>
      </p:sp>
      <p:sp>
        <p:nvSpPr>
          <p:cNvPr id="429" name="CustomShape 2"/>
          <p:cNvSpPr/>
          <p:nvPr/>
        </p:nvSpPr>
        <p:spPr>
          <a:xfrm>
            <a:off x="504000" y="1769040"/>
            <a:ext cx="9068040" cy="4380840"/>
          </a:xfrm>
          <a:prstGeom prst="rect">
            <a:avLst/>
          </a:prstGeom>
          <a:noFill/>
          <a:ln>
            <a:noFill/>
          </a:ln>
        </p:spPr>
        <p:style>
          <a:lnRef idx="0"/>
          <a:fillRef idx="0"/>
          <a:effectRef idx="0"/>
          <a:fontRef idx="minor"/>
        </p:style>
      </p:sp>
      <p:pic>
        <p:nvPicPr>
          <p:cNvPr id="430" name="Picture 151" descr=""/>
          <p:cNvPicPr/>
          <p:nvPr/>
        </p:nvPicPr>
        <p:blipFill>
          <a:blip r:embed="rId1"/>
          <a:stretch/>
        </p:blipFill>
        <p:spPr>
          <a:xfrm>
            <a:off x="279000" y="1591920"/>
            <a:ext cx="9437400" cy="5427360"/>
          </a:xfrm>
          <a:prstGeom prst="rect">
            <a:avLst/>
          </a:prstGeom>
          <a:ln>
            <a:noFill/>
          </a:ln>
        </p:spPr>
      </p:pic>
      <p:sp>
        <p:nvSpPr>
          <p:cNvPr id="431" name="CustomShape 3"/>
          <p:cNvSpPr/>
          <p:nvPr/>
        </p:nvSpPr>
        <p:spPr>
          <a:xfrm>
            <a:off x="504000" y="301320"/>
            <a:ext cx="9068040" cy="1258560"/>
          </a:xfrm>
          <a:prstGeom prst="rect">
            <a:avLst/>
          </a:prstGeom>
          <a:noFill/>
          <a:ln>
            <a:noFill/>
          </a:ln>
        </p:spPr>
        <p:style>
          <a:lnRef idx="0"/>
          <a:fillRef idx="0"/>
          <a:effectRef idx="0"/>
          <a:fontRef idx="minor"/>
        </p:style>
      </p:sp>
      <p:sp>
        <p:nvSpPr>
          <p:cNvPr id="432"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504000" y="301320"/>
            <a:ext cx="9068040" cy="5848200"/>
          </a:xfrm>
          <a:prstGeom prst="rect">
            <a:avLst/>
          </a:prstGeom>
          <a:noFill/>
          <a:ln>
            <a:noFill/>
          </a:ln>
        </p:spPr>
        <p:style>
          <a:lnRef idx="0"/>
          <a:fillRef idx="0"/>
          <a:effectRef idx="0"/>
          <a:fontRef idx="minor"/>
        </p:style>
        <p:txBody>
          <a:bodyPr lIns="0" rIns="0" tIns="0" bIns="0"/>
          <a:p>
            <a:pPr algn="just">
              <a:lnSpc>
                <a:spcPct val="100000"/>
              </a:lnSpc>
            </a:pPr>
            <a:r>
              <a:rPr b="0" lang="en-IN" sz="2400" spc="-1" strike="noStrike">
                <a:solidFill>
                  <a:srgbClr val="000000"/>
                </a:solidFill>
                <a:uFill>
                  <a:solidFill>
                    <a:srgbClr val="ffffff"/>
                  </a:solidFill>
                </a:uFill>
                <a:latin typeface="Times New Roman"/>
                <a:ea typeface="DejaVu Sans"/>
              </a:rPr>
              <a:t>Required Data: Potential keywords used to identify trustworthy sentences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lists =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'Agent', 'Ask/Offer', 'Assets', 'At the money', 'Bear Marke',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'Beta', 'Bid', 'Blue Chip Stock', 'Board Lot', 'Bonds:',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'Book', 'Broker/Brokerage Firm', 'Bull Market',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'Business Day', 'Call Option', 'Close Price', 'Commodities',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'Convertible Securities', 'Debentures', 'Defensive Stock',</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'Delta', 'Derivatives', 'Diversification', 'Dividend', 'Equity',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'Bear Market', 'Beta', 'Blue Chip Stocks', 'Bourse',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'Broker','Bid', 'Close', 'Day Trading', 'Dividend', 'High',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'Index', 'Leverage',  'Low', 'Margin', 'Moving Average',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'Open', 'Order', 'Portfolio', 'Quote', 'Rally', 'Sector',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'Share Market', 'Short Selling', 'Spread', 'Stock Symbol',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'Volatility', 'Volume', 'Yield‘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p:txBody>
      </p:sp>
      <p:sp>
        <p:nvSpPr>
          <p:cNvPr id="434" name="CustomShape 2"/>
          <p:cNvSpPr/>
          <p:nvPr/>
        </p:nvSpPr>
        <p:spPr>
          <a:xfrm>
            <a:off x="504000" y="301320"/>
            <a:ext cx="9068040" cy="1258560"/>
          </a:xfrm>
          <a:prstGeom prst="rect">
            <a:avLst/>
          </a:prstGeom>
          <a:noFill/>
          <a:ln>
            <a:noFill/>
          </a:ln>
        </p:spPr>
        <p:style>
          <a:lnRef idx="0"/>
          <a:fillRef idx="0"/>
          <a:effectRef idx="0"/>
          <a:fontRef idx="minor"/>
        </p:style>
      </p:sp>
      <p:sp>
        <p:nvSpPr>
          <p:cNvPr id="435" name="CustomShape 3"/>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Data Extraction</a:t>
            </a:r>
            <a:endParaRPr b="0" lang="en-IN" sz="1800" spc="-1" strike="noStrike">
              <a:solidFill>
                <a:srgbClr val="000000"/>
              </a:solidFill>
              <a:uFill>
                <a:solidFill>
                  <a:srgbClr val="ffffff"/>
                </a:solidFill>
              </a:uFill>
              <a:latin typeface="Arial"/>
            </a:endParaRPr>
          </a:p>
        </p:txBody>
      </p:sp>
      <p:sp>
        <p:nvSpPr>
          <p:cNvPr id="437"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Tool Used : Selenium</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Online extraction : </a:t>
            </a:r>
            <a:endParaRPr b="0" lang="en-IN" sz="1800" spc="-1" strike="noStrike">
              <a:solidFill>
                <a:srgbClr val="000000"/>
              </a:solidFill>
              <a:uFill>
                <a:solidFill>
                  <a:srgbClr val="ffffff"/>
                </a:solidFill>
              </a:uFill>
              <a:latin typeface="Arial"/>
            </a:endParaRPr>
          </a:p>
          <a:p>
            <a:pPr lvl="1" marL="864000" indent="-320400" algn="just">
              <a:lnSpc>
                <a:spcPct val="100000"/>
              </a:lnSpc>
              <a:buClr>
                <a:srgbClr val="000000"/>
              </a:buClr>
              <a:buSzPct val="75000"/>
              <a:buFont typeface="Symbol"/>
              <a:buChar char=""/>
            </a:pPr>
            <a:r>
              <a:rPr b="0" lang="en-IN" sz="2800" spc="-1" strike="noStrike">
                <a:solidFill>
                  <a:srgbClr val="000000"/>
                </a:solidFill>
                <a:uFill>
                  <a:solidFill>
                    <a:srgbClr val="ffffff"/>
                  </a:solidFill>
                </a:uFill>
                <a:latin typeface="Arial"/>
                <a:ea typeface="DejaVu Sans"/>
              </a:rPr>
              <a:t>In Online extraction the data is extracted directly from the source system.</a:t>
            </a:r>
            <a:endParaRPr b="0" lang="en-IN" sz="1800" spc="-1" strike="noStrike">
              <a:solidFill>
                <a:srgbClr val="000000"/>
              </a:solidFill>
              <a:uFill>
                <a:solidFill>
                  <a:srgbClr val="ffffff"/>
                </a:solidFill>
              </a:uFill>
              <a:latin typeface="Arial"/>
            </a:endParaRPr>
          </a:p>
          <a:p>
            <a:pPr lvl="1" marL="864000" indent="-320400" algn="just">
              <a:lnSpc>
                <a:spcPct val="100000"/>
              </a:lnSpc>
              <a:buClr>
                <a:srgbClr val="000000"/>
              </a:buClr>
              <a:buSzPct val="75000"/>
              <a:buFont typeface="Symbol"/>
              <a:buChar char=""/>
            </a:pPr>
            <a:r>
              <a:rPr b="0" lang="en-IN" sz="2800" spc="-1" strike="noStrike">
                <a:solidFill>
                  <a:srgbClr val="000000"/>
                </a:solidFill>
                <a:uFill>
                  <a:solidFill>
                    <a:srgbClr val="ffffff"/>
                  </a:solidFill>
                </a:uFill>
                <a:latin typeface="Arial"/>
                <a:ea typeface="DejaVu Sans"/>
              </a:rPr>
              <a:t>The extraction process connects to the source system and extracts the source data.</a:t>
            </a:r>
            <a:endParaRPr b="0" lang="en-IN" sz="1800" spc="-1" strike="noStrike">
              <a:solidFill>
                <a:srgbClr val="000000"/>
              </a:solidFill>
              <a:uFill>
                <a:solidFill>
                  <a:srgbClr val="ffffff"/>
                </a:solidFill>
              </a:uFill>
              <a:latin typeface="Arial"/>
            </a:endParaRPr>
          </a:p>
          <a:p>
            <a:pPr lvl="1" marL="864000" indent="-320400" algn="just">
              <a:lnSpc>
                <a:spcPct val="100000"/>
              </a:lnSpc>
              <a:buClr>
                <a:srgbClr val="000000"/>
              </a:buClr>
              <a:buSzPct val="75000"/>
              <a:buFont typeface="Symbol"/>
              <a:buChar char=""/>
            </a:pPr>
            <a:r>
              <a:rPr b="0" lang="en-IN" sz="2800" spc="-1" strike="noStrike">
                <a:solidFill>
                  <a:srgbClr val="000000"/>
                </a:solidFill>
                <a:uFill>
                  <a:solidFill>
                    <a:srgbClr val="ffffff"/>
                  </a:solidFill>
                </a:uFill>
                <a:latin typeface="Arial"/>
                <a:ea typeface="DejaVu Sans"/>
              </a:rPr>
              <a:t>Source : </a:t>
            </a:r>
            <a:r>
              <a:rPr b="0" lang="en-IN" sz="2800" spc="-1" strike="noStrike" u="sng">
                <a:solidFill>
                  <a:srgbClr val="0000ff"/>
                </a:solidFill>
                <a:uFill>
                  <a:solidFill>
                    <a:srgbClr val="ffffff"/>
                  </a:solidFill>
                </a:uFill>
                <a:latin typeface="Arial"/>
                <a:ea typeface="DejaVu Sans"/>
                <a:hlinkClick r:id="rId1"/>
              </a:rPr>
              <a:t>https://</a:t>
            </a:r>
            <a:r>
              <a:rPr b="0" lang="en-IN" sz="2800" spc="-1" strike="noStrike" u="sng">
                <a:solidFill>
                  <a:srgbClr val="0000ff"/>
                </a:solidFill>
                <a:uFill>
                  <a:solidFill>
                    <a:srgbClr val="ffffff"/>
                  </a:solidFill>
                </a:uFill>
                <a:latin typeface="Arial"/>
                <a:ea typeface="DejaVu Sans"/>
                <a:hlinkClick r:id="rId2"/>
              </a:rPr>
              <a:t>mmb.moneycontrol.com/forum-topics/stocks/company_name.html</a:t>
            </a:r>
            <a:endParaRPr b="0" lang="en-IN" sz="1800" spc="-1" strike="noStrike">
              <a:solidFill>
                <a:srgbClr val="000000"/>
              </a:solidFill>
              <a:uFill>
                <a:solidFill>
                  <a:srgbClr val="ffffff"/>
                </a:solidFill>
              </a:uFill>
              <a:latin typeface="Arial"/>
            </a:endParaRPr>
          </a:p>
        </p:txBody>
      </p:sp>
      <p:sp>
        <p:nvSpPr>
          <p:cNvPr id="438" name="CustomShape 3"/>
          <p:cNvSpPr/>
          <p:nvPr/>
        </p:nvSpPr>
        <p:spPr>
          <a:xfrm>
            <a:off x="504000" y="301320"/>
            <a:ext cx="9068040" cy="1258560"/>
          </a:xfrm>
          <a:prstGeom prst="rect">
            <a:avLst/>
          </a:prstGeom>
          <a:noFill/>
          <a:ln>
            <a:noFill/>
          </a:ln>
        </p:spPr>
        <p:style>
          <a:lnRef idx="0"/>
          <a:fillRef idx="0"/>
          <a:effectRef idx="0"/>
          <a:fontRef idx="minor"/>
        </p:style>
      </p:sp>
      <p:sp>
        <p:nvSpPr>
          <p:cNvPr id="439"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504000" y="301320"/>
            <a:ext cx="9068040" cy="6176520"/>
          </a:xfrm>
          <a:prstGeom prst="rect">
            <a:avLst/>
          </a:prstGeom>
          <a:noFill/>
          <a:ln>
            <a:noFill/>
          </a:ln>
        </p:spPr>
        <p:style>
          <a:lnRef idx="0"/>
          <a:fillRef idx="0"/>
          <a:effectRef idx="0"/>
          <a:fontRef idx="minor"/>
        </p:style>
        <p:txBody>
          <a:bodyPr lIns="0" rIns="0" tIns="0" bIns="0"/>
          <a:p>
            <a:pPr algn="just">
              <a:lnSpc>
                <a:spcPct val="100000"/>
              </a:lnSpc>
            </a:pPr>
            <a:r>
              <a:rPr b="1" lang="en-IN" sz="3200" spc="-1" strike="noStrike">
                <a:solidFill>
                  <a:srgbClr val="000000"/>
                </a:solidFill>
                <a:uFill>
                  <a:solidFill>
                    <a:srgbClr val="ffffff"/>
                  </a:solidFill>
                </a:uFill>
                <a:latin typeface="Times New Roman"/>
                <a:ea typeface="DejaVu Sans"/>
              </a:rPr>
              <a:t>Pseudo Code: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browser = webdriver.Chrome('/home/raghu/Pictures/chromedriver')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for j in range(len(df)):</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print("Browser Opened")</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browser.get(df.loc[j, "Url"])</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 (df.loc[j, "Symbol"],”Company Forum loaded on browser”)</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time.sleep(random.randint(5, 10))</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print("Scroll to y=2000 axis down")</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browser.execute_script("window.scrollTo(0, 2000)")</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time.sleep(random.randint(5, 10))</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print("Testing stop")</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alldata =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allData = browser.find_elements_by_class_name("rht_content")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print(allData)</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441" name="CustomShape 2"/>
          <p:cNvSpPr/>
          <p:nvPr/>
        </p:nvSpPr>
        <p:spPr>
          <a:xfrm>
            <a:off x="504000" y="301320"/>
            <a:ext cx="9068040" cy="1258560"/>
          </a:xfrm>
          <a:prstGeom prst="rect">
            <a:avLst/>
          </a:prstGeom>
          <a:noFill/>
          <a:ln>
            <a:noFill/>
          </a:ln>
        </p:spPr>
        <p:style>
          <a:lnRef idx="0"/>
          <a:fillRef idx="0"/>
          <a:effectRef idx="0"/>
          <a:fontRef idx="minor"/>
        </p:style>
      </p:sp>
      <p:sp>
        <p:nvSpPr>
          <p:cNvPr id="442" name="CustomShape 3"/>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504000" y="301320"/>
            <a:ext cx="9068040" cy="6092640"/>
          </a:xfrm>
          <a:prstGeom prst="rect">
            <a:avLst/>
          </a:prstGeom>
          <a:noFill/>
          <a:ln>
            <a:noFill/>
          </a:ln>
        </p:spPr>
        <p:style>
          <a:lnRef idx="0"/>
          <a:fillRef idx="0"/>
          <a:effectRef idx="0"/>
          <a:fontRef idx="minor"/>
        </p:style>
        <p:txBody>
          <a:bodyPr lIns="0" rIns="0" tIns="0" bIns="0"/>
          <a:p>
            <a:pPr algn="just">
              <a:lnSpc>
                <a:spcPct val="100000"/>
              </a:lnSpc>
            </a:pPr>
            <a:r>
              <a:rPr b="1" lang="en-IN" sz="3200" spc="-1" strike="noStrike">
                <a:solidFill>
                  <a:srgbClr val="000000"/>
                </a:solidFill>
                <a:uFill>
                  <a:solidFill>
                    <a:srgbClr val="ffffff"/>
                  </a:solidFill>
                </a:uFill>
                <a:latin typeface="Times New Roman"/>
                <a:ea typeface="DejaVu Sans"/>
              </a:rPr>
              <a:t>Pseudo Code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comments =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dates =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for i in allData:</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comment = i.find_element_by_class_name("txt16gry")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#print(comment)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date = i.find_element_by_class_name("link13gry")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#print(date)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try:</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c = comment.find_element_by_tag_name('a')</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comments.append(c.text)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dates.append(date.text)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except: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print ("No Recommendation.")</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continue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444" name="CustomShape 2"/>
          <p:cNvSpPr/>
          <p:nvPr/>
        </p:nvSpPr>
        <p:spPr>
          <a:xfrm>
            <a:off x="504000" y="301320"/>
            <a:ext cx="9068040" cy="1258560"/>
          </a:xfrm>
          <a:prstGeom prst="rect">
            <a:avLst/>
          </a:prstGeom>
          <a:noFill/>
          <a:ln>
            <a:noFill/>
          </a:ln>
        </p:spPr>
        <p:style>
          <a:lnRef idx="0"/>
          <a:fillRef idx="0"/>
          <a:effectRef idx="0"/>
          <a:fontRef idx="minor"/>
        </p:style>
      </p:sp>
      <p:sp>
        <p:nvSpPr>
          <p:cNvPr id="445" name="CustomShape 3"/>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504000" y="301320"/>
            <a:ext cx="9068040" cy="5848200"/>
          </a:xfrm>
          <a:prstGeom prst="rect">
            <a:avLst/>
          </a:prstGeom>
          <a:noFill/>
          <a:ln>
            <a:noFill/>
          </a:ln>
        </p:spPr>
        <p:style>
          <a:lnRef idx="0"/>
          <a:fillRef idx="0"/>
          <a:effectRef idx="0"/>
          <a:fontRef idx="minor"/>
        </p:style>
        <p:txBody>
          <a:bodyPr lIns="0" rIns="0" tIns="0" bIns="0"/>
          <a:p>
            <a:pPr algn="just">
              <a:lnSpc>
                <a:spcPct val="100000"/>
              </a:lnSpc>
            </a:pPr>
            <a:r>
              <a:rPr b="1" lang="en-IN" sz="3200" spc="-1" strike="noStrike">
                <a:solidFill>
                  <a:srgbClr val="000000"/>
                </a:solidFill>
                <a:uFill>
                  <a:solidFill>
                    <a:srgbClr val="ffffff"/>
                  </a:solidFill>
                </a:uFill>
                <a:latin typeface="Times New Roman"/>
                <a:ea typeface="DejaVu Sans"/>
              </a:rPr>
              <a:t>After Data Extraction</a:t>
            </a:r>
            <a:endParaRPr b="0" lang="en-IN" sz="1800" spc="-1" strike="noStrike">
              <a:solidFill>
                <a:srgbClr val="000000"/>
              </a:solidFill>
              <a:uFill>
                <a:solidFill>
                  <a:srgbClr val="ffffff"/>
                </a:solidFill>
              </a:uFill>
              <a:latin typeface="Arial"/>
            </a:endParaRPr>
          </a:p>
          <a:p>
            <a:pPr marL="216000" indent="-212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Result data type : semi structured data</a:t>
            </a:r>
            <a:endParaRPr b="0" lang="en-IN" sz="1800" spc="-1" strike="noStrike">
              <a:solidFill>
                <a:srgbClr val="000000"/>
              </a:solidFill>
              <a:uFill>
                <a:solidFill>
                  <a:srgbClr val="ffffff"/>
                </a:solidFill>
              </a:uFill>
              <a:latin typeface="Arial"/>
            </a:endParaRPr>
          </a:p>
          <a:p>
            <a:pPr marL="216000" indent="-212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File name : Semi_structured.csv</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16000" indent="-212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pic>
        <p:nvPicPr>
          <p:cNvPr id="447" name="Picture 158" descr=""/>
          <p:cNvPicPr/>
          <p:nvPr/>
        </p:nvPicPr>
        <p:blipFill>
          <a:blip r:embed="rId1"/>
          <a:stretch/>
        </p:blipFill>
        <p:spPr>
          <a:xfrm rot="3000">
            <a:off x="-14760" y="1907280"/>
            <a:ext cx="13188960" cy="4847400"/>
          </a:xfrm>
          <a:prstGeom prst="rect">
            <a:avLst/>
          </a:prstGeom>
          <a:ln>
            <a:noFill/>
          </a:ln>
        </p:spPr>
      </p:pic>
      <p:sp>
        <p:nvSpPr>
          <p:cNvPr id="448" name="CustomShape 2"/>
          <p:cNvSpPr/>
          <p:nvPr/>
        </p:nvSpPr>
        <p:spPr>
          <a:xfrm>
            <a:off x="504000" y="301320"/>
            <a:ext cx="9068040" cy="1258560"/>
          </a:xfrm>
          <a:prstGeom prst="rect">
            <a:avLst/>
          </a:prstGeom>
          <a:noFill/>
          <a:ln>
            <a:noFill/>
          </a:ln>
        </p:spPr>
        <p:style>
          <a:lnRef idx="0"/>
          <a:fillRef idx="0"/>
          <a:effectRef idx="0"/>
          <a:fontRef idx="minor"/>
        </p:style>
      </p:sp>
      <p:sp>
        <p:nvSpPr>
          <p:cNvPr id="449" name="CustomShape 3"/>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Data Preprocessing</a:t>
            </a:r>
            <a:endParaRPr b="0" lang="en-IN" sz="1800" spc="-1" strike="noStrike">
              <a:solidFill>
                <a:srgbClr val="000000"/>
              </a:solidFill>
              <a:uFill>
                <a:solidFill>
                  <a:srgbClr val="ffffff"/>
                </a:solidFill>
              </a:uFill>
              <a:latin typeface="Arial"/>
            </a:endParaRPr>
          </a:p>
        </p:txBody>
      </p:sp>
      <p:sp>
        <p:nvSpPr>
          <p:cNvPr id="451"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108000" algn="just">
              <a:lnSpc>
                <a:spcPct val="100000"/>
              </a:lnSpc>
            </a:pPr>
            <a:r>
              <a:rPr b="0" lang="en-IN" sz="2600" spc="-1" strike="noStrike">
                <a:solidFill>
                  <a:srgbClr val="000000"/>
                </a:solidFill>
                <a:uFill>
                  <a:solidFill>
                    <a:srgbClr val="ffffff"/>
                  </a:solidFill>
                </a:uFill>
                <a:latin typeface="Times New Roman"/>
                <a:ea typeface="DejaVu Sans"/>
              </a:rPr>
              <a:t>Selecting only specified date</a:t>
            </a:r>
            <a:endParaRPr b="0" lang="en-IN" sz="1800" spc="-1" strike="noStrike">
              <a:solidFill>
                <a:srgbClr val="000000"/>
              </a:solidFill>
              <a:uFill>
                <a:solidFill>
                  <a:srgbClr val="ffffff"/>
                </a:solidFill>
              </a:uFill>
              <a:latin typeface="Arial"/>
            </a:endParaRPr>
          </a:p>
          <a:p>
            <a:pPr marL="108000" algn="just">
              <a:lnSpc>
                <a:spcPct val="100000"/>
              </a:lnSpc>
            </a:pPr>
            <a:r>
              <a:rPr b="0" lang="en-IN" sz="26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108000" algn="just">
              <a:lnSpc>
                <a:spcPct val="100000"/>
              </a:lnSpc>
            </a:pPr>
            <a:r>
              <a:rPr b="0" lang="en-IN" sz="2600" spc="-1" strike="noStrike">
                <a:solidFill>
                  <a:srgbClr val="000000"/>
                </a:solidFill>
                <a:uFill>
                  <a:solidFill>
                    <a:srgbClr val="ffffff"/>
                  </a:solidFill>
                </a:uFill>
                <a:latin typeface="Times New Roman"/>
                <a:ea typeface="DejaVu Sans"/>
              </a:rPr>
              <a:t>for i in dates:</a:t>
            </a:r>
            <a:endParaRPr b="0" lang="en-IN" sz="1800" spc="-1" strike="noStrike">
              <a:solidFill>
                <a:srgbClr val="000000"/>
              </a:solidFill>
              <a:uFill>
                <a:solidFill>
                  <a:srgbClr val="ffffff"/>
                </a:solidFill>
              </a:uFill>
              <a:latin typeface="Arial"/>
            </a:endParaRPr>
          </a:p>
          <a:p>
            <a:pPr marL="108000" algn="just">
              <a:lnSpc>
                <a:spcPct val="100000"/>
              </a:lnSpc>
            </a:pPr>
            <a:r>
              <a:rPr b="0" lang="en-IN" sz="3200" spc="-1" strike="noStrike">
                <a:solidFill>
                  <a:srgbClr val="000000"/>
                </a:solidFill>
                <a:uFill>
                  <a:solidFill>
                    <a:srgbClr val="ffffff"/>
                  </a:solidFill>
                </a:uFill>
                <a:latin typeface="Arial"/>
                <a:ea typeface="DejaVu Sans"/>
              </a:rPr>
              <a:t>	</a:t>
            </a:r>
            <a:r>
              <a:rPr b="0" lang="en-IN" sz="2600" spc="-1" strike="noStrike">
                <a:solidFill>
                  <a:srgbClr val="000000"/>
                </a:solidFill>
                <a:uFill>
                  <a:solidFill>
                    <a:srgbClr val="ffffff"/>
                  </a:solidFill>
                </a:uFill>
                <a:latin typeface="Times New Roman"/>
                <a:ea typeface="DejaVu Sans"/>
              </a:rPr>
              <a:t>if i.find("about") != -1 or i.find("June 6th") </a:t>
            </a:r>
            <a:endParaRPr b="0" lang="en-IN" sz="1800" spc="-1" strike="noStrike">
              <a:solidFill>
                <a:srgbClr val="000000"/>
              </a:solidFill>
              <a:uFill>
                <a:solidFill>
                  <a:srgbClr val="ffffff"/>
                </a:solidFill>
              </a:uFill>
              <a:latin typeface="Arial"/>
            </a:endParaRPr>
          </a:p>
          <a:p>
            <a:pPr marL="108000" algn="just">
              <a:lnSpc>
                <a:spcPct val="100000"/>
              </a:lnSpc>
            </a:pPr>
            <a:r>
              <a:rPr b="0" lang="en-IN" sz="2800" spc="-1" strike="noStrike">
                <a:solidFill>
                  <a:srgbClr val="000000"/>
                </a:solidFill>
                <a:uFill>
                  <a:solidFill>
                    <a:srgbClr val="ffffff"/>
                  </a:solidFill>
                </a:uFill>
                <a:latin typeface="Arial"/>
                <a:ea typeface="DejaVu Sans"/>
              </a:rPr>
              <a:t>	</a:t>
            </a:r>
            <a:r>
              <a:rPr b="0" lang="en-IN" sz="2800" spc="-1" strike="noStrike">
                <a:solidFill>
                  <a:srgbClr val="000000"/>
                </a:solidFill>
                <a:uFill>
                  <a:solidFill>
                    <a:srgbClr val="ffffff"/>
                  </a:solidFill>
                </a:uFill>
                <a:latin typeface="Arial"/>
                <a:ea typeface="DejaVu Sans"/>
              </a:rPr>
              <a:t>	</a:t>
            </a:r>
            <a:r>
              <a:rPr b="0" lang="en-IN" sz="2600" spc="-1" strike="noStrike">
                <a:solidFill>
                  <a:srgbClr val="000000"/>
                </a:solidFill>
                <a:uFill>
                  <a:solidFill>
                    <a:srgbClr val="ffffff"/>
                  </a:solidFill>
                </a:uFill>
                <a:latin typeface="Times New Roman"/>
                <a:ea typeface="DejaVu Sans"/>
              </a:rPr>
              <a:t>Dates.append(i)</a:t>
            </a:r>
            <a:endParaRPr b="0" lang="en-IN" sz="1800" spc="-1" strike="noStrike">
              <a:solidFill>
                <a:srgbClr val="000000"/>
              </a:solidFill>
              <a:uFill>
                <a:solidFill>
                  <a:srgbClr val="ffffff"/>
                </a:solidFill>
              </a:uFill>
              <a:latin typeface="Arial"/>
            </a:endParaRPr>
          </a:p>
          <a:p>
            <a:pPr marL="108000" algn="just">
              <a:lnSpc>
                <a:spcPct val="100000"/>
              </a:lnSpc>
            </a:pPr>
            <a:r>
              <a:rPr b="0" lang="en-IN" sz="2600" spc="-1" strike="noStrike">
                <a:solidFill>
                  <a:srgbClr val="000000"/>
                </a:solidFill>
                <a:uFill>
                  <a:solidFill>
                    <a:srgbClr val="ffffff"/>
                  </a:solidFill>
                </a:uFill>
                <a:latin typeface="Times New Roman"/>
                <a:ea typeface="DejaVu Sans"/>
              </a:rPr>
              <a:t>for i in range(len(Dates)):</a:t>
            </a:r>
            <a:endParaRPr b="0" lang="en-IN" sz="1800" spc="-1" strike="noStrike">
              <a:solidFill>
                <a:srgbClr val="000000"/>
              </a:solidFill>
              <a:uFill>
                <a:solidFill>
                  <a:srgbClr val="ffffff"/>
                </a:solidFill>
              </a:uFill>
              <a:latin typeface="Arial"/>
            </a:endParaRPr>
          </a:p>
          <a:p>
            <a:pPr marL="108000" algn="just">
              <a:lnSpc>
                <a:spcPct val="100000"/>
              </a:lnSpc>
            </a:pPr>
            <a:r>
              <a:rPr b="0" lang="en-IN" sz="3200" spc="-1" strike="noStrike">
                <a:solidFill>
                  <a:srgbClr val="000000"/>
                </a:solidFill>
                <a:uFill>
                  <a:solidFill>
                    <a:srgbClr val="ffffff"/>
                  </a:solidFill>
                </a:uFill>
                <a:latin typeface="Arial"/>
                <a:ea typeface="DejaVu Sans"/>
              </a:rPr>
              <a:t>	</a:t>
            </a:r>
            <a:r>
              <a:rPr b="0" lang="en-IN" sz="2600" spc="-1" strike="noStrike">
                <a:solidFill>
                  <a:srgbClr val="000000"/>
                </a:solidFill>
                <a:uFill>
                  <a:solidFill>
                    <a:srgbClr val="ffffff"/>
                  </a:solidFill>
                </a:uFill>
                <a:latin typeface="Times New Roman"/>
                <a:ea typeface="DejaVu Sans"/>
              </a:rPr>
              <a:t>Comments.append(comments[i])</a:t>
            </a:r>
            <a:endParaRPr b="0" lang="en-IN" sz="1800" spc="-1" strike="noStrike">
              <a:solidFill>
                <a:srgbClr val="000000"/>
              </a:solidFill>
              <a:uFill>
                <a:solidFill>
                  <a:srgbClr val="ffffff"/>
                </a:solidFill>
              </a:uFill>
              <a:latin typeface="Arial"/>
            </a:endParaRPr>
          </a:p>
          <a:p>
            <a:pPr marL="108000" algn="just">
              <a:lnSpc>
                <a:spcPct val="100000"/>
              </a:lnSpc>
            </a:pPr>
            <a:endParaRPr b="0" lang="en-IN" sz="1800" spc="-1" strike="noStrike">
              <a:solidFill>
                <a:srgbClr val="000000"/>
              </a:solidFill>
              <a:uFill>
                <a:solidFill>
                  <a:srgbClr val="ffffff"/>
                </a:solidFill>
              </a:uFill>
              <a:latin typeface="Arial"/>
            </a:endParaRPr>
          </a:p>
          <a:p>
            <a:pPr marL="108000" algn="just">
              <a:lnSpc>
                <a:spcPct val="100000"/>
              </a:lnSpc>
            </a:pPr>
            <a:r>
              <a:rPr b="0" lang="en-IN" sz="2600" spc="-1" strike="noStrike">
                <a:solidFill>
                  <a:srgbClr val="000000"/>
                </a:solidFill>
                <a:uFill>
                  <a:solidFill>
                    <a:srgbClr val="ffffff"/>
                  </a:solidFill>
                </a:uFill>
                <a:latin typeface="Times New Roman"/>
                <a:ea typeface="DejaVu Sans"/>
              </a:rPr>
              <a:t>This code removes all other comments of having different date.</a:t>
            </a:r>
            <a:endParaRPr b="0" lang="en-IN" sz="1800" spc="-1" strike="noStrike">
              <a:solidFill>
                <a:srgbClr val="000000"/>
              </a:solidFill>
              <a:uFill>
                <a:solidFill>
                  <a:srgbClr val="ffffff"/>
                </a:solidFill>
              </a:uFill>
              <a:latin typeface="Arial"/>
            </a:endParaRPr>
          </a:p>
        </p:txBody>
      </p:sp>
      <p:sp>
        <p:nvSpPr>
          <p:cNvPr id="452" name="CustomShape 3"/>
          <p:cNvSpPr/>
          <p:nvPr/>
        </p:nvSpPr>
        <p:spPr>
          <a:xfrm>
            <a:off x="504000" y="301320"/>
            <a:ext cx="9068040" cy="1258560"/>
          </a:xfrm>
          <a:prstGeom prst="rect">
            <a:avLst/>
          </a:prstGeom>
          <a:noFill/>
          <a:ln>
            <a:noFill/>
          </a:ln>
        </p:spPr>
        <p:style>
          <a:lnRef idx="0"/>
          <a:fillRef idx="0"/>
          <a:effectRef idx="0"/>
          <a:fontRef idx="minor"/>
        </p:style>
      </p:sp>
      <p:sp>
        <p:nvSpPr>
          <p:cNvPr id="453"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Data Preprocessing</a:t>
            </a:r>
            <a:endParaRPr b="0" lang="en-IN" sz="1800" spc="-1" strike="noStrike">
              <a:solidFill>
                <a:srgbClr val="000000"/>
              </a:solidFill>
              <a:uFill>
                <a:solidFill>
                  <a:srgbClr val="ffffff"/>
                </a:solidFill>
              </a:uFill>
              <a:latin typeface="Arial"/>
            </a:endParaRPr>
          </a:p>
        </p:txBody>
      </p:sp>
      <p:sp>
        <p:nvSpPr>
          <p:cNvPr id="455"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Times New Roman"/>
                <a:ea typeface="DejaVu Sans"/>
              </a:rPr>
              <a:t>Tools used</a:t>
            </a: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lvl="1" marL="864000" indent="-320400" algn="just">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Times New Roman"/>
                <a:ea typeface="DejaVu Sans"/>
              </a:rPr>
              <a:t>nltk(Natural Language Toolkit)</a:t>
            </a:r>
            <a:endParaRPr b="0" lang="en-IN" sz="1800" spc="-1" strike="noStrike">
              <a:solidFill>
                <a:srgbClr val="000000"/>
              </a:solidFill>
              <a:uFill>
                <a:solidFill>
                  <a:srgbClr val="ffffff"/>
                </a:solidFill>
              </a:uFill>
              <a:latin typeface="Arial"/>
            </a:endParaRPr>
          </a:p>
          <a:p>
            <a:pPr lvl="2" marL="1296000" indent="-284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Wordnet</a:t>
            </a:r>
            <a:endParaRPr b="0" lang="en-IN" sz="1800" spc="-1" strike="noStrike">
              <a:solidFill>
                <a:srgbClr val="000000"/>
              </a:solidFill>
              <a:uFill>
                <a:solidFill>
                  <a:srgbClr val="ffffff"/>
                </a:solidFill>
              </a:uFill>
              <a:latin typeface="Arial"/>
            </a:endParaRPr>
          </a:p>
          <a:p>
            <a:pPr lvl="3" marL="1728000" indent="-212400" algn="just">
              <a:lnSpc>
                <a:spcPct val="100000"/>
              </a:lnSpc>
              <a:buClr>
                <a:srgbClr val="000000"/>
              </a:buClr>
              <a:buSzPct val="75000"/>
              <a:buFont typeface="Symbol"/>
              <a:buChar char=""/>
            </a:pPr>
            <a:r>
              <a:rPr b="0" lang="en-IN" sz="2400" spc="-1" strike="noStrike">
                <a:solidFill>
                  <a:srgbClr val="000000"/>
                </a:solidFill>
                <a:uFill>
                  <a:solidFill>
                    <a:srgbClr val="ffffff"/>
                  </a:solidFill>
                </a:uFill>
                <a:latin typeface="Times New Roman"/>
                <a:ea typeface="DejaVu Sans"/>
              </a:rPr>
              <a:t>Lemmas(keyword) : words having </a:t>
            </a:r>
            <a:endParaRPr b="0" lang="en-IN" sz="1800" spc="-1" strike="noStrike">
              <a:solidFill>
                <a:srgbClr val="000000"/>
              </a:solidFill>
              <a:uFill>
                <a:solidFill>
                  <a:srgbClr val="ffffff"/>
                </a:solidFill>
              </a:uFill>
              <a:latin typeface="Arial"/>
            </a:endParaRPr>
          </a:p>
          <a:p>
            <a:pPr lvl="4" marL="2160000" indent="-212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All lemmas of keyword</a:t>
            </a:r>
            <a:endParaRPr b="0" lang="en-IN" sz="1800" spc="-1" strike="noStrike">
              <a:solidFill>
                <a:srgbClr val="000000"/>
              </a:solidFill>
              <a:uFill>
                <a:solidFill>
                  <a:srgbClr val="ffffff"/>
                </a:solidFill>
              </a:uFill>
              <a:latin typeface="Arial"/>
            </a:endParaRPr>
          </a:p>
          <a:p>
            <a:pPr lvl="4" marL="2160000" indent="-212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e.g</a:t>
            </a:r>
            <a:endParaRPr b="0" lang="en-IN" sz="1800" spc="-1" strike="noStrike">
              <a:solidFill>
                <a:srgbClr val="000000"/>
              </a:solidFill>
              <a:uFill>
                <a:solidFill>
                  <a:srgbClr val="ffffff"/>
                </a:solidFill>
              </a:uFill>
              <a:latin typeface="Arial"/>
            </a:endParaRPr>
          </a:p>
          <a:p>
            <a:pPr lvl="4" marL="2160000" indent="-212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lvl="4" marL="2160000" indent="-212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1944000" algn="just">
              <a:lnSpc>
                <a:spcPct val="100000"/>
              </a:lnSpc>
            </a:pPr>
            <a:endParaRPr b="0" lang="en-IN" sz="1800" spc="-1" strike="noStrike">
              <a:solidFill>
                <a:srgbClr val="000000"/>
              </a:solidFill>
              <a:uFill>
                <a:solidFill>
                  <a:srgbClr val="ffffff"/>
                </a:solidFill>
              </a:uFill>
              <a:latin typeface="Arial"/>
            </a:endParaRPr>
          </a:p>
          <a:p>
            <a:pPr marL="1944000" algn="just">
              <a:lnSpc>
                <a:spcPct val="100000"/>
              </a:lnSpc>
            </a:pPr>
            <a:endParaRPr b="0" lang="en-IN" sz="1800" spc="-1" strike="noStrike">
              <a:solidFill>
                <a:srgbClr val="000000"/>
              </a:solidFill>
              <a:uFill>
                <a:solidFill>
                  <a:srgbClr val="ffffff"/>
                </a:solidFill>
              </a:uFill>
              <a:latin typeface="Arial"/>
            </a:endParaRPr>
          </a:p>
          <a:p>
            <a:pPr marL="1944000" algn="just">
              <a:lnSpc>
                <a:spcPct val="100000"/>
              </a:lnSpc>
            </a:pPr>
            <a:endParaRPr b="0" lang="en-IN" sz="1800" spc="-1" strike="noStrike">
              <a:solidFill>
                <a:srgbClr val="000000"/>
              </a:solidFill>
              <a:uFill>
                <a:solidFill>
                  <a:srgbClr val="ffffff"/>
                </a:solidFill>
              </a:uFill>
              <a:latin typeface="Arial"/>
            </a:endParaRPr>
          </a:p>
          <a:p>
            <a:pPr marL="1512000" algn="just">
              <a:lnSpc>
                <a:spcPct val="100000"/>
              </a:lnSpc>
            </a:pPr>
            <a:endParaRPr b="0" lang="en-IN" sz="1800" spc="-1" strike="noStrike">
              <a:solidFill>
                <a:srgbClr val="000000"/>
              </a:solidFill>
              <a:uFill>
                <a:solidFill>
                  <a:srgbClr val="ffffff"/>
                </a:solidFill>
              </a:uFill>
              <a:latin typeface="Arial"/>
            </a:endParaRPr>
          </a:p>
          <a:p>
            <a:pPr marL="1512000" algn="just">
              <a:lnSpc>
                <a:spcPct val="100000"/>
              </a:lnSpc>
            </a:pPr>
            <a:endParaRPr b="0" lang="en-IN" sz="1800" spc="-1" strike="noStrike">
              <a:solidFill>
                <a:srgbClr val="000000"/>
              </a:solidFill>
              <a:uFill>
                <a:solidFill>
                  <a:srgbClr val="ffffff"/>
                </a:solidFill>
              </a:uFill>
              <a:latin typeface="Arial"/>
            </a:endParaRPr>
          </a:p>
          <a:p>
            <a:pPr marL="597600" algn="just">
              <a:lnSpc>
                <a:spcPct val="100000"/>
              </a:lnSpc>
            </a:pPr>
            <a:endParaRPr b="0" lang="en-IN" sz="1800" spc="-1" strike="noStrike">
              <a:solidFill>
                <a:srgbClr val="000000"/>
              </a:solidFill>
              <a:uFill>
                <a:solidFill>
                  <a:srgbClr val="ffffff"/>
                </a:solidFill>
              </a:uFill>
              <a:latin typeface="Arial"/>
            </a:endParaRPr>
          </a:p>
          <a:p>
            <a:pPr marL="597600" algn="just">
              <a:lnSpc>
                <a:spcPct val="100000"/>
              </a:lnSpc>
            </a:pPr>
            <a:r>
              <a:rPr b="0" lang="en-IN" sz="2400" spc="-1" strike="noStrike">
                <a:solidFill>
                  <a:srgbClr val="000000"/>
                </a:solidFill>
                <a:uFill>
                  <a:solidFill>
                    <a:srgbClr val="ffffff"/>
                  </a:solidFill>
                </a:uFill>
                <a:latin typeface="Times New Roman"/>
                <a:ea typeface="DejaVu Sans"/>
              </a:rPr>
              <a:t>This will modify our predefined keyword. Now it includes its keywords along with its lemmas </a:t>
            </a:r>
            <a:endParaRPr b="0" lang="en-IN" sz="1800" spc="-1" strike="noStrike">
              <a:solidFill>
                <a:srgbClr val="000000"/>
              </a:solidFill>
              <a:uFill>
                <a:solidFill>
                  <a:srgbClr val="ffffff"/>
                </a:solidFill>
              </a:uFill>
              <a:latin typeface="Arial"/>
            </a:endParaRPr>
          </a:p>
        </p:txBody>
      </p:sp>
      <p:pic>
        <p:nvPicPr>
          <p:cNvPr id="456" name="Picture 163" descr=""/>
          <p:cNvPicPr/>
          <p:nvPr/>
        </p:nvPicPr>
        <p:blipFill>
          <a:blip r:embed="rId1"/>
          <a:stretch/>
        </p:blipFill>
        <p:spPr>
          <a:xfrm>
            <a:off x="3859200" y="3791160"/>
            <a:ext cx="3911040" cy="2358720"/>
          </a:xfrm>
          <a:prstGeom prst="rect">
            <a:avLst/>
          </a:prstGeom>
          <a:ln>
            <a:noFill/>
          </a:ln>
        </p:spPr>
      </p:pic>
      <p:sp>
        <p:nvSpPr>
          <p:cNvPr id="457" name="CustomShape 3"/>
          <p:cNvSpPr/>
          <p:nvPr/>
        </p:nvSpPr>
        <p:spPr>
          <a:xfrm>
            <a:off x="504000" y="301320"/>
            <a:ext cx="9068040" cy="1258560"/>
          </a:xfrm>
          <a:prstGeom prst="rect">
            <a:avLst/>
          </a:prstGeom>
          <a:noFill/>
          <a:ln>
            <a:noFill/>
          </a:ln>
        </p:spPr>
        <p:style>
          <a:lnRef idx="0"/>
          <a:fillRef idx="0"/>
          <a:effectRef idx="0"/>
          <a:fontRef idx="minor"/>
        </p:style>
      </p:sp>
      <p:sp>
        <p:nvSpPr>
          <p:cNvPr id="458"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04000" y="301320"/>
            <a:ext cx="9068040" cy="5921640"/>
          </a:xfrm>
          <a:prstGeom prst="rect">
            <a:avLst/>
          </a:prstGeom>
          <a:noFill/>
          <a:ln>
            <a:noFill/>
          </a:ln>
        </p:spPr>
        <p:style>
          <a:lnRef idx="0"/>
          <a:fillRef idx="0"/>
          <a:effectRef idx="0"/>
          <a:fontRef idx="minor"/>
        </p:style>
        <p:txBody>
          <a:bodyPr lIns="0" rIns="0" tIns="0" bIns="0"/>
          <a:p>
            <a:pPr algn="ctr">
              <a:lnSpc>
                <a:spcPct val="100000"/>
              </a:lnSpc>
            </a:pPr>
            <a:r>
              <a:rPr b="1" lang="en-IN" sz="3200" spc="-1" strike="noStrike">
                <a:solidFill>
                  <a:srgbClr val="000000"/>
                </a:solidFill>
                <a:uFill>
                  <a:solidFill>
                    <a:srgbClr val="ffffff"/>
                  </a:solidFill>
                </a:uFill>
                <a:latin typeface="Times New Roman"/>
                <a:ea typeface="DejaVu Sans"/>
              </a:rPr>
              <a:t>Applications of sentiment analysis</a:t>
            </a:r>
            <a:endParaRPr b="0" lang="en-IN" sz="1800" spc="-1" strike="noStrike">
              <a:solidFill>
                <a:srgbClr val="000000"/>
              </a:solidFill>
              <a:uFill>
                <a:solidFill>
                  <a:srgbClr val="ffffff"/>
                </a:solidFill>
              </a:uFill>
              <a:latin typeface="Arial"/>
            </a:endParaRPr>
          </a:p>
          <a:p>
            <a:pPr algn="just">
              <a:lnSpc>
                <a:spcPct val="100000"/>
              </a:lnSpc>
            </a:pPr>
            <a:r>
              <a:rPr b="1" lang="en-IN" sz="3200" spc="-1" strike="noStrike">
                <a:solidFill>
                  <a:srgbClr val="000000"/>
                </a:solidFill>
                <a:uFill>
                  <a:solidFill>
                    <a:srgbClr val="ffffff"/>
                  </a:solidFill>
                </a:uFill>
                <a:latin typeface="Times New Roman"/>
                <a:ea typeface="DejaVu Sans"/>
              </a:rPr>
              <a:t>Business</a:t>
            </a:r>
            <a:r>
              <a:rPr b="0" lang="en-IN" sz="32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In marketing field companies use it to develop their strategies, to understand customers feelings towards products or brand, how people respond to their campaigns or product launches and why consumers don’t buy some Products.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3200" spc="-1" strike="noStrike">
                <a:solidFill>
                  <a:srgbClr val="000000"/>
                </a:solidFill>
                <a:uFill>
                  <a:solidFill>
                    <a:srgbClr val="ffffff"/>
                  </a:solidFill>
                </a:uFill>
                <a:latin typeface="Times New Roman"/>
                <a:ea typeface="DejaVu Sans"/>
              </a:rPr>
              <a:t>Public Actions</a:t>
            </a:r>
            <a:r>
              <a:rPr b="0" lang="en-IN" sz="32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Sentiment analysis also is used to monitor and analyse social phenomena, for the spotting of potentially dangerous situations and determining the general mood of the blogosphere.</a:t>
            </a:r>
            <a:endParaRPr b="0" lang="en-IN" sz="1800" spc="-1" strike="noStrike">
              <a:solidFill>
                <a:srgbClr val="000000"/>
              </a:solidFill>
              <a:uFill>
                <a:solidFill>
                  <a:srgbClr val="ffffff"/>
                </a:solidFill>
              </a:uFill>
              <a:latin typeface="Arial"/>
            </a:endParaRPr>
          </a:p>
        </p:txBody>
      </p:sp>
      <p:sp>
        <p:nvSpPr>
          <p:cNvPr id="306" name="CustomShape 2"/>
          <p:cNvSpPr/>
          <p:nvPr/>
        </p:nvSpPr>
        <p:spPr>
          <a:xfrm>
            <a:off x="504000" y="301320"/>
            <a:ext cx="9068040" cy="1258560"/>
          </a:xfrm>
          <a:prstGeom prst="rect">
            <a:avLst/>
          </a:prstGeom>
          <a:noFill/>
          <a:ln>
            <a:noFill/>
          </a:ln>
        </p:spPr>
        <p:style>
          <a:lnRef idx="0"/>
          <a:fillRef idx="0"/>
          <a:effectRef idx="0"/>
          <a:fontRef idx="minor"/>
        </p:style>
      </p:sp>
      <p:sp>
        <p:nvSpPr>
          <p:cNvPr id="307" name="CustomShape 3"/>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Sentences are selected only if atleast one of the predefined keyword is present.</a:t>
            </a: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Sentiment scores is calculated for selected sentences athrough SentimentIntensityAnalyzer.</a:t>
            </a: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Scores are called polarity scores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For each keyword the polarity scores are calculated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460" name="CustomShape 2"/>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Sentimental Analyzer</a:t>
            </a:r>
            <a:endParaRPr b="0" lang="en-IN" sz="1800" spc="-1" strike="noStrike">
              <a:solidFill>
                <a:srgbClr val="000000"/>
              </a:solidFill>
              <a:uFill>
                <a:solidFill>
                  <a:srgbClr val="ffffff"/>
                </a:solidFill>
              </a:uFill>
              <a:latin typeface="Arial"/>
            </a:endParaRPr>
          </a:p>
        </p:txBody>
      </p:sp>
      <p:pic>
        <p:nvPicPr>
          <p:cNvPr id="461" name="Picture 4" descr=""/>
          <p:cNvPicPr/>
          <p:nvPr/>
        </p:nvPicPr>
        <p:blipFill>
          <a:blip r:embed="rId1"/>
          <a:stretch/>
        </p:blipFill>
        <p:spPr>
          <a:xfrm>
            <a:off x="1680840" y="4074480"/>
            <a:ext cx="6908040" cy="88380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Rating is given based on</a:t>
            </a:r>
            <a:endParaRPr b="0" lang="en-IN" sz="1800" spc="-1" strike="noStrike">
              <a:solidFill>
                <a:srgbClr val="000000"/>
              </a:solidFill>
              <a:uFill>
                <a:solidFill>
                  <a:srgbClr val="ffffff"/>
                </a:solidFill>
              </a:uFill>
              <a:latin typeface="Arial"/>
            </a:endParaRPr>
          </a:p>
          <a:p>
            <a:pPr lvl="1" marL="685800" indent="-225000" algn="just">
              <a:lnSpc>
                <a:spcPct val="100000"/>
              </a:lnSpc>
              <a:buClr>
                <a:srgbClr val="000000"/>
              </a:buClr>
              <a:buFont typeface="Arial"/>
              <a:buChar char="•"/>
            </a:pPr>
            <a:r>
              <a:rPr b="0" lang="en-IN" sz="2400" spc="-1" strike="noStrike">
                <a:solidFill>
                  <a:srgbClr val="000000"/>
                </a:solidFill>
                <a:uFill>
                  <a:solidFill>
                    <a:srgbClr val="ffffff"/>
                  </a:solidFill>
                </a:uFill>
                <a:latin typeface="Times New Roman"/>
                <a:ea typeface="DejaVu Sans"/>
              </a:rPr>
              <a:t>If sentence is positive then rating of that keyword is incremented</a:t>
            </a:r>
            <a:endParaRPr b="0" lang="en-IN" sz="1800" spc="-1" strike="noStrike">
              <a:solidFill>
                <a:srgbClr val="000000"/>
              </a:solidFill>
              <a:uFill>
                <a:solidFill>
                  <a:srgbClr val="ffffff"/>
                </a:solidFill>
              </a:uFill>
              <a:latin typeface="Arial"/>
            </a:endParaRPr>
          </a:p>
          <a:p>
            <a:pPr lvl="1" marL="685800" indent="-225000" algn="just">
              <a:lnSpc>
                <a:spcPct val="100000"/>
              </a:lnSpc>
              <a:buClr>
                <a:srgbClr val="000000"/>
              </a:buClr>
              <a:buFont typeface="Arial"/>
              <a:buChar char="•"/>
            </a:pPr>
            <a:r>
              <a:rPr b="0" lang="en-IN" sz="2400" spc="-1" strike="noStrike">
                <a:solidFill>
                  <a:srgbClr val="000000"/>
                </a:solidFill>
                <a:uFill>
                  <a:solidFill>
                    <a:srgbClr val="ffffff"/>
                  </a:solidFill>
                </a:uFill>
                <a:latin typeface="Times New Roman"/>
                <a:ea typeface="DejaVu Sans"/>
              </a:rPr>
              <a:t>If not then it is a negative sentence hence ratings of that keyword decremented.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Ratings of all keyword calculated.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463" name="CustomShape 2"/>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Sentiment Analyzer</a:t>
            </a:r>
            <a:endParaRPr b="0" lang="en-IN" sz="1800" spc="-1" strike="noStrike">
              <a:solidFill>
                <a:srgbClr val="000000"/>
              </a:solidFill>
              <a:uFill>
                <a:solidFill>
                  <a:srgbClr val="ffffff"/>
                </a:solidFill>
              </a:u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Now the system selects all positive/negative/neutral keyword and their ratings are added.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If a company has more positive rating then its stock can be brought.</a:t>
            </a: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If a company has more negative rating then stock can be sold.</a:t>
            </a: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Otherwise hold the stocks.</a:t>
            </a:r>
            <a:endParaRPr b="0" lang="en-IN" sz="1800" spc="-1" strike="noStrike">
              <a:solidFill>
                <a:srgbClr val="000000"/>
              </a:solidFill>
              <a:uFill>
                <a:solidFill>
                  <a:srgbClr val="ffffff"/>
                </a:solidFill>
              </a:uFill>
              <a:latin typeface="Arial"/>
            </a:endParaRPr>
          </a:p>
        </p:txBody>
      </p:sp>
      <p:sp>
        <p:nvSpPr>
          <p:cNvPr id="465" name="CustomShape 2"/>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Classifier</a:t>
            </a:r>
            <a:endParaRPr b="0" lang="en-IN" sz="18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Results of Application is stored in CSV file</a:t>
            </a:r>
            <a:endParaRPr b="0" lang="en-IN" sz="1800" spc="-1" strike="noStrike">
              <a:solidFill>
                <a:srgbClr val="000000"/>
              </a:solidFill>
              <a:uFill>
                <a:solidFill>
                  <a:srgbClr val="ffffff"/>
                </a:solidFill>
              </a:uFill>
              <a:latin typeface="Arial"/>
            </a:endParaRPr>
          </a:p>
          <a:p>
            <a:pPr marL="228600" indent="-225000" algn="just">
              <a:lnSpc>
                <a:spcPct val="100000"/>
              </a:lnSpc>
              <a:buClr>
                <a:srgbClr val="000000"/>
              </a:buClr>
              <a:buFont typeface="Arial"/>
              <a:buChar char="•"/>
            </a:pPr>
            <a:r>
              <a:rPr b="0" lang="en-IN" sz="2800" spc="-1" strike="noStrike">
                <a:solidFill>
                  <a:srgbClr val="000000"/>
                </a:solidFill>
                <a:uFill>
                  <a:solidFill>
                    <a:srgbClr val="ffffff"/>
                  </a:solidFill>
                </a:uFill>
                <a:latin typeface="Times New Roman"/>
                <a:ea typeface="DejaVu Sans"/>
              </a:rPr>
              <a:t>File name : Result_final.csv</a:t>
            </a:r>
            <a:endParaRPr b="0" lang="en-IN" sz="1800" spc="-1" strike="noStrike">
              <a:solidFill>
                <a:srgbClr val="000000"/>
              </a:solidFill>
              <a:uFill>
                <a:solidFill>
                  <a:srgbClr val="ffffff"/>
                </a:solidFill>
              </a:uFill>
              <a:latin typeface="Arial"/>
            </a:endParaRPr>
          </a:p>
        </p:txBody>
      </p:sp>
      <p:sp>
        <p:nvSpPr>
          <p:cNvPr id="467" name="CustomShape 2"/>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Results</a:t>
            </a:r>
            <a:endParaRPr b="0" lang="en-IN" sz="1800" spc="-1" strike="noStrike">
              <a:solidFill>
                <a:srgbClr val="000000"/>
              </a:solidFill>
              <a:uFill>
                <a:solidFill>
                  <a:srgbClr val="ffffff"/>
                </a:solidFill>
              </a:u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68" name="CustomShape 1"/>
          <p:cNvSpPr/>
          <p:nvPr/>
        </p:nvSpPr>
        <p:spPr>
          <a:xfrm>
            <a:off x="504000" y="1769040"/>
            <a:ext cx="9068040" cy="5414040"/>
          </a:xfrm>
          <a:prstGeom prst="rect">
            <a:avLst/>
          </a:prstGeom>
          <a:noFill/>
          <a:ln>
            <a:noFill/>
          </a:ln>
        </p:spPr>
        <p:style>
          <a:lnRef idx="0"/>
          <a:fillRef idx="0"/>
          <a:effectRef idx="0"/>
          <a:fontRef idx="minor"/>
        </p:style>
        <p:txBody>
          <a:bodyPr lIns="0" rIns="0" tIns="0" bIns="0"/>
          <a:p>
            <a:pPr>
              <a:lnSpc>
                <a:spcPct val="100000"/>
              </a:lnSpc>
            </a:pPr>
            <a:r>
              <a:rPr b="0" lang="en-IN" sz="2800" spc="-1" strike="noStrike">
                <a:solidFill>
                  <a:srgbClr val="000000"/>
                </a:solidFill>
                <a:uFill>
                  <a:solidFill>
                    <a:srgbClr val="ffffff"/>
                  </a:solidFill>
                </a:uFill>
                <a:latin typeface="Times New Roman"/>
                <a:ea typeface="DejaVu Sans"/>
              </a:rPr>
              <a:t>1.Connect to the website by selenium tool</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2.Scrap the webpages having unstructured data through selenium tool to get semi structured data.</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3.Parse these semi structured data to get Data relevent to the Application.</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4.Classify each comments as positive, negative or neutral.</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5. Apply Sentiment Analysis on refined data to get score which determines which is best choice(buy,sell,hold) for stocks.</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6. Provide Result in CSV file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69" name="CustomShape 2"/>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Methodology</a:t>
            </a:r>
            <a:endParaRPr b="0" lang="en-IN" sz="1800" spc="-1" strike="noStrike">
              <a:solidFill>
                <a:srgbClr val="000000"/>
              </a:solidFill>
              <a:uFill>
                <a:solidFill>
                  <a:srgbClr val="ffffff"/>
                </a:solidFill>
              </a:uFill>
              <a:latin typeface="Arial"/>
            </a:endParaRPr>
          </a:p>
        </p:txBody>
      </p:sp>
      <p:sp>
        <p:nvSpPr>
          <p:cNvPr id="470" name="CustomShape 3"/>
          <p:cNvSpPr/>
          <p:nvPr/>
        </p:nvSpPr>
        <p:spPr>
          <a:xfrm>
            <a:off x="504000" y="301320"/>
            <a:ext cx="9068040" cy="1258560"/>
          </a:xfrm>
          <a:prstGeom prst="rect">
            <a:avLst/>
          </a:prstGeom>
          <a:noFill/>
          <a:ln>
            <a:noFill/>
          </a:ln>
        </p:spPr>
        <p:style>
          <a:lnRef idx="0"/>
          <a:fillRef idx="0"/>
          <a:effectRef idx="0"/>
          <a:fontRef idx="minor"/>
        </p:style>
      </p:sp>
      <p:sp>
        <p:nvSpPr>
          <p:cNvPr id="471" name="CustomShape 4"/>
          <p:cNvSpPr/>
          <p:nvPr/>
        </p:nvSpPr>
        <p:spPr>
          <a:xfrm>
            <a:off x="504000" y="1769040"/>
            <a:ext cx="9068040" cy="4380840"/>
          </a:xfrm>
          <a:prstGeom prst="rect">
            <a:avLst/>
          </a:prstGeom>
          <a:noFill/>
          <a:ln>
            <a:noFill/>
          </a:ln>
        </p:spPr>
        <p:style>
          <a:lnRef idx="0"/>
          <a:fillRef idx="0"/>
          <a:effectRef idx="0"/>
          <a:fontRef idx="minor"/>
        </p:style>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204120" y="0"/>
            <a:ext cx="9068040" cy="6964920"/>
          </a:xfrm>
          <a:prstGeom prst="rect">
            <a:avLst/>
          </a:prstGeom>
          <a:noFill/>
          <a:ln>
            <a:noFill/>
          </a:ln>
        </p:spPr>
        <p:style>
          <a:lnRef idx="0"/>
          <a:fillRef idx="0"/>
          <a:effectRef idx="0"/>
          <a:fontRef idx="minor"/>
        </p:style>
        <p:txBody>
          <a:bodyPr lIns="0" rIns="0" tIns="0" bIns="0"/>
          <a:p>
            <a:pPr algn="just">
              <a:lnSpc>
                <a:spcPct val="100000"/>
              </a:lnSpc>
            </a:pPr>
            <a:r>
              <a:rPr b="1" lang="en-IN" sz="3200" spc="-1" strike="noStrike">
                <a:solidFill>
                  <a:srgbClr val="000000"/>
                </a:solidFill>
                <a:uFill>
                  <a:solidFill>
                    <a:srgbClr val="ffffff"/>
                  </a:solidFill>
                </a:uFill>
                <a:latin typeface="Times New Roman"/>
                <a:ea typeface="DejaVu Sans"/>
              </a:rPr>
              <a:t>Selenium Result: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imes New Roman"/>
                <a:ea typeface="DejaVu Sans"/>
              </a:rPr>
              <a:t>[&lt;selenium.webdriver.remote.webelement.WebElement (session="48065de2f4fe081d944e4dc12a1b67ee", element="0.34928147231093387-1")&gt;, &lt;selenium.webdriver.remote.webelement.WebElement (session="48065de2f4fe081d944e4dc12a1b67ee", element="0.34928147231093387-2")&gt;, &lt;selenium.webdriver.remote.webelement.WebElement (session="48065de2f4fe081d944e4dc12a1b67ee", element="0.34928147231093387-3")&gt;, &lt;selenium.webdriver.remote.webelement.WebElement (session="48065de2f4fe081d944e4dc12a1b67ee", element="0.34928147231093387-4")&gt;, &lt;selenium.webdriver.remote.webelement.WebElement (session="48065de2f4fe081d944e4dc12a1b67ee", element="0.34928147231093387-5")&gt;, &lt;selenium.webdriver.remote.webelement.WebElement (session="48065de2f4fe081d944e4dc12a1b67ee", element="0.34928147231093387-6")&gt;]</a:t>
            </a:r>
            <a:endParaRPr b="0" lang="en-IN" sz="1800" spc="-1" strike="noStrike">
              <a:solidFill>
                <a:srgbClr val="000000"/>
              </a:solidFill>
              <a:uFill>
                <a:solidFill>
                  <a:srgbClr val="ffffff"/>
                </a:solidFill>
              </a:u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Semi Structured output</a:t>
            </a:r>
            <a:endParaRPr b="0" lang="en-IN" sz="1800" spc="-1" strike="noStrike">
              <a:solidFill>
                <a:srgbClr val="000000"/>
              </a:solidFill>
              <a:uFill>
                <a:solidFill>
                  <a:srgbClr val="ffffff"/>
                </a:solidFill>
              </a:uFill>
              <a:latin typeface="Arial"/>
            </a:endParaRPr>
          </a:p>
        </p:txBody>
      </p:sp>
      <p:sp>
        <p:nvSpPr>
          <p:cNvPr id="474" name="CustomShape 2"/>
          <p:cNvSpPr/>
          <p:nvPr/>
        </p:nvSpPr>
        <p:spPr>
          <a:xfrm>
            <a:off x="504000" y="1768680"/>
            <a:ext cx="9069480" cy="4381560"/>
          </a:xfrm>
          <a:prstGeom prst="rect">
            <a:avLst/>
          </a:prstGeom>
          <a:noFill/>
          <a:ln>
            <a:noFill/>
          </a:ln>
        </p:spPr>
        <p:style>
          <a:lnRef idx="0"/>
          <a:fillRef idx="0"/>
          <a:effectRef idx="0"/>
          <a:fontRef idx="minor"/>
        </p:style>
      </p:sp>
      <p:pic>
        <p:nvPicPr>
          <p:cNvPr id="475" name="" descr=""/>
          <p:cNvPicPr/>
          <p:nvPr/>
        </p:nvPicPr>
        <p:blipFill>
          <a:blip r:embed="rId1"/>
          <a:stretch/>
        </p:blipFill>
        <p:spPr>
          <a:xfrm>
            <a:off x="16200" y="1670760"/>
            <a:ext cx="10077840" cy="4247280"/>
          </a:xfrm>
          <a:prstGeom prst="rect">
            <a:avLst/>
          </a:prstGeom>
          <a:ln>
            <a:noFill/>
          </a:ln>
        </p:spPr>
      </p:pic>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504000" y="301320"/>
            <a:ext cx="906948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Times New Roman"/>
                <a:ea typeface="DejaVu Sans"/>
              </a:rPr>
              <a:t>Result</a:t>
            </a:r>
            <a:endParaRPr b="0" lang="en-IN" sz="1800" spc="-1" strike="noStrike">
              <a:solidFill>
                <a:srgbClr val="000000"/>
              </a:solidFill>
              <a:uFill>
                <a:solidFill>
                  <a:srgbClr val="ffffff"/>
                </a:solidFill>
              </a:uFill>
              <a:latin typeface="Arial"/>
            </a:endParaRPr>
          </a:p>
        </p:txBody>
      </p:sp>
      <p:pic>
        <p:nvPicPr>
          <p:cNvPr id="477" name="" descr=""/>
          <p:cNvPicPr/>
          <p:nvPr/>
        </p:nvPicPr>
        <p:blipFill>
          <a:blip r:embed="rId1"/>
          <a:stretch/>
        </p:blipFill>
        <p:spPr>
          <a:xfrm>
            <a:off x="1584000" y="2059920"/>
            <a:ext cx="7688160" cy="3841560"/>
          </a:xfrm>
          <a:prstGeom prst="rect">
            <a:avLst/>
          </a:prstGeom>
          <a:ln>
            <a:noFill/>
          </a:ln>
        </p:spPr>
      </p:pic>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Conclusion</a:t>
            </a:r>
            <a:endParaRPr b="0" lang="en-IN" sz="1800" spc="-1" strike="noStrike">
              <a:solidFill>
                <a:srgbClr val="000000"/>
              </a:solidFill>
              <a:uFill>
                <a:solidFill>
                  <a:srgbClr val="ffffff"/>
                </a:solidFill>
              </a:uFill>
              <a:latin typeface="Arial"/>
            </a:endParaRPr>
          </a:p>
        </p:txBody>
      </p:sp>
      <p:sp>
        <p:nvSpPr>
          <p:cNvPr id="479"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Predicts future movement of stocks through analyzing sentiments of reviews given by investors in stock market forum.</a:t>
            </a:r>
            <a:endParaRPr b="0" lang="en-IN" sz="1800" spc="-1" strike="noStrike">
              <a:solidFill>
                <a:srgbClr val="000000"/>
              </a:solidFill>
              <a:uFill>
                <a:solidFill>
                  <a:srgbClr val="ffffff"/>
                </a:solidFill>
              </a:uFill>
              <a:latin typeface="Arial"/>
            </a:endParaRPr>
          </a:p>
        </p:txBody>
      </p:sp>
      <p:sp>
        <p:nvSpPr>
          <p:cNvPr id="480" name="CustomShape 3"/>
          <p:cNvSpPr/>
          <p:nvPr/>
        </p:nvSpPr>
        <p:spPr>
          <a:xfrm>
            <a:off x="504000" y="301320"/>
            <a:ext cx="9068040" cy="1258560"/>
          </a:xfrm>
          <a:prstGeom prst="rect">
            <a:avLst/>
          </a:prstGeom>
          <a:noFill/>
          <a:ln>
            <a:noFill/>
          </a:ln>
        </p:spPr>
        <p:style>
          <a:lnRef idx="0"/>
          <a:fillRef idx="0"/>
          <a:effectRef idx="0"/>
          <a:fontRef idx="minor"/>
        </p:style>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504000" y="301320"/>
            <a:ext cx="906804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References</a:t>
            </a:r>
            <a:endParaRPr b="0" lang="en-IN" sz="1800" spc="-1" strike="noStrike">
              <a:solidFill>
                <a:srgbClr val="000000"/>
              </a:solidFill>
              <a:uFill>
                <a:solidFill>
                  <a:srgbClr val="ffffff"/>
                </a:solidFill>
              </a:uFill>
              <a:latin typeface="Arial"/>
            </a:endParaRPr>
          </a:p>
        </p:txBody>
      </p:sp>
      <p:sp>
        <p:nvSpPr>
          <p:cNvPr id="482" name="CustomShape 2"/>
          <p:cNvSpPr/>
          <p:nvPr/>
        </p:nvSpPr>
        <p:spPr>
          <a:xfrm>
            <a:off x="504000" y="1769040"/>
            <a:ext cx="906804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Pranjal Chakraborty, Ummay Sani Pria, Md. Rashad Al Hasan Rony, Mahbub Alam Majumdar, “</a:t>
            </a:r>
            <a:r>
              <a:rPr b="1" lang="en-IN" sz="2400" spc="-1" strike="noStrike">
                <a:solidFill>
                  <a:srgbClr val="000000"/>
                </a:solidFill>
                <a:uFill>
                  <a:solidFill>
                    <a:srgbClr val="ffffff"/>
                  </a:solidFill>
                </a:uFill>
                <a:latin typeface="Times New Roman"/>
                <a:ea typeface="DejaVu Sans"/>
              </a:rPr>
              <a:t>Predicting Stock Market Using Sentiment Analusis of Twitter feed</a:t>
            </a:r>
            <a:r>
              <a:rPr b="0" lang="en-IN" sz="2400" spc="-1" strike="noStrike">
                <a:solidFill>
                  <a:srgbClr val="000000"/>
                </a:solidFill>
                <a:uFill>
                  <a:solidFill>
                    <a:srgbClr val="ffffff"/>
                  </a:solidFill>
                </a:uFill>
                <a:latin typeface="Times New Roman"/>
                <a:ea typeface="DejaVu Sans"/>
              </a:rPr>
              <a:t>”, IEEE Conferences,pp. 1-6, 2017.</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Sunil Kumar Khatri, Ayush Srivastava, “</a:t>
            </a:r>
            <a:r>
              <a:rPr b="1" lang="en-IN" sz="2400" spc="-1" strike="noStrike">
                <a:solidFill>
                  <a:srgbClr val="000000"/>
                </a:solidFill>
                <a:uFill>
                  <a:solidFill>
                    <a:srgbClr val="ffffff"/>
                  </a:solidFill>
                </a:uFill>
                <a:latin typeface="Times New Roman"/>
                <a:ea typeface="DejaVu Sans"/>
              </a:rPr>
              <a:t>Using Sentimental Analysis in Prediction of Stock Market Investment</a:t>
            </a:r>
            <a:r>
              <a:rPr b="0" lang="en-IN" sz="2400" spc="-1" strike="noStrike">
                <a:solidFill>
                  <a:srgbClr val="000000"/>
                </a:solidFill>
                <a:uFill>
                  <a:solidFill>
                    <a:srgbClr val="ffffff"/>
                  </a:solidFill>
                </a:uFill>
                <a:latin typeface="Times New Roman"/>
                <a:ea typeface="DejaVu Sans"/>
              </a:rPr>
              <a:t>”, IEEE Conferences, pp. 566-569, 2016.</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Xiaodong Li, Haoran Xie, Tak-Lam Wong and Fu Lee Wang, “</a:t>
            </a:r>
            <a:r>
              <a:rPr b="1" lang="en-IN" sz="2400" spc="-1" strike="noStrike">
                <a:solidFill>
                  <a:srgbClr val="000000"/>
                </a:solidFill>
                <a:uFill>
                  <a:solidFill>
                    <a:srgbClr val="ffffff"/>
                  </a:solidFill>
                </a:uFill>
                <a:latin typeface="Times New Roman"/>
                <a:ea typeface="DejaVu Sans"/>
              </a:rPr>
              <a:t>Market Impact Analysis via Sentimental Transfer Learning</a:t>
            </a:r>
            <a:r>
              <a:rPr b="0" lang="en-IN" sz="2400" spc="-1" strike="noStrike">
                <a:solidFill>
                  <a:srgbClr val="000000"/>
                </a:solidFill>
                <a:uFill>
                  <a:solidFill>
                    <a:srgbClr val="ffffff"/>
                  </a:solidFill>
                </a:uFill>
                <a:latin typeface="Times New Roman"/>
                <a:ea typeface="DejaVu Sans"/>
              </a:rPr>
              <a:t>”, IEEE Conferences, pp: 451-452, 2017.</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Rohan Srivastava ; Soumil Agarwal ; Dhruv Garg ; Jagdish Chandra Patni, “</a:t>
            </a:r>
            <a:r>
              <a:rPr b="1" lang="en-IN" sz="2400" spc="-1" strike="noStrike">
                <a:solidFill>
                  <a:srgbClr val="000000"/>
                </a:solidFill>
                <a:uFill>
                  <a:solidFill>
                    <a:srgbClr val="ffffff"/>
                  </a:solidFill>
                </a:uFill>
                <a:latin typeface="Times New Roman"/>
                <a:ea typeface="DejaVu Sans"/>
              </a:rPr>
              <a:t>Capital market forecasting by using sentimental analysis</a:t>
            </a:r>
            <a:r>
              <a:rPr b="0" lang="en-IN" sz="2400" spc="-1" strike="noStrike">
                <a:solidFill>
                  <a:srgbClr val="000000"/>
                </a:solidFill>
                <a:uFill>
                  <a:solidFill>
                    <a:srgbClr val="ffffff"/>
                  </a:solidFill>
                </a:uFill>
                <a:latin typeface="Times New Roman"/>
                <a:ea typeface="DejaVu Sans"/>
              </a:rPr>
              <a:t>”, IEEE Conferences,  pp: 09-12, 2016.</a:t>
            </a:r>
            <a:endParaRPr b="0" lang="en-IN" sz="1800" spc="-1" strike="noStrike">
              <a:solidFill>
                <a:srgbClr val="000000"/>
              </a:solidFill>
              <a:uFill>
                <a:solidFill>
                  <a:srgbClr val="ffffff"/>
                </a:solidFill>
              </a:uFill>
              <a:latin typeface="Arial"/>
            </a:endParaRPr>
          </a:p>
        </p:txBody>
      </p:sp>
      <p:sp>
        <p:nvSpPr>
          <p:cNvPr id="483" name="CustomShape 3"/>
          <p:cNvSpPr/>
          <p:nvPr/>
        </p:nvSpPr>
        <p:spPr>
          <a:xfrm>
            <a:off x="504000" y="301320"/>
            <a:ext cx="9068040" cy="1258560"/>
          </a:xfrm>
          <a:prstGeom prst="rect">
            <a:avLst/>
          </a:prstGeom>
          <a:noFill/>
          <a:ln>
            <a:noFill/>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Literature Survey </a:t>
            </a:r>
            <a:endParaRPr b="0" lang="en-IN" sz="1800" spc="-1" strike="noStrike">
              <a:solidFill>
                <a:srgbClr val="000000"/>
              </a:solidFill>
              <a:uFill>
                <a:solidFill>
                  <a:srgbClr val="ffffff"/>
                </a:solidFill>
              </a:uFill>
              <a:latin typeface="Arial"/>
            </a:endParaRPr>
          </a:p>
        </p:txBody>
      </p:sp>
      <p:sp>
        <p:nvSpPr>
          <p:cNvPr id="309"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216000" indent="-214560">
              <a:lnSpc>
                <a:spcPct val="100000"/>
              </a:lnSpc>
              <a:buClr>
                <a:srgbClr val="000000"/>
              </a:buClr>
              <a:buFont typeface="StarSymbol"/>
              <a:buAutoNum type="arabicPeriod"/>
            </a:pPr>
            <a:r>
              <a:rPr b="1" lang="en-IN" sz="2400" spc="-1" strike="noStrike">
                <a:solidFill>
                  <a:srgbClr val="000000"/>
                </a:solidFill>
                <a:uFill>
                  <a:solidFill>
                    <a:srgbClr val="ffffff"/>
                  </a:solidFill>
                </a:uFill>
                <a:latin typeface="Times New Roman"/>
                <a:ea typeface="DejaVu Sans"/>
              </a:rPr>
              <a:t>Predicting Stock Movement using Sentimental Analysis of Twitter Feed, </a:t>
            </a:r>
            <a:r>
              <a:rPr b="0" lang="en-IN" sz="2400" spc="-1" strike="noStrike">
                <a:solidFill>
                  <a:srgbClr val="000000"/>
                </a:solidFill>
                <a:uFill>
                  <a:solidFill>
                    <a:srgbClr val="ffffff"/>
                  </a:solidFill>
                </a:uFill>
                <a:latin typeface="Times New Roman"/>
                <a:ea typeface="DejaVu Sans"/>
              </a:rPr>
              <a:t>Pranjal Chakraborty, Ummay Sani Pria, Rashad Al Hasan Rony, Mahbub Alam Majumdar</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Times New Roman"/>
                <a:ea typeface="DejaVu Sans"/>
              </a:rPr>
              <a:t>Objective: Predicting Stock Movement from twitter tweets using Boosted Regression Tree Model </a:t>
            </a:r>
            <a:endParaRPr b="0" lang="en-IN" sz="1800" spc="-1" strike="noStrike">
              <a:solidFill>
                <a:srgbClr val="000000"/>
              </a:solidFill>
              <a:uFill>
                <a:solidFill>
                  <a:srgbClr val="ffffff"/>
                </a:solidFill>
              </a:uFill>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rPr>
              <a:t>References</a:t>
            </a:r>
            <a:endParaRPr b="0" lang="en-IN" sz="1800" spc="-1" strike="noStrike">
              <a:solidFill>
                <a:srgbClr val="000000"/>
              </a:solidFill>
              <a:uFill>
                <a:solidFill>
                  <a:srgbClr val="ffffff"/>
                </a:solidFill>
              </a:uFill>
              <a:latin typeface="Arial"/>
            </a:endParaRPr>
          </a:p>
        </p:txBody>
      </p:sp>
      <p:sp>
        <p:nvSpPr>
          <p:cNvPr id="485" name="CustomShape 2"/>
          <p:cNvSpPr/>
          <p:nvPr/>
        </p:nvSpPr>
        <p:spPr>
          <a:xfrm>
            <a:off x="504000" y="1768680"/>
            <a:ext cx="9071640" cy="4383720"/>
          </a:xfrm>
          <a:prstGeom prst="rect">
            <a:avLst/>
          </a:prstGeom>
          <a:noFill/>
          <a:ln>
            <a:noFill/>
          </a:ln>
        </p:spPr>
        <p:style>
          <a:lnRef idx="0"/>
          <a:fillRef idx="0"/>
          <a:effectRef idx="0"/>
          <a:fontRef idx="minor"/>
        </p:style>
        <p:txBody>
          <a:bodyPr lIns="0" rIns="0" tIns="0" bIns="0"/>
          <a:p>
            <a:pPr marL="216000" indent="-215640" algn="just">
              <a:lnSpc>
                <a:spcPct val="100000"/>
              </a:lnSpc>
              <a:buClr>
                <a:srgbClr val="000000"/>
              </a:buClr>
              <a:buFont typeface="StarSymbol"/>
              <a:buAutoNum type="arabicPeriod" startAt="5"/>
            </a:pPr>
            <a:r>
              <a:rPr b="0" lang="en-IN" sz="2400" spc="-1" strike="noStrike">
                <a:solidFill>
                  <a:srgbClr val="000000"/>
                </a:solidFill>
                <a:uFill>
                  <a:solidFill>
                    <a:srgbClr val="ffffff"/>
                  </a:solidFill>
                </a:uFill>
                <a:latin typeface="Times New Roman"/>
              </a:rPr>
              <a:t>Shri Bharathi, Angelina Geetha,</a:t>
            </a:r>
            <a:r>
              <a:rPr b="1" lang="en-IN" sz="2400" spc="-1" strike="noStrike">
                <a:solidFill>
                  <a:srgbClr val="000000"/>
                </a:solidFill>
                <a:uFill>
                  <a:solidFill>
                    <a:srgbClr val="ffffff"/>
                  </a:solidFill>
                </a:uFill>
                <a:latin typeface="Times New Roman"/>
              </a:rPr>
              <a:t>”Sentiment Analysis for Effective Stock Market Prediction”</a:t>
            </a:r>
            <a:r>
              <a:rPr b="0" lang="en-IN" sz="2400" spc="-1" strike="noStrike">
                <a:solidFill>
                  <a:srgbClr val="000000"/>
                </a:solidFill>
                <a:uFill>
                  <a:solidFill>
                    <a:srgbClr val="ffffff"/>
                  </a:solidFill>
                </a:uFill>
                <a:latin typeface="Times New Roman"/>
              </a:rPr>
              <a:t>, IEEE Conferences,2017.</a:t>
            </a:r>
            <a:endParaRPr b="0" lang="en-IN" sz="1800" spc="-1" strike="noStrike">
              <a:solidFill>
                <a:srgbClr val="000000"/>
              </a:solidFill>
              <a:uFill>
                <a:solidFill>
                  <a:srgbClr val="ffffff"/>
                </a:solidFill>
              </a:uFill>
              <a:latin typeface="Arial"/>
            </a:endParaRPr>
          </a:p>
          <a:p>
            <a:pPr marL="216000" indent="-215640" algn="just">
              <a:lnSpc>
                <a:spcPct val="100000"/>
              </a:lnSpc>
              <a:buClr>
                <a:srgbClr val="000000"/>
              </a:buClr>
              <a:buFont typeface="StarSymbol"/>
              <a:buAutoNum type="arabicPeriod" startAt="6"/>
            </a:pPr>
            <a:r>
              <a:rPr b="0" lang="en-IN" sz="2400" spc="-1" strike="noStrike">
                <a:solidFill>
                  <a:srgbClr val="000000"/>
                </a:solidFill>
                <a:uFill>
                  <a:solidFill>
                    <a:srgbClr val="ffffff"/>
                  </a:solidFill>
                </a:uFill>
                <a:latin typeface="Times New Roman"/>
              </a:rPr>
              <a:t>Yassine AL AMRANI, Mohamed LAZAAR b , Analysis Kamal Eddine EL KADIRI,”</a:t>
            </a:r>
            <a:r>
              <a:rPr b="1" lang="en-IN" sz="2400" spc="-1" strike="noStrike">
                <a:solidFill>
                  <a:srgbClr val="000000"/>
                </a:solidFill>
                <a:uFill>
                  <a:solidFill>
                    <a:srgbClr val="ffffff"/>
                  </a:solidFill>
                </a:uFill>
                <a:latin typeface="Times New Roman"/>
              </a:rPr>
              <a:t>Random Forest and Support Based Hybrid The First International Conference on Vector Intelligent Machine Computing in Data Sciences Approach to Sentiment Analysis”,</a:t>
            </a:r>
            <a:r>
              <a:rPr b="0" lang="en-IN" sz="2400" spc="-1" strike="noStrike">
                <a:solidFill>
                  <a:srgbClr val="000000"/>
                </a:solidFill>
                <a:uFill>
                  <a:solidFill>
                    <a:srgbClr val="ffffff"/>
                  </a:solidFill>
                </a:uFill>
                <a:latin typeface="Times New Roman"/>
              </a:rPr>
              <a:t>IEEE Conferences,2018.</a:t>
            </a:r>
            <a:endParaRPr b="0" lang="en-IN" sz="1800" spc="-1" strike="noStrike">
              <a:solidFill>
                <a:srgbClr val="000000"/>
              </a:solidFill>
              <a:uFill>
                <a:solidFill>
                  <a:srgbClr val="ffffff"/>
                </a:solidFill>
              </a:uFill>
              <a:latin typeface="Arial"/>
            </a:endParaRPr>
          </a:p>
          <a:p>
            <a:pPr marL="216000" indent="-215640" algn="just">
              <a:lnSpc>
                <a:spcPct val="100000"/>
              </a:lnSpc>
              <a:buClr>
                <a:srgbClr val="000000"/>
              </a:buClr>
              <a:buFont typeface="StarSymbol"/>
              <a:buAutoNum type="arabicPeriod" startAt="7"/>
            </a:pPr>
            <a:r>
              <a:rPr b="0" lang="en-IN" sz="2400" spc="-1" strike="noStrike">
                <a:solidFill>
                  <a:srgbClr val="000000"/>
                </a:solidFill>
                <a:uFill>
                  <a:solidFill>
                    <a:srgbClr val="ffffff"/>
                  </a:solidFill>
                </a:uFill>
                <a:latin typeface="Times New Roman"/>
              </a:rPr>
              <a:t>Vimalkumar B. Vaghela, Bhumika M. Jadav, “</a:t>
            </a:r>
            <a:r>
              <a:rPr b="1" lang="en-IN" sz="2400" spc="-1" strike="noStrike">
                <a:solidFill>
                  <a:srgbClr val="000000"/>
                </a:solidFill>
                <a:uFill>
                  <a:solidFill>
                    <a:srgbClr val="ffffff"/>
                  </a:solidFill>
                </a:uFill>
                <a:latin typeface="Times New Roman"/>
              </a:rPr>
              <a:t>Analysis of Various Sentiment Classification Techniques”,</a:t>
            </a:r>
            <a:r>
              <a:rPr b="0" lang="en-IN" sz="2400" spc="-1" strike="noStrike">
                <a:solidFill>
                  <a:srgbClr val="000000"/>
                </a:solidFill>
                <a:uFill>
                  <a:solidFill>
                    <a:srgbClr val="ffffff"/>
                  </a:solidFill>
                </a:uFill>
                <a:latin typeface="Times New Roman"/>
              </a:rPr>
              <a:t>IEEE Conferences, 2018.</a:t>
            </a:r>
            <a:endParaRPr b="0" lang="en-IN"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Architecture Diagram</a:t>
            </a:r>
            <a:endParaRPr b="0" lang="en-IN" sz="1800" spc="-1" strike="noStrike">
              <a:solidFill>
                <a:srgbClr val="000000"/>
              </a:solidFill>
              <a:uFill>
                <a:solidFill>
                  <a:srgbClr val="ffffff"/>
                </a:solidFill>
              </a:uFill>
              <a:latin typeface="Arial"/>
            </a:endParaRPr>
          </a:p>
        </p:txBody>
      </p:sp>
      <p:sp>
        <p:nvSpPr>
          <p:cNvPr id="311" name="CustomShape 2"/>
          <p:cNvSpPr/>
          <p:nvPr/>
        </p:nvSpPr>
        <p:spPr>
          <a:xfrm>
            <a:off x="576000" y="2376000"/>
            <a:ext cx="2086560" cy="934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Data Source</a:t>
            </a:r>
            <a:endParaRPr b="0" lang="en-IN" sz="1800" spc="-1" strike="noStrike">
              <a:solidFill>
                <a:srgbClr val="000000"/>
              </a:solidFill>
              <a:uFill>
                <a:solidFill>
                  <a:srgbClr val="ffffff"/>
                </a:solidFill>
              </a:uFill>
              <a:latin typeface="Arial"/>
            </a:endParaRPr>
          </a:p>
        </p:txBody>
      </p:sp>
      <p:sp>
        <p:nvSpPr>
          <p:cNvPr id="312" name="CustomShape 3"/>
          <p:cNvSpPr/>
          <p:nvPr/>
        </p:nvSpPr>
        <p:spPr>
          <a:xfrm>
            <a:off x="3672000" y="2376000"/>
            <a:ext cx="2662560" cy="934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Data Preprocessing</a:t>
            </a:r>
            <a:endParaRPr b="0" lang="en-IN" sz="1800" spc="-1" strike="noStrike">
              <a:solidFill>
                <a:srgbClr val="000000"/>
              </a:solidFill>
              <a:uFill>
                <a:solidFill>
                  <a:srgbClr val="ffffff"/>
                </a:solidFill>
              </a:uFill>
              <a:latin typeface="Arial"/>
            </a:endParaRPr>
          </a:p>
        </p:txBody>
      </p:sp>
      <p:sp>
        <p:nvSpPr>
          <p:cNvPr id="313" name="CustomShape 4"/>
          <p:cNvSpPr/>
          <p:nvPr/>
        </p:nvSpPr>
        <p:spPr>
          <a:xfrm>
            <a:off x="7128000" y="2376000"/>
            <a:ext cx="2590560" cy="934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Sentiment Analyzer</a:t>
            </a:r>
            <a:endParaRPr b="0" lang="en-IN" sz="1800" spc="-1" strike="noStrike">
              <a:solidFill>
                <a:srgbClr val="000000"/>
              </a:solidFill>
              <a:uFill>
                <a:solidFill>
                  <a:srgbClr val="ffffff"/>
                </a:solidFill>
              </a:uFill>
              <a:latin typeface="Arial"/>
            </a:endParaRPr>
          </a:p>
        </p:txBody>
      </p:sp>
      <p:sp>
        <p:nvSpPr>
          <p:cNvPr id="314" name="CustomShape 5"/>
          <p:cNvSpPr/>
          <p:nvPr/>
        </p:nvSpPr>
        <p:spPr>
          <a:xfrm>
            <a:off x="7128000" y="4176000"/>
            <a:ext cx="2662560" cy="79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Classifier</a:t>
            </a:r>
            <a:endParaRPr b="0" lang="en-IN" sz="1800" spc="-1" strike="noStrike">
              <a:solidFill>
                <a:srgbClr val="000000"/>
              </a:solidFill>
              <a:uFill>
                <a:solidFill>
                  <a:srgbClr val="ffffff"/>
                </a:solidFill>
              </a:uFill>
              <a:latin typeface="Arial"/>
            </a:endParaRPr>
          </a:p>
        </p:txBody>
      </p:sp>
      <p:sp>
        <p:nvSpPr>
          <p:cNvPr id="315" name="CustomShape 6"/>
          <p:cNvSpPr/>
          <p:nvPr/>
        </p:nvSpPr>
        <p:spPr>
          <a:xfrm>
            <a:off x="7200000" y="5688000"/>
            <a:ext cx="2590560" cy="79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Predictor </a:t>
            </a:r>
            <a:endParaRPr b="0" lang="en-IN" sz="1800" spc="-1" strike="noStrike">
              <a:solidFill>
                <a:srgbClr val="000000"/>
              </a:solidFill>
              <a:uFill>
                <a:solidFill>
                  <a:srgbClr val="ffffff"/>
                </a:solidFill>
              </a:uFill>
              <a:latin typeface="Arial"/>
            </a:endParaRPr>
          </a:p>
        </p:txBody>
      </p:sp>
      <p:sp>
        <p:nvSpPr>
          <p:cNvPr id="316" name="CustomShape 7"/>
          <p:cNvSpPr/>
          <p:nvPr/>
        </p:nvSpPr>
        <p:spPr>
          <a:xfrm>
            <a:off x="3744000" y="5688000"/>
            <a:ext cx="2590560" cy="718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Result</a:t>
            </a:r>
            <a:endParaRPr b="0" lang="en-IN" sz="1800" spc="-1" strike="noStrike">
              <a:solidFill>
                <a:srgbClr val="000000"/>
              </a:solidFill>
              <a:uFill>
                <a:solidFill>
                  <a:srgbClr val="ffffff"/>
                </a:solidFill>
              </a:uFill>
              <a:latin typeface="Arial"/>
            </a:endParaRPr>
          </a:p>
        </p:txBody>
      </p:sp>
      <p:sp>
        <p:nvSpPr>
          <p:cNvPr id="317" name="Line 8"/>
          <p:cNvSpPr/>
          <p:nvPr/>
        </p:nvSpPr>
        <p:spPr>
          <a:xfrm>
            <a:off x="2664000" y="2808000"/>
            <a:ext cx="1008000" cy="360"/>
          </a:xfrm>
          <a:prstGeom prst="line">
            <a:avLst/>
          </a:prstGeom>
          <a:ln>
            <a:solidFill>
              <a:srgbClr val="000000"/>
            </a:solidFill>
            <a:tailEnd len="med" type="triangle" w="med"/>
          </a:ln>
        </p:spPr>
        <p:style>
          <a:lnRef idx="0"/>
          <a:fillRef idx="0"/>
          <a:effectRef idx="0"/>
          <a:fontRef idx="minor"/>
        </p:style>
      </p:sp>
      <p:sp>
        <p:nvSpPr>
          <p:cNvPr id="318" name="Line 9"/>
          <p:cNvSpPr/>
          <p:nvPr/>
        </p:nvSpPr>
        <p:spPr>
          <a:xfrm>
            <a:off x="6336000" y="2808000"/>
            <a:ext cx="792000" cy="360"/>
          </a:xfrm>
          <a:prstGeom prst="line">
            <a:avLst/>
          </a:prstGeom>
          <a:ln>
            <a:solidFill>
              <a:srgbClr val="000000"/>
            </a:solidFill>
            <a:tailEnd len="med" type="triangle" w="med"/>
          </a:ln>
        </p:spPr>
        <p:style>
          <a:lnRef idx="0"/>
          <a:fillRef idx="0"/>
          <a:effectRef idx="0"/>
          <a:fontRef idx="minor"/>
        </p:style>
      </p:sp>
      <p:sp>
        <p:nvSpPr>
          <p:cNvPr id="319" name="Line 10"/>
          <p:cNvSpPr/>
          <p:nvPr/>
        </p:nvSpPr>
        <p:spPr>
          <a:xfrm>
            <a:off x="8352000" y="3312000"/>
            <a:ext cx="360" cy="864000"/>
          </a:xfrm>
          <a:prstGeom prst="line">
            <a:avLst/>
          </a:prstGeom>
          <a:ln>
            <a:solidFill>
              <a:srgbClr val="000000"/>
            </a:solidFill>
            <a:tailEnd len="med" type="triangle" w="med"/>
          </a:ln>
        </p:spPr>
        <p:style>
          <a:lnRef idx="0"/>
          <a:fillRef idx="0"/>
          <a:effectRef idx="0"/>
          <a:fontRef idx="minor"/>
        </p:style>
      </p:sp>
      <p:sp>
        <p:nvSpPr>
          <p:cNvPr id="320" name="Line 11"/>
          <p:cNvSpPr/>
          <p:nvPr/>
        </p:nvSpPr>
        <p:spPr>
          <a:xfrm>
            <a:off x="8424000" y="4968000"/>
            <a:ext cx="360" cy="720000"/>
          </a:xfrm>
          <a:prstGeom prst="line">
            <a:avLst/>
          </a:prstGeom>
          <a:ln>
            <a:solidFill>
              <a:srgbClr val="000000"/>
            </a:solidFill>
            <a:tailEnd len="med" type="triangle" w="med"/>
          </a:ln>
        </p:spPr>
        <p:style>
          <a:lnRef idx="0"/>
          <a:fillRef idx="0"/>
          <a:effectRef idx="0"/>
          <a:fontRef idx="minor"/>
        </p:style>
      </p:sp>
      <p:sp>
        <p:nvSpPr>
          <p:cNvPr id="321" name="Line 12"/>
          <p:cNvSpPr/>
          <p:nvPr/>
        </p:nvSpPr>
        <p:spPr>
          <a:xfrm flipH="1">
            <a:off x="6336000" y="6048000"/>
            <a:ext cx="864000" cy="360"/>
          </a:xfrm>
          <a:prstGeom prst="line">
            <a:avLst/>
          </a:prstGeom>
          <a:ln>
            <a:solidFill>
              <a:srgbClr val="000000"/>
            </a:solidFill>
            <a:tailEnd len="med" type="triangle" w="med"/>
          </a:ln>
        </p:spPr>
        <p:style>
          <a:lnRef idx="0"/>
          <a:fillRef idx="0"/>
          <a:effectRef idx="0"/>
          <a:fontRef idx="minor"/>
        </p:style>
      </p:sp>
      <p:sp>
        <p:nvSpPr>
          <p:cNvPr id="322" name="CustomShape 13"/>
          <p:cNvSpPr/>
          <p:nvPr/>
        </p:nvSpPr>
        <p:spPr>
          <a:xfrm>
            <a:off x="2592000" y="1800000"/>
            <a:ext cx="1510560" cy="502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Twitter tweets</a:t>
            </a:r>
            <a:endParaRPr b="0" lang="en-IN" sz="1800" spc="-1" strike="noStrike">
              <a:solidFill>
                <a:srgbClr val="000000"/>
              </a:solidFill>
              <a:uFill>
                <a:solidFill>
                  <a:srgbClr val="ffffff"/>
                </a:solidFill>
              </a:uFill>
              <a:latin typeface="Arial"/>
            </a:endParaRPr>
          </a:p>
        </p:txBody>
      </p:sp>
      <p:sp>
        <p:nvSpPr>
          <p:cNvPr id="323" name="CustomShape 14"/>
          <p:cNvSpPr/>
          <p:nvPr/>
        </p:nvSpPr>
        <p:spPr>
          <a:xfrm>
            <a:off x="6048000" y="1728000"/>
            <a:ext cx="1798560" cy="502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Preprocessed data</a:t>
            </a:r>
            <a:endParaRPr b="0" lang="en-IN" sz="1800" spc="-1" strike="noStrike">
              <a:solidFill>
                <a:srgbClr val="000000"/>
              </a:solidFill>
              <a:uFill>
                <a:solidFill>
                  <a:srgbClr val="ffffff"/>
                </a:solidFill>
              </a:uFill>
              <a:latin typeface="Arial"/>
            </a:endParaRPr>
          </a:p>
        </p:txBody>
      </p:sp>
      <p:sp>
        <p:nvSpPr>
          <p:cNvPr id="324" name="CustomShape 15"/>
          <p:cNvSpPr/>
          <p:nvPr/>
        </p:nvSpPr>
        <p:spPr>
          <a:xfrm>
            <a:off x="5472000" y="3528000"/>
            <a:ext cx="1942560" cy="502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Sentiment score : Average Marginal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value of +ve and -ve tweets</a:t>
            </a:r>
            <a:endParaRPr b="0" lang="en-IN" sz="1800" spc="-1" strike="noStrike">
              <a:solidFill>
                <a:srgbClr val="000000"/>
              </a:solidFill>
              <a:uFill>
                <a:solidFill>
                  <a:srgbClr val="ffffff"/>
                </a:solidFill>
              </a:uFill>
              <a:latin typeface="Arial"/>
            </a:endParaRPr>
          </a:p>
        </p:txBody>
      </p:sp>
      <p:sp>
        <p:nvSpPr>
          <p:cNvPr id="325" name="CustomShape 16"/>
          <p:cNvSpPr/>
          <p:nvPr/>
        </p:nvSpPr>
        <p:spPr>
          <a:xfrm>
            <a:off x="6192000" y="5112000"/>
            <a:ext cx="1942560" cy="358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Marginal Value of tweets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For present day</a:t>
            </a:r>
            <a:endParaRPr b="0" lang="en-IN" sz="1800" spc="-1" strike="noStrike">
              <a:solidFill>
                <a:srgbClr val="000000"/>
              </a:solidFill>
              <a:uFill>
                <a:solidFill>
                  <a:srgbClr val="ffffff"/>
                </a:solidFill>
              </a:uFill>
              <a:latin typeface="Arial"/>
            </a:endParaRPr>
          </a:p>
        </p:txBody>
      </p:sp>
      <p:sp>
        <p:nvSpPr>
          <p:cNvPr id="326" name="CustomShape 17"/>
          <p:cNvSpPr/>
          <p:nvPr/>
        </p:nvSpPr>
        <p:spPr>
          <a:xfrm>
            <a:off x="6048000" y="6552000"/>
            <a:ext cx="1654560" cy="718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Next day Stock Index Value</a:t>
            </a:r>
            <a:endParaRPr b="0" lang="en-IN"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Limitation</a:t>
            </a:r>
            <a:endParaRPr b="0" lang="en-IN" sz="1800" spc="-1" strike="noStrike">
              <a:solidFill>
                <a:srgbClr val="000000"/>
              </a:solidFill>
              <a:uFill>
                <a:solidFill>
                  <a:srgbClr val="ffffff"/>
                </a:solidFill>
              </a:uFill>
              <a:latin typeface="Arial"/>
            </a:endParaRPr>
          </a:p>
        </p:txBody>
      </p:sp>
      <p:sp>
        <p:nvSpPr>
          <p:cNvPr id="328"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Extremely high and extremely low stock indexes are cannot be predicted using Boosted Regression Tree.</a:t>
            </a:r>
            <a:endParaRPr b="0" lang="en-IN"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Literature Survey</a:t>
            </a:r>
            <a:endParaRPr b="0" lang="en-IN" sz="1800" spc="-1" strike="noStrike">
              <a:solidFill>
                <a:srgbClr val="000000"/>
              </a:solidFill>
              <a:uFill>
                <a:solidFill>
                  <a:srgbClr val="ffffff"/>
                </a:solidFill>
              </a:uFill>
              <a:latin typeface="Arial"/>
            </a:endParaRPr>
          </a:p>
        </p:txBody>
      </p:sp>
      <p:sp>
        <p:nvSpPr>
          <p:cNvPr id="330" name="CustomShape 2"/>
          <p:cNvSpPr/>
          <p:nvPr/>
        </p:nvSpPr>
        <p:spPr>
          <a:xfrm>
            <a:off x="504000" y="1768680"/>
            <a:ext cx="9070560" cy="438264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Font typeface="StarSymbol"/>
              <a:buAutoNum type="arabicPeriod" startAt="2"/>
            </a:pPr>
            <a:r>
              <a:rPr b="1" lang="en-IN" sz="2400" spc="-1" strike="noStrike">
                <a:solidFill>
                  <a:srgbClr val="000000"/>
                </a:solidFill>
                <a:uFill>
                  <a:solidFill>
                    <a:srgbClr val="ffffff"/>
                  </a:solidFill>
                </a:uFill>
                <a:latin typeface="Times New Roman"/>
                <a:ea typeface="DejaVu Sans"/>
              </a:rPr>
              <a:t> </a:t>
            </a:r>
            <a:r>
              <a:rPr b="1" lang="en-IN" sz="2400" spc="-1" strike="noStrike">
                <a:solidFill>
                  <a:srgbClr val="000000"/>
                </a:solidFill>
                <a:uFill>
                  <a:solidFill>
                    <a:srgbClr val="ffffff"/>
                  </a:solidFill>
                </a:uFill>
                <a:latin typeface="Times New Roman"/>
                <a:ea typeface="DejaVu Sans"/>
              </a:rPr>
              <a:t>Using Sentimental Analysis in Prediction of Stock Market Investment, </a:t>
            </a:r>
            <a:r>
              <a:rPr b="0" lang="en-IN" sz="2400" spc="-1" strike="noStrike">
                <a:solidFill>
                  <a:srgbClr val="000000"/>
                </a:solidFill>
                <a:uFill>
                  <a:solidFill>
                    <a:srgbClr val="ffffff"/>
                  </a:solidFill>
                </a:uFill>
                <a:latin typeface="Times New Roman"/>
                <a:ea typeface="DejaVu Sans"/>
              </a:rPr>
              <a:t>Sunil Kumar Khatri, Ayush Srivastava.</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2"/>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432000" indent="-322560" algn="just">
              <a:lnSpc>
                <a:spcPct val="100000"/>
              </a:lnSpc>
              <a:buClr>
                <a:srgbClr val="000000"/>
              </a:buClr>
              <a:buFont typeface="StarSymbol"/>
              <a:buAutoNum type="arabicPeriod" startAt="2"/>
            </a:pPr>
            <a:r>
              <a:rPr b="1" lang="en-IN" sz="2400" spc="-1" strike="noStrike">
                <a:solidFill>
                  <a:srgbClr val="000000"/>
                </a:solidFill>
                <a:uFill>
                  <a:solidFill>
                    <a:srgbClr val="ffffff"/>
                  </a:solidFill>
                </a:uFill>
                <a:latin typeface="Times New Roman"/>
                <a:ea typeface="DejaVu Sans"/>
              </a:rPr>
              <a:t>Objective: </a:t>
            </a:r>
            <a:r>
              <a:rPr b="0" lang="en-IN" sz="2400" spc="-1" strike="noStrike">
                <a:solidFill>
                  <a:srgbClr val="000000"/>
                </a:solidFill>
                <a:uFill>
                  <a:solidFill>
                    <a:srgbClr val="ffffff"/>
                  </a:solidFill>
                </a:uFill>
                <a:latin typeface="Times New Roman"/>
                <a:ea typeface="DejaVu Sans"/>
              </a:rPr>
              <a:t>Predict the next day closing price of stock using Artificial Neural Network Model</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1" lang="en-IN" sz="3200" spc="-1" strike="noStrike">
                <a:solidFill>
                  <a:srgbClr val="000000"/>
                </a:solidFill>
                <a:uFill>
                  <a:solidFill>
                    <a:srgbClr val="ffffff"/>
                  </a:solidFill>
                </a:uFill>
                <a:latin typeface="Times New Roman"/>
                <a:ea typeface="DejaVu Sans"/>
              </a:rPr>
              <a:t>Architecture Diagram</a:t>
            </a:r>
            <a:endParaRPr b="0" lang="en-IN" sz="1800" spc="-1" strike="noStrike">
              <a:solidFill>
                <a:srgbClr val="000000"/>
              </a:solidFill>
              <a:uFill>
                <a:solidFill>
                  <a:srgbClr val="ffffff"/>
                </a:solidFill>
              </a:uFill>
              <a:latin typeface="Arial"/>
            </a:endParaRPr>
          </a:p>
        </p:txBody>
      </p:sp>
      <p:sp>
        <p:nvSpPr>
          <p:cNvPr id="332" name="CustomShape 2"/>
          <p:cNvSpPr/>
          <p:nvPr/>
        </p:nvSpPr>
        <p:spPr>
          <a:xfrm>
            <a:off x="432000" y="2088000"/>
            <a:ext cx="2158560" cy="79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Twitter Data</a:t>
            </a:r>
            <a:endParaRPr b="0" lang="en-IN" sz="1800" spc="-1" strike="noStrike">
              <a:solidFill>
                <a:srgbClr val="000000"/>
              </a:solidFill>
              <a:uFill>
                <a:solidFill>
                  <a:srgbClr val="ffffff"/>
                </a:solidFill>
              </a:uFill>
              <a:latin typeface="Arial"/>
            </a:endParaRPr>
          </a:p>
        </p:txBody>
      </p:sp>
      <p:sp>
        <p:nvSpPr>
          <p:cNvPr id="333" name="CustomShape 3"/>
          <p:cNvSpPr/>
          <p:nvPr/>
        </p:nvSpPr>
        <p:spPr>
          <a:xfrm>
            <a:off x="3816000" y="2088000"/>
            <a:ext cx="2806560" cy="718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Classifier</a:t>
            </a:r>
            <a:endParaRPr b="0" lang="en-IN" sz="1800" spc="-1" strike="noStrike">
              <a:solidFill>
                <a:srgbClr val="000000"/>
              </a:solidFill>
              <a:uFill>
                <a:solidFill>
                  <a:srgbClr val="ffffff"/>
                </a:solidFill>
              </a:uFill>
              <a:latin typeface="Arial"/>
            </a:endParaRPr>
          </a:p>
        </p:txBody>
      </p:sp>
      <p:sp>
        <p:nvSpPr>
          <p:cNvPr id="334" name="CustomShape 4"/>
          <p:cNvSpPr/>
          <p:nvPr/>
        </p:nvSpPr>
        <p:spPr>
          <a:xfrm>
            <a:off x="3888000" y="3816000"/>
            <a:ext cx="2806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Artificial Neural Network</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DejaVu Sans"/>
              </a:rPr>
              <a:t>(Levenberg-Marquardt algorithm)</a:t>
            </a:r>
            <a:endParaRPr b="0" lang="en-IN" sz="1800" spc="-1" strike="noStrike">
              <a:solidFill>
                <a:srgbClr val="000000"/>
              </a:solidFill>
              <a:uFill>
                <a:solidFill>
                  <a:srgbClr val="ffffff"/>
                </a:solidFill>
              </a:uFill>
              <a:latin typeface="Arial"/>
            </a:endParaRPr>
          </a:p>
        </p:txBody>
      </p:sp>
      <p:sp>
        <p:nvSpPr>
          <p:cNvPr id="335" name="Line 5"/>
          <p:cNvSpPr/>
          <p:nvPr/>
        </p:nvSpPr>
        <p:spPr>
          <a:xfrm>
            <a:off x="5328000" y="2808000"/>
            <a:ext cx="360" cy="1008000"/>
          </a:xfrm>
          <a:prstGeom prst="line">
            <a:avLst/>
          </a:prstGeom>
          <a:ln>
            <a:solidFill>
              <a:srgbClr val="000000"/>
            </a:solidFill>
            <a:tailEnd len="med" type="triangle" w="med"/>
          </a:ln>
        </p:spPr>
        <p:style>
          <a:lnRef idx="0"/>
          <a:fillRef idx="0"/>
          <a:effectRef idx="0"/>
          <a:fontRef idx="minor"/>
        </p:style>
      </p:sp>
      <p:sp>
        <p:nvSpPr>
          <p:cNvPr id="336" name="CustomShape 6"/>
          <p:cNvSpPr/>
          <p:nvPr/>
        </p:nvSpPr>
        <p:spPr>
          <a:xfrm>
            <a:off x="6768000" y="2808000"/>
            <a:ext cx="2014560" cy="862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Polarity Index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DejaVu Sans"/>
              </a:rPr>
              <a:t>(Happy, up, down, Rejected)</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Times New Roman"/>
                <a:ea typeface="DejaVu Sans"/>
              </a:rPr>
              <a:t>Stored in csv file</a:t>
            </a:r>
            <a:endParaRPr b="0" lang="en-IN" sz="1800" spc="-1" strike="noStrike">
              <a:solidFill>
                <a:srgbClr val="000000"/>
              </a:solidFill>
              <a:uFill>
                <a:solidFill>
                  <a:srgbClr val="ffffff"/>
                </a:solidFill>
              </a:uFill>
              <a:latin typeface="Arial"/>
            </a:endParaRPr>
          </a:p>
        </p:txBody>
      </p:sp>
      <p:sp>
        <p:nvSpPr>
          <p:cNvPr id="337" name="Line 7"/>
          <p:cNvSpPr/>
          <p:nvPr/>
        </p:nvSpPr>
        <p:spPr>
          <a:xfrm>
            <a:off x="2592000" y="2448000"/>
            <a:ext cx="1224000" cy="360"/>
          </a:xfrm>
          <a:prstGeom prst="line">
            <a:avLst/>
          </a:prstGeom>
          <a:ln>
            <a:solidFill>
              <a:srgbClr val="000000"/>
            </a:solidFill>
            <a:tailEnd len="med" type="triangle" w="med"/>
          </a:ln>
        </p:spPr>
        <p:style>
          <a:lnRef idx="0"/>
          <a:fillRef idx="0"/>
          <a:effectRef idx="0"/>
          <a:fontRef idx="minor"/>
        </p:style>
      </p:sp>
      <p:sp>
        <p:nvSpPr>
          <p:cNvPr id="338" name="CustomShape 8"/>
          <p:cNvSpPr/>
          <p:nvPr/>
        </p:nvSpPr>
        <p:spPr>
          <a:xfrm>
            <a:off x="2520000" y="1368000"/>
            <a:ext cx="1942560" cy="502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Raw Data</a:t>
            </a:r>
            <a:endParaRPr b="0" lang="en-IN" sz="1800" spc="-1" strike="noStrike">
              <a:solidFill>
                <a:srgbClr val="000000"/>
              </a:solidFill>
              <a:uFill>
                <a:solidFill>
                  <a:srgbClr val="ffffff"/>
                </a:solidFill>
              </a:uFill>
              <a:latin typeface="Arial"/>
            </a:endParaRPr>
          </a:p>
        </p:txBody>
      </p:sp>
      <p:sp>
        <p:nvSpPr>
          <p:cNvPr id="339" name="CustomShape 9"/>
          <p:cNvSpPr/>
          <p:nvPr/>
        </p:nvSpPr>
        <p:spPr>
          <a:xfrm>
            <a:off x="4032000" y="5616000"/>
            <a:ext cx="2734560" cy="934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Times New Roman"/>
                <a:ea typeface="DejaVu Sans"/>
              </a:rPr>
              <a:t>Result</a:t>
            </a:r>
            <a:endParaRPr b="0" lang="en-IN" sz="1800" spc="-1" strike="noStrike">
              <a:solidFill>
                <a:srgbClr val="000000"/>
              </a:solidFill>
              <a:uFill>
                <a:solidFill>
                  <a:srgbClr val="ffffff"/>
                </a:solidFill>
              </a:uFill>
              <a:latin typeface="Arial"/>
            </a:endParaRPr>
          </a:p>
        </p:txBody>
      </p:sp>
      <p:sp>
        <p:nvSpPr>
          <p:cNvPr id="340" name="Line 10"/>
          <p:cNvSpPr/>
          <p:nvPr/>
        </p:nvSpPr>
        <p:spPr>
          <a:xfrm>
            <a:off x="5328000" y="4680000"/>
            <a:ext cx="360" cy="936000"/>
          </a:xfrm>
          <a:prstGeom prst="line">
            <a:avLst/>
          </a:prstGeom>
          <a:ln>
            <a:solidFill>
              <a:srgbClr val="000000"/>
            </a:solidFill>
            <a:tailEnd len="med" type="triangle" w="med"/>
          </a:ln>
        </p:spPr>
        <p:style>
          <a:lnRef idx="0"/>
          <a:fillRef idx="0"/>
          <a:effectRef idx="0"/>
          <a:fontRef idx="minor"/>
        </p:style>
      </p:sp>
      <p:sp>
        <p:nvSpPr>
          <p:cNvPr id="341" name="CustomShape 11"/>
          <p:cNvSpPr/>
          <p:nvPr/>
        </p:nvSpPr>
        <p:spPr>
          <a:xfrm>
            <a:off x="6912000" y="4896000"/>
            <a:ext cx="2374560" cy="64656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Graph shows which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company stock is good</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2019-06-05T17:31:22Z</dcterms:created>
  <dc:creator>User</dc:creator>
  <dc:description/>
  <dc:language>en-IN</dc:language>
  <cp:lastModifiedBy/>
  <dcterms:modified xsi:type="dcterms:W3CDTF">2019-06-26T07:52:05Z</dcterms:modified>
  <cp:revision>66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