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AD16B-7637-40E7-BCFC-6674051368FA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BF2CA-2E62-4C70-B85C-5C786F015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88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BF2CA-2E62-4C70-B85C-5C786F0156A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215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1D5D-85A5-A678-5342-B2BB311A2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2975E-3F6F-4785-F364-53907BFA0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417ED-8852-590A-D7C6-ABBEF446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2B0B-2CB7-4F5F-8A11-243FBDEBCD25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7DF64-B5D2-A956-0106-E52A3B31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BFBC7-D608-985A-2B71-A6E4C5AE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F6E-D604-4EC6-8FF7-D185DD7F9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20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C0B6-9F01-46B9-E3DB-095FD9F2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A0306-FBFC-9F4B-C195-C751C8937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47F15-B65C-A42A-8659-4F29017B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2B0B-2CB7-4F5F-8A11-243FBDEBCD25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F8178-A01E-AC2B-66FD-7446A511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11D8A-ABE0-EBF3-44D8-E9A5FFBA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F6E-D604-4EC6-8FF7-D185DD7F9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85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076829-2BE8-7E4F-5511-E7402E484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85980-1FEE-A1E5-2341-3E606555E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F5250-BBC8-6647-D864-5CEF539B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2B0B-2CB7-4F5F-8A11-243FBDEBCD25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FC932-EC11-C489-050D-7A8C745F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3DDB9-3029-965D-6477-1CCFBC67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F6E-D604-4EC6-8FF7-D185DD7F9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20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F746-FB73-3961-B2FD-40A3153E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059BD-E121-114E-7D66-5DE3514FB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E58E7-048F-E3C0-DA3F-359E344B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2B0B-2CB7-4F5F-8A11-243FBDEBCD25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B52C7-796A-10DF-DDDF-71843966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22D8C-8AC4-3F27-CD3A-C66E05F1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F6E-D604-4EC6-8FF7-D185DD7F9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51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66DB-9ED7-0597-C311-C5B02F80D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729C8-46B4-2541-1159-8B0398699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4D065-1EFB-94AA-4714-455805E1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2B0B-2CB7-4F5F-8A11-243FBDEBCD25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3406A-FB85-AF83-11CF-2853C679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31A0-1DB8-DEBB-EF7C-B587709F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F6E-D604-4EC6-8FF7-D185DD7F9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99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4029-E356-E1E1-66CF-883A0170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5F029-38ED-1050-E807-D662EBFFA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0CF23-9871-4AFD-7ABE-934CCB846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5B573-F18B-4DEA-1C41-0A5B4CE3A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2B0B-2CB7-4F5F-8A11-243FBDEBCD25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E1E34-AAE4-AAFF-3D0E-965847330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5E49C-E414-39F8-8DD3-494F19B1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F6E-D604-4EC6-8FF7-D185DD7F9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73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0963-4C20-B066-896D-1548BF2D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4C0B3-F174-5F17-4A8C-1670C35CC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315D7-408D-14CB-65D5-F2B873F70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4393B-E1D7-34B4-5056-3363B4FC8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69AB2-52D1-7982-E956-0EBE53E59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4D8F47-3A9D-8CEF-0457-D641A196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2B0B-2CB7-4F5F-8A11-243FBDEBCD25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FF3A3-F644-9399-1AA3-EB7F44EF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3E89B-A5E1-C5C0-DFA1-73EFE695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F6E-D604-4EC6-8FF7-D185DD7F9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27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8014-3BAA-D218-83B4-D592C308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A14E3E-1EB5-3766-0B28-AB1C46D4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2B0B-2CB7-4F5F-8A11-243FBDEBCD25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71E32-EB85-68BD-2FBF-41814C90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BD486-0BD0-734F-0C9B-82E511D3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F6E-D604-4EC6-8FF7-D185DD7F9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82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06F24C-E3F4-1483-A7D3-67EC161B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2B0B-2CB7-4F5F-8A11-243FBDEBCD25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EFC35-56B1-BE85-C93C-4FE25273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A0A27-8545-B93E-F2CE-143FBF8CC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F6E-D604-4EC6-8FF7-D185DD7F9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01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3714-3AD7-9672-8653-73D9E9AA3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EE798-C225-6560-1C84-BF55AF810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0647F-CD6D-1668-EF6A-4C1EB4C7A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D94A9-0BA3-1387-781F-1215184A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2B0B-2CB7-4F5F-8A11-243FBDEBCD25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D95A0-4717-AF65-4737-A2F8A869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477D7-10F7-1DDE-A0B2-5E968B4F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F6E-D604-4EC6-8FF7-D185DD7F9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4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F3A7-7464-9147-CAA7-946C1017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B0E08-9EE6-1296-91AB-DF18DE1A9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7A820-04AF-EA9D-9002-7C9E24246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C6B0B-66C6-225F-AFC7-5EA4B8C9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2B0B-2CB7-4F5F-8A11-243FBDEBCD25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14D19-63D2-484B-9B86-C6DC7A44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EF4FE-949D-C7B0-0495-1D6836E2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4F6E-D604-4EC6-8FF7-D185DD7F9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14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4A4E7B-36DB-B999-801A-B5A1A378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2C7BD-926D-7DF8-9B23-D66102950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D84E7-F750-82CC-2936-4014B2444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92B0B-2CB7-4F5F-8A11-243FBDEBCD25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48C16-6992-2075-5BDB-5B435EAA8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C888D-912A-C098-8E15-12BC6A6B3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4F6E-D604-4EC6-8FF7-D185DD7F9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77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8F2F-2A73-564C-A2C4-4B38FDE3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Aspect Based Sentiment Analysis with Gated Convolutional Networks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4AA44-115E-3546-2493-2D55B6C0C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                                                                  Team-49</a:t>
            </a:r>
          </a:p>
        </p:txBody>
      </p:sp>
    </p:spTree>
    <p:extLst>
      <p:ext uri="{BB962C8B-B14F-4D97-AF65-F5344CB8AC3E}">
        <p14:creationId xmlns:p14="http://schemas.microsoft.com/office/powerpoint/2010/main" val="1279395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E165-2166-0B42-862D-41403928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ATSA-GCAE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4B3F3-D506-242F-D96C-AED5A9EC7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model here predicts the sentiment polarity of the aspect terms in</a:t>
            </a:r>
          </a:p>
          <a:p>
            <a:pPr marL="0" indent="0">
              <a:buNone/>
            </a:pPr>
            <a:r>
              <a:rPr lang="en-IN" dirty="0"/>
              <a:t>  the given sentence(the terms or words appeared in the given</a:t>
            </a:r>
          </a:p>
          <a:p>
            <a:pPr marL="0" indent="0">
              <a:buNone/>
            </a:pPr>
            <a:r>
              <a:rPr lang="en-IN" dirty="0"/>
              <a:t>   sentence). If we take the same example in the ACSA task which is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US" dirty="0"/>
              <a:t>“Average to good Thai food, but terrible delivery”; category: “Service”</a:t>
            </a:r>
          </a:p>
          <a:p>
            <a:r>
              <a:rPr lang="en-IN" dirty="0"/>
              <a:t> Here ATSA will predict the sentiment polarity towards the word “Thai</a:t>
            </a:r>
          </a:p>
          <a:p>
            <a:pPr marL="0" indent="0">
              <a:buNone/>
            </a:pPr>
            <a:r>
              <a:rPr lang="en-IN" dirty="0"/>
              <a:t>    food”. Whereas ACSA will focus in the “Service”.</a:t>
            </a:r>
          </a:p>
        </p:txBody>
      </p:sp>
    </p:spTree>
    <p:extLst>
      <p:ext uri="{BB962C8B-B14F-4D97-AF65-F5344CB8AC3E}">
        <p14:creationId xmlns:p14="http://schemas.microsoft.com/office/powerpoint/2010/main" val="1221325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D9A2-0E90-7A05-148B-3E7F267A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ATSA-GCAE(Architecture)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C78680F-5307-598E-0E94-417F096A3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102" y="1690688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781736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A2C8-33D3-A451-5925-8B65CDC1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ATSA-GCAE(Architecture)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8A526-B7E0-9086-CD4B-FEDF051BD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ATSA model is an extension for the ACSA model discussed above in here we will add a small convolutional layer on the aspect terms.</a:t>
            </a:r>
          </a:p>
          <a:p>
            <a:r>
              <a:rPr lang="en-IN" dirty="0"/>
              <a:t>In ACSA the aspect information is one single word; while in the ATSA such information is provided by the CNN on the aspect terms.</a:t>
            </a:r>
          </a:p>
          <a:p>
            <a:r>
              <a:rPr lang="en-IN" dirty="0"/>
              <a:t>The additional CNN extracts the important features from multiple words.</a:t>
            </a:r>
          </a:p>
          <a:p>
            <a:r>
              <a:rPr lang="en-IN" dirty="0"/>
              <a:t>Then there is GTRU followed by maxover polling and softmax at the last</a:t>
            </a:r>
          </a:p>
        </p:txBody>
      </p:sp>
    </p:spTree>
    <p:extLst>
      <p:ext uri="{BB962C8B-B14F-4D97-AF65-F5344CB8AC3E}">
        <p14:creationId xmlns:p14="http://schemas.microsoft.com/office/powerpoint/2010/main" val="2957401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EE9C-6B02-FB98-0472-92423AC4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1C0ED-8840-8FDF-C0FC-CA08F566E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the dataset used was </a:t>
            </a:r>
            <a:r>
              <a:rPr lang="en-US" dirty="0" err="1"/>
              <a:t>acsa_hard_train</a:t>
            </a:r>
            <a:r>
              <a:rPr lang="en-US" dirty="0"/>
              <a:t> and </a:t>
            </a:r>
            <a:r>
              <a:rPr lang="en-US" dirty="0" err="1"/>
              <a:t>acsa_hard_test</a:t>
            </a:r>
            <a:r>
              <a:rPr lang="en-US" dirty="0"/>
              <a:t> for the ACSA part and </a:t>
            </a:r>
            <a:r>
              <a:rPr lang="en-US" dirty="0" err="1"/>
              <a:t>atsa_hard_train</a:t>
            </a:r>
            <a:r>
              <a:rPr lang="en-US" dirty="0"/>
              <a:t> and </a:t>
            </a:r>
            <a:r>
              <a:rPr lang="en-US" dirty="0" err="1"/>
              <a:t>atsa_hard_test</a:t>
            </a:r>
            <a:r>
              <a:rPr lang="en-US" dirty="0"/>
              <a:t> for ATSA part. All these are </a:t>
            </a:r>
            <a:r>
              <a:rPr lang="en-US" dirty="0" err="1"/>
              <a:t>SemEval</a:t>
            </a:r>
            <a:r>
              <a:rPr lang="en-US" dirty="0"/>
              <a:t> datasets which contains restaurants reviews with labels on aspect level.</a:t>
            </a:r>
          </a:p>
          <a:p>
            <a:r>
              <a:rPr lang="en-US" dirty="0"/>
              <a:t>All the datasets consist of three columns namely “sentence”, “aspect”, and “sentiment”. The “aspect” in </a:t>
            </a:r>
            <a:r>
              <a:rPr lang="en-US" dirty="0" err="1"/>
              <a:t>atsa</a:t>
            </a:r>
            <a:r>
              <a:rPr lang="en-US" dirty="0"/>
              <a:t> part represent aspect terms. Sentiment can any of the four “positive”, “negative”, “neutral”, “conflict”.</a:t>
            </a:r>
          </a:p>
        </p:txBody>
      </p:sp>
    </p:spTree>
    <p:extLst>
      <p:ext uri="{BB962C8B-B14F-4D97-AF65-F5344CB8AC3E}">
        <p14:creationId xmlns:p14="http://schemas.microsoft.com/office/powerpoint/2010/main" val="820609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3858-6333-BA07-7656-FB6723D5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8"/>
            <a:ext cx="10515600" cy="1325563"/>
          </a:xfrm>
        </p:spPr>
        <p:txBody>
          <a:bodyPr/>
          <a:lstStyle/>
          <a:p>
            <a:r>
              <a:rPr lang="en-US" dirty="0"/>
              <a:t>Loss and Accuracy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57C07-F848-D5CE-05F2-203C5CDA7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ACSA</a:t>
            </a:r>
          </a:p>
          <a:p>
            <a:pPr lvl="1"/>
            <a:r>
              <a:rPr lang="en-US" dirty="0"/>
              <a:t>Train loss = 0.6802543120936344 Train accuracy = 0.6986301369863014 </a:t>
            </a:r>
          </a:p>
          <a:p>
            <a:pPr lvl="1"/>
            <a:r>
              <a:rPr lang="en-US" dirty="0"/>
              <a:t>Test loss = 1.9121916090671935 Test accuracy = 0.3033707865168539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For ATSA</a:t>
            </a:r>
          </a:p>
          <a:p>
            <a:pPr lvl="1"/>
            <a:r>
              <a:rPr lang="en-US" dirty="0"/>
              <a:t>Train loss = 0.982821518738318 Train accuracy = 0.5876685934489403</a:t>
            </a:r>
          </a:p>
          <a:p>
            <a:pPr lvl="1"/>
            <a:r>
              <a:rPr lang="en-US" dirty="0"/>
              <a:t>Test loss = 1.9724740042978404 Test accuracy = 0.15510204081632653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code for ACSA was written in </a:t>
            </a:r>
            <a:r>
              <a:rPr lang="en-US" dirty="0" err="1"/>
              <a:t>acsa.ipynb</a:t>
            </a:r>
            <a:r>
              <a:rPr lang="en-US" dirty="0"/>
              <a:t> and ATSA was written in </a:t>
            </a:r>
            <a:r>
              <a:rPr lang="en-US" dirty="0" err="1"/>
              <a:t>atsa.ipynb</a:t>
            </a:r>
            <a:r>
              <a:rPr lang="en-US" dirty="0"/>
              <a:t> file. Before running the code, we need to have the glove.6B.50d file in the same folder as the code.</a:t>
            </a:r>
          </a:p>
          <a:p>
            <a:pPr lvl="1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11BCAF-B305-034C-DA10-3F72A316B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4554" y="4971818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60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54B5AA-8CB1-8314-F11B-80F83A28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A0084C-296C-D9DF-2565-1B43533C9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Aspect based sentiment analysis(ABSA) is used to analyse the text it categorizes opinions by aspect </a:t>
            </a:r>
            <a:r>
              <a:rPr lang="en-US" dirty="0"/>
              <a:t>and identifies the sentiment related to each aspect</a:t>
            </a:r>
          </a:p>
          <a:p>
            <a:r>
              <a:rPr lang="en-US" dirty="0"/>
              <a:t>There are previously two different approaches to the ABSA one is Aspect Category sentiment analysis(ACSA) and the other is the Aspect term sentiment analysis.</a:t>
            </a:r>
          </a:p>
          <a:p>
            <a:r>
              <a:rPr lang="en-US" dirty="0"/>
              <a:t>To solve ABSA many models are proposed some using LSTM layers(ATAE-LSTM, TD-LSTM, RAM-LSTM). These models are not efficient and time consuming.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31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57AF-3435-9BCC-B488-ECE4C9D1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07B28-B05B-DF52-9E73-493EB0A2D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paper the model proposed uses gated convolutional neural networks. The architecture in this model is much simpler compared to that of the other models which uses LSTM.</a:t>
            </a:r>
          </a:p>
          <a:p>
            <a:r>
              <a:rPr lang="en-IN" dirty="0"/>
              <a:t>Computation for this model can be easily parallelized during the training since convolutional layers do not have time dependency as in LSTM layers, and gating units also work independently.</a:t>
            </a:r>
          </a:p>
          <a:p>
            <a:r>
              <a:rPr lang="en-IN" dirty="0"/>
              <a:t>The model is tested on the semeval datasets, which showed efficiency and effectiveness of this model when compared to the previous models.</a:t>
            </a:r>
          </a:p>
        </p:txBody>
      </p:sp>
    </p:spTree>
    <p:extLst>
      <p:ext uri="{BB962C8B-B14F-4D97-AF65-F5344CB8AC3E}">
        <p14:creationId xmlns:p14="http://schemas.microsoft.com/office/powerpoint/2010/main" val="117776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F194-79E9-988F-66E1-F9A68681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76571-8D47-CA34-0CC6-E7D7F36F9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ACSA is to predict the sentiment polarity with regard to</a:t>
            </a:r>
          </a:p>
          <a:p>
            <a:pPr marL="0" indent="0">
              <a:buNone/>
            </a:pPr>
            <a:r>
              <a:rPr lang="en-US" dirty="0"/>
              <a:t>   the given aspect, which is one of a few predefined categories.</a:t>
            </a:r>
          </a:p>
          <a:p>
            <a:r>
              <a:rPr lang="en-US" dirty="0"/>
              <a:t>Consider an example in the </a:t>
            </a:r>
            <a:r>
              <a:rPr lang="en-US" dirty="0" err="1"/>
              <a:t>semeval</a:t>
            </a:r>
            <a:r>
              <a:rPr lang="en-US" dirty="0"/>
              <a:t> dataset of restaurants.</a:t>
            </a:r>
          </a:p>
          <a:p>
            <a:pPr marL="0" indent="0">
              <a:buNone/>
            </a:pPr>
            <a:r>
              <a:rPr lang="en-US" dirty="0"/>
              <a:t>   “Average to good Thai food, but terrible delivery”; category: “Service”</a:t>
            </a:r>
          </a:p>
          <a:p>
            <a:r>
              <a:rPr lang="en-US" dirty="0"/>
              <a:t>Here the category service is predefined in the data. ACSA would ask</a:t>
            </a:r>
          </a:p>
          <a:p>
            <a:pPr marL="0" indent="0">
              <a:buNone/>
            </a:pPr>
            <a:r>
              <a:rPr lang="en-US" dirty="0"/>
              <a:t>   the sentiment polarity of the aspect “service”.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552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1E23-DA17-B104-D6A1-64CF0A04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ACSA-GCAE(Architecture)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3D3B8488-37E9-48D0-FB3F-79EF5C43D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953" y="1769064"/>
            <a:ext cx="5643438" cy="4351338"/>
          </a:xfrm>
        </p:spPr>
      </p:pic>
    </p:spTree>
    <p:extLst>
      <p:ext uri="{BB962C8B-B14F-4D97-AF65-F5344CB8AC3E}">
        <p14:creationId xmlns:p14="http://schemas.microsoft.com/office/powerpoint/2010/main" val="265951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A239-6847-8963-DAAC-113CEB23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ACSA-GCAE(Architecture)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0F33D-6D7B-76F6-A9EA-05DF99AE6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Model is built on convolutional layer and gated units.</a:t>
            </a:r>
          </a:p>
          <a:p>
            <a:r>
              <a:rPr lang="en-IN" dirty="0"/>
              <a:t>The Gating units on the top of convolutional layer are also independent from each other. This implies that the model is more suited towards the parallel computing.</a:t>
            </a:r>
          </a:p>
          <a:p>
            <a:r>
              <a:rPr lang="en-IN" dirty="0"/>
              <a:t>The model has two kind of filtering mechanisms one is the gating units on the top of convolutional layer and the other is the max pooling layer.</a:t>
            </a:r>
          </a:p>
        </p:txBody>
      </p:sp>
    </p:spTree>
    <p:extLst>
      <p:ext uri="{BB962C8B-B14F-4D97-AF65-F5344CB8AC3E}">
        <p14:creationId xmlns:p14="http://schemas.microsoft.com/office/powerpoint/2010/main" val="2576283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A16F-2226-3216-C89F-9105191D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ACSA-GCAE(Architecture)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D4077-CD12-34FA-53E7-9790EF8FDC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1861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dirty="0"/>
                  <a:t>The </a:t>
                </a:r>
                <a:r>
                  <a:rPr lang="en-US" dirty="0"/>
                  <a:t>input sentence is represented by a matrix through the embedding layer,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,….,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b="0" dirty="0"/>
                  <a:t> where L is th</a:t>
                </a:r>
                <a:r>
                  <a:rPr lang="en-IN" dirty="0"/>
                  <a:t>e length of the sentence with padding and a convolutional 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 ~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en-IN" b="0" dirty="0"/>
                  <a:t> where D is the dimension size of the embedding vectors and k is the number of words the filter maps in the receptive field and convert into a single feature.</a:t>
                </a:r>
              </a:p>
              <a:p>
                <a:r>
                  <a:rPr lang="en-IN" dirty="0"/>
                  <a:t>Gated Tanh-</a:t>
                </a:r>
                <a:r>
                  <a:rPr lang="en-IN" dirty="0" err="1"/>
                  <a:t>ReLU</a:t>
                </a:r>
                <a:r>
                  <a:rPr lang="en-IN" dirty="0"/>
                  <a:t> units(GTRU) are connected to the two convolutional neurons at each position t</a:t>
                </a:r>
              </a:p>
              <a:p>
                <a:pPr marL="0" indent="0">
                  <a:buNone/>
                </a:pPr>
                <a:r>
                  <a:rPr lang="en-IN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𝑟𝑒𝑙𝑢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dirty="0"/>
                  <a:t>			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b="0" dirty="0"/>
                  <a:t>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b="0" dirty="0"/>
                  <a:t> </a:t>
                </a:r>
              </a:p>
              <a:p>
                <a:endParaRPr lang="en-IN" b="0" dirty="0"/>
              </a:p>
              <a:p>
                <a:endParaRPr lang="en-IN" b="0" dirty="0"/>
              </a:p>
              <a:p>
                <a:endParaRPr lang="en-IN" b="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D4077-CD12-34FA-53E7-9790EF8FDC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18614"/>
              </a:xfrm>
              <a:blipFill>
                <a:blip r:embed="rId2"/>
                <a:stretch>
                  <a:fillRect l="-1043" t="-2965" r="-19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866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8441-7782-4C5E-A26D-AA324E34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ACSA-GCAE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5BCBD7-32DD-159F-1813-781019FA02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IN" dirty="0"/>
                  <a:t> is the embedding vector of the given aspect category.</a:t>
                </a:r>
              </a:p>
              <a:p>
                <a:r>
                  <a:rPr lang="en-IN" dirty="0"/>
                  <a:t>Here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prstClr val="black"/>
                    </a:solidFill>
                  </a:rPr>
                  <a:t> are responsible for generating the sentiment and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prstClr val="black"/>
                    </a:solidFill>
                  </a:rPr>
                  <a:t>   the aspect features respectively. The Max-pooling layer will generate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prstClr val="black"/>
                    </a:solidFill>
                  </a:rPr>
                  <a:t>   a fixed size vector “e”. The fully connected layer with the softmax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prstClr val="black"/>
                    </a:solidFill>
                  </a:rPr>
                  <a:t>   function uses the e to predict the sentiment polarity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5BCBD7-32DD-159F-1813-781019FA02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3A9A046-3CCB-F393-CFB6-035DCDCAB02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838559" y="3921886"/>
            <a:ext cx="2032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27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24608-3359-E64C-02B4-AD02AF7C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ACSA-GCAE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BA319-A9FB-1EDA-92CC-58C06C8965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The model is trained by minimizing the cross entropy loss of the</a:t>
                </a:r>
              </a:p>
              <a:p>
                <a:pPr marL="0" indent="0">
                  <a:buNone/>
                </a:pPr>
                <a:r>
                  <a:rPr lang="en-IN" dirty="0"/>
                  <a:t>    ground truth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dirty="0"/>
                  <a:t> predicted value    .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/>
                  <a:t> is the index of the data sample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dirty="0"/>
                  <a:t> is the index of the sentiment class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BA319-A9FB-1EDA-92CC-58C06C8965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8CC0192-A899-3FA4-161A-F4978D3E1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043" y="2366897"/>
            <a:ext cx="207282" cy="371888"/>
          </a:xfrm>
          <a:prstGeom prst="rect">
            <a:avLst/>
          </a:prstGeom>
        </p:spPr>
      </p:pic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8CEFDD2F-A84D-F6EC-CA09-3C011B930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994" y="2992197"/>
            <a:ext cx="27146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8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70B72FC-D47E-4DA4-AD70-22A78EE543A9}">
  <we:reference id="wa200002290" version="1.0.0.3" store="en-US" storeType="OMEX"/>
  <we:alternateReferences>
    <we:reference id="WA200002290" version="1.0.0.3" store="" storeType="OMEX"/>
  </we:alternateReferences>
  <we:properties>
    <we:property name="mathList" value="[{&quot;id&quot;:&quot;1&quot;,&quot;code&quot;:&quot;$\\hat{y}$&quot;,&quot;font&quot;:{&quot;size&quot;:12,&quot;family&quot;:&quot;Arial&quot;,&quot;color&quot;:&quot;black&quot;},&quot;type&quot;:&quot;$&quot;},{&quot;id&quot;:&quot;2&quot;,&quot;code&quot;:&quot;$\\hat{y}$&quot;,&quot;font&quot;:{&quot;size&quot;:18,&quot;family&quot;:&quot;Arial&quot;,&quot;color&quot;:&quot;black&quot;},&quot;type&quot;:&quot;$&quot;}]"/>
    <we:property name="nextMathId" value="&quot;3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907</Words>
  <Application>Microsoft Office PowerPoint</Application>
  <PresentationFormat>Widescreen</PresentationFormat>
  <Paragraphs>70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Aspect Based Sentiment Analysis with Gated Convolutional Networks</vt:lpstr>
      <vt:lpstr>Introduction</vt:lpstr>
      <vt:lpstr>Introduction</vt:lpstr>
      <vt:lpstr>ACSA</vt:lpstr>
      <vt:lpstr>ACSA-GCAE(Architecture)</vt:lpstr>
      <vt:lpstr>ACSA-GCAE(Architecture)</vt:lpstr>
      <vt:lpstr>ACSA-GCAE(Architecture)</vt:lpstr>
      <vt:lpstr>ACSA-GCAE</vt:lpstr>
      <vt:lpstr>ACSA-GCAE</vt:lpstr>
      <vt:lpstr>ATSA-GCAE</vt:lpstr>
      <vt:lpstr>ATSA-GCAE(Architecture)</vt:lpstr>
      <vt:lpstr>ATSA-GCAE(Architecture)</vt:lpstr>
      <vt:lpstr>Dataset</vt:lpstr>
      <vt:lpstr>Loss and Accuracy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 Based Sentiment Analysis with Gated Convolutional Networks</dc:title>
  <dc:creator>seetha pasurla</dc:creator>
  <cp:lastModifiedBy>REVANTH MADHAVARAPU</cp:lastModifiedBy>
  <cp:revision>20</cp:revision>
  <dcterms:created xsi:type="dcterms:W3CDTF">2022-05-03T03:18:34Z</dcterms:created>
  <dcterms:modified xsi:type="dcterms:W3CDTF">2022-05-04T02:35:47Z</dcterms:modified>
</cp:coreProperties>
</file>