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7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2" r:id="rId27"/>
    <p:sldId id="280" r:id="rId28"/>
    <p:sldId id="283" r:id="rId29"/>
    <p:sldId id="284" r:id="rId30"/>
    <p:sldId id="285" r:id="rId31"/>
    <p:sldId id="286" r:id="rId32"/>
    <p:sldId id="3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7CD5C7-7656-4980-9257-517240AE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185608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CACE3-FD98-40C1-A2BF-629B2048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an Agile Team plan their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An Agile team works in iterations to deliver the customer requirement, and each iteration takes 10 to 15 days. </a:t>
            </a:r>
          </a:p>
          <a:p>
            <a:r>
              <a:rPr lang="en-US" sz="2600" dirty="0"/>
              <a:t>However, the original Agile Manifesto didn't set the time period of two-week iterations or an ideal team size.</a:t>
            </a:r>
          </a:p>
          <a:p>
            <a:r>
              <a:rPr lang="en-US" sz="2600" dirty="0"/>
              <a:t>Each user requirement is a planned based and their backlog prioritization and size. </a:t>
            </a:r>
          </a:p>
          <a:p>
            <a:r>
              <a:rPr lang="en-US" sz="2600" dirty="0"/>
              <a:t>The team decides, how much scope they have and how many hours available with each team to perform their planed task.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D27E6-389D-482D-BA34-E2AD6EC4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30399"/>
            <a:ext cx="7162800" cy="313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325C0-2529-4B5C-A952-878F01FD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 between User requirement and Task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 requirement talks about what is to be done. It defines the needs of users.</a:t>
            </a:r>
          </a:p>
          <a:p>
            <a:r>
              <a:rPr lang="en-US" dirty="0"/>
              <a:t>Task talks about how it is to be done. It defines how functionality is implemented.</a:t>
            </a:r>
          </a:p>
          <a:p>
            <a:r>
              <a:rPr lang="en-US" dirty="0"/>
              <a:t>User requirements are implemented by tasks. Every requirement is gathering as the task.</a:t>
            </a:r>
          </a:p>
          <a:p>
            <a:r>
              <a:rPr lang="en-US" dirty="0"/>
              <a:t>User requirement is divided into different tasks when it is planned in current iteration.</a:t>
            </a:r>
          </a:p>
          <a:p>
            <a:r>
              <a:rPr lang="en-US" dirty="0"/>
              <a:t>User tasks are estimated in hours based, generally it is between 2 to 12 hours.</a:t>
            </a:r>
          </a:p>
          <a:p>
            <a:r>
              <a:rPr lang="en-US" dirty="0"/>
              <a:t>Requirements are validated using acceptance test.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6D879-F523-4776-AFE7-CCA10BE4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812" y="2010569"/>
            <a:ext cx="52863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66BBDC-2DF6-47F5-A512-F2724092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the requirement is completed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The Agile team decides the meaning of task done based on</a:t>
            </a:r>
          </a:p>
          <a:p>
            <a:r>
              <a:rPr lang="en-US" sz="2200" dirty="0"/>
              <a:t>When the entire task (development, testing) are completed.</a:t>
            </a:r>
          </a:p>
          <a:p>
            <a:r>
              <a:rPr lang="en-US" sz="2200" dirty="0"/>
              <a:t>When all the acceptance tests are running and are passed.</a:t>
            </a:r>
          </a:p>
          <a:p>
            <a:r>
              <a:rPr lang="en-US" sz="2200" dirty="0"/>
              <a:t>When no defects found.</a:t>
            </a:r>
          </a:p>
          <a:p>
            <a:r>
              <a:rPr lang="en-US" sz="2200" dirty="0"/>
              <a:t>Product owner has accepted the requirement.</a:t>
            </a:r>
          </a:p>
          <a:p>
            <a:r>
              <a:rPr lang="en-US" sz="2200" dirty="0"/>
              <a:t>When the software product is delivered to the end user.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54294-5F26-4216-9A99-02B3D8CC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Agile 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Customer satisfaction is rapid, continuous development and delivery of useful software.</a:t>
            </a:r>
          </a:p>
          <a:p>
            <a:r>
              <a:rPr lang="en-US" dirty="0"/>
              <a:t>Customer, Developer, and Product Owner interact regularly to emphasize rather than processes and tools.</a:t>
            </a:r>
          </a:p>
          <a:p>
            <a:r>
              <a:rPr lang="en-US" dirty="0"/>
              <a:t>Product is developed fast and frequently delivered (weeks rather than months.)</a:t>
            </a:r>
          </a:p>
          <a:p>
            <a:r>
              <a:rPr lang="en-US" dirty="0"/>
              <a:t>A face-to-face conversation is the best form of communication.</a:t>
            </a:r>
          </a:p>
          <a:p>
            <a:r>
              <a:rPr lang="en-US" dirty="0"/>
              <a:t>It continuously gave attention to technical excellence and good design.</a:t>
            </a:r>
          </a:p>
          <a:p>
            <a:r>
              <a:rPr lang="en-US" dirty="0"/>
              <a:t>Daily and close cooperation between business people and developers.</a:t>
            </a:r>
          </a:p>
          <a:p>
            <a:r>
              <a:rPr lang="en-US" dirty="0"/>
              <a:t>Regular adaptation to changing circumstances.</a:t>
            </a:r>
          </a:p>
          <a:p>
            <a:r>
              <a:rPr lang="en-US" dirty="0"/>
              <a:t>Even late changes in requirements are welcomed.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3DC69-6F07-4250-B3CB-D1BC8D29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07719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D791C-289F-4B32-9C08-F6DD1D46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Agile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is not useful for small development projects.</a:t>
            </a:r>
          </a:p>
          <a:p>
            <a:r>
              <a:rPr lang="en-US" sz="2600" dirty="0"/>
              <a:t>There is a lack of intensity on necessary designing and documentation.</a:t>
            </a:r>
          </a:p>
          <a:p>
            <a:r>
              <a:rPr lang="en-US" sz="2600" dirty="0"/>
              <a:t>It requires an expert project member to take crucial decisions in the meeting.</a:t>
            </a:r>
          </a:p>
          <a:p>
            <a:r>
              <a:rPr lang="en-US" sz="2600" dirty="0"/>
              <a:t>Cost of Agile development methodology is slightly more as compared to other development methodology.</a:t>
            </a:r>
          </a:p>
          <a:p>
            <a:r>
              <a:rPr lang="en-US" sz="2600" dirty="0"/>
              <a:t>The project can quickly go out off track if the project manager is not clear about requirements and what outcome he/she wants.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26D9C-E756-4EA8-A063-56319B67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3302" y="1862930"/>
            <a:ext cx="8043498" cy="423306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2F47CD-304B-4987-B07C-070CC0CC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Agile Methodology?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agile methodology is an iterative approach to software development. </a:t>
            </a:r>
          </a:p>
          <a:p>
            <a:r>
              <a:rPr lang="en-US" sz="2400" dirty="0"/>
              <a:t>Each iteration of agile methodology takes a short time interval of 1 to 4 weeks. </a:t>
            </a:r>
          </a:p>
          <a:p>
            <a:r>
              <a:rPr lang="en-US" sz="2400" dirty="0"/>
              <a:t>The agile development process is aligned to deliver the changing business requirement. </a:t>
            </a:r>
          </a:p>
          <a:p>
            <a:r>
              <a:rPr lang="en-US" sz="2400" dirty="0"/>
              <a:t>It distributes the software with faster and fewer changes.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33408-E50E-492D-807A-6FDDF93E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Twelve Principle of Agile Manifesto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Customer Satisfaction:</a:t>
            </a:r>
            <a:r>
              <a:rPr lang="en-US" dirty="0"/>
              <a:t> Manifesto provides high priority to satisfy the costumer's requirements. This is done through early and continuous delivery of valuable software.</a:t>
            </a:r>
          </a:p>
          <a:p>
            <a:r>
              <a:rPr lang="en-US" b="1" dirty="0"/>
              <a:t>Welcome Change:</a:t>
            </a:r>
            <a:r>
              <a:rPr lang="en-US" dirty="0"/>
              <a:t> Making changes during software development is common and inevitable. Every </a:t>
            </a:r>
            <a:r>
              <a:rPr lang="en-US" dirty="0" err="1"/>
              <a:t>changingrequirement</a:t>
            </a:r>
            <a:r>
              <a:rPr lang="en-US" dirty="0"/>
              <a:t> should be welcome, </a:t>
            </a:r>
            <a:r>
              <a:rPr lang="en-US" dirty="0" err="1"/>
              <a:t>evenin</a:t>
            </a:r>
            <a:r>
              <a:rPr lang="en-US" dirty="0"/>
              <a:t> the late development phase. Agile process works to increase the customers' competitive advantage.</a:t>
            </a:r>
          </a:p>
          <a:p>
            <a:r>
              <a:rPr lang="en-US" b="1" dirty="0"/>
              <a:t>Deliver the Working Software:</a:t>
            </a:r>
            <a:r>
              <a:rPr lang="en-US" dirty="0"/>
              <a:t> Deliver the working software frequently, ranging from a few weeks to a few months with considering the shortest </a:t>
            </a:r>
            <a:r>
              <a:rPr lang="en-US" dirty="0" err="1"/>
              <a:t>timeperiod</a:t>
            </a:r>
            <a:r>
              <a:rPr lang="en-US" dirty="0"/>
              <a:t>.</a:t>
            </a:r>
          </a:p>
          <a:p>
            <a:r>
              <a:rPr lang="en-US" b="1" dirty="0"/>
              <a:t>Collaboration:</a:t>
            </a:r>
            <a:r>
              <a:rPr lang="en-US" dirty="0"/>
              <a:t> Business people (Scrum Master and Project Owner) and developers must work together during the entire life of a project development phase.</a:t>
            </a:r>
          </a:p>
          <a:p>
            <a:r>
              <a:rPr lang="en-US" b="1" dirty="0"/>
              <a:t>Motivation:</a:t>
            </a:r>
            <a:r>
              <a:rPr lang="en-US" dirty="0"/>
              <a:t> Projects should be build around motivated team members. Provide such environment that </a:t>
            </a:r>
            <a:r>
              <a:rPr lang="en-US" dirty="0" err="1"/>
              <a:t>supportsindividual</a:t>
            </a:r>
            <a:r>
              <a:rPr lang="en-US" dirty="0"/>
              <a:t> team members and trust them. It makes them feel responsible for </a:t>
            </a:r>
            <a:r>
              <a:rPr lang="en-US" dirty="0" err="1"/>
              <a:t>gettingthe</a:t>
            </a:r>
            <a:r>
              <a:rPr lang="en-US" dirty="0"/>
              <a:t> job </a:t>
            </a:r>
            <a:r>
              <a:rPr lang="en-US" dirty="0" err="1"/>
              <a:t>donethoroughly</a:t>
            </a:r>
            <a:r>
              <a:rPr lang="en-US" dirty="0"/>
              <a:t>.</a:t>
            </a:r>
          </a:p>
          <a:p>
            <a:r>
              <a:rPr lang="en-US" b="1" dirty="0"/>
              <a:t>Face-to-face Conversation:</a:t>
            </a:r>
            <a:r>
              <a:rPr lang="en-US" dirty="0"/>
              <a:t> Face-to-face conversation </a:t>
            </a:r>
            <a:r>
              <a:rPr lang="en-US" dirty="0" err="1"/>
              <a:t>betweenScrum</a:t>
            </a:r>
            <a:r>
              <a:rPr lang="en-US" dirty="0"/>
              <a:t> Master </a:t>
            </a:r>
            <a:r>
              <a:rPr lang="en-US" dirty="0" err="1"/>
              <a:t>anddevelopment</a:t>
            </a:r>
            <a:r>
              <a:rPr lang="en-US" dirty="0"/>
              <a:t> team and between the Scrum Master and customers for the most efficient and effective method of conveying information to and within a development team.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396B5-CDB8-48AC-9B9A-D6980DD8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Measure the Progress as per the Working Software:</a:t>
            </a:r>
            <a:r>
              <a:rPr lang="en-US" dirty="0"/>
              <a:t> The working software is the key and primary measure of the progress.</a:t>
            </a:r>
          </a:p>
          <a:p>
            <a:r>
              <a:rPr lang="en-US" b="1" dirty="0"/>
              <a:t>Maintain Constant Pace:</a:t>
            </a:r>
            <a:r>
              <a:rPr lang="en-US" dirty="0"/>
              <a:t> The aim of agile development is sustainable development. All the businesses and users should be able to maintain a constant pace with the project.</a:t>
            </a:r>
          </a:p>
          <a:p>
            <a:r>
              <a:rPr lang="en-US" b="1" dirty="0"/>
              <a:t>Monitoring:</a:t>
            </a:r>
            <a:r>
              <a:rPr lang="en-US" dirty="0"/>
              <a:t> Pay regular attention to technical excellence and good design to maximize agility.</a:t>
            </a:r>
          </a:p>
          <a:p>
            <a:r>
              <a:rPr lang="en-US" b="1" dirty="0"/>
              <a:t>Simplicity:</a:t>
            </a:r>
            <a:r>
              <a:rPr lang="en-US" dirty="0"/>
              <a:t> Keep things simple and use simple terms to measure the work that is not completed.</a:t>
            </a:r>
          </a:p>
          <a:p>
            <a:r>
              <a:rPr lang="en-US" b="1" dirty="0"/>
              <a:t>Self-organized Teams:</a:t>
            </a:r>
            <a:r>
              <a:rPr lang="en-US" dirty="0"/>
              <a:t> The Agile team should be self-organized. They should not be depending heavily on other teams because the best architectures, requirements, and designs emerge from self-organized teams.</a:t>
            </a:r>
          </a:p>
          <a:p>
            <a:r>
              <a:rPr lang="en-US" b="1" dirty="0"/>
              <a:t>Review the Work Regularly:</a:t>
            </a:r>
            <a:r>
              <a:rPr lang="en-US" dirty="0"/>
              <a:t> The work should be reviewed at regular intervals, so that the team </a:t>
            </a:r>
            <a:r>
              <a:rPr lang="en-US" dirty="0" err="1"/>
              <a:t>canreflect</a:t>
            </a:r>
            <a:r>
              <a:rPr lang="en-US" dirty="0"/>
              <a:t> on how to become more productive and adjust its behavior accordingly.</a:t>
            </a:r>
          </a:p>
          <a:p>
            <a:endParaRPr lang="en-US" dirty="0"/>
          </a:p>
        </p:txBody>
      </p:sp>
      <p:pic>
        <p:nvPicPr>
          <p:cNvPr id="4" name="Content Placeholder 3" descr="Pi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6600" y="609600"/>
            <a:ext cx="1152686" cy="47631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Agile Software Development Life Cycle (SDLC)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Software development life cycle (SDLC)</a:t>
            </a:r>
            <a:r>
              <a:rPr lang="en-US" sz="2800" dirty="0"/>
              <a:t> is a phenomenon to </a:t>
            </a:r>
            <a:r>
              <a:rPr lang="en-US" sz="2800" b="1" dirty="0"/>
              <a:t>design</a:t>
            </a:r>
            <a:r>
              <a:rPr lang="en-US" sz="2800" dirty="0"/>
              <a:t>, </a:t>
            </a:r>
            <a:r>
              <a:rPr lang="en-US" sz="2800" b="1" dirty="0"/>
              <a:t>develop</a:t>
            </a:r>
            <a:r>
              <a:rPr lang="en-US" sz="2800" dirty="0"/>
              <a:t> and, </a:t>
            </a:r>
            <a:r>
              <a:rPr lang="en-US" sz="2800" b="1" dirty="0"/>
              <a:t>test</a:t>
            </a:r>
            <a:r>
              <a:rPr lang="en-US" sz="2800" dirty="0"/>
              <a:t> high-quality software.</a:t>
            </a:r>
          </a:p>
          <a:p>
            <a:r>
              <a:rPr lang="en-US" sz="2800" b="1" dirty="0"/>
              <a:t>Agile Software Development Life Cycle (SDLC)</a:t>
            </a:r>
            <a:r>
              <a:rPr lang="en-US" sz="2800" dirty="0"/>
              <a:t> is the combination of both iterative and incremental process models. It focuses on process adaptability and customer satisfaction by rapid delivery of working software product.</a:t>
            </a:r>
          </a:p>
          <a:p>
            <a:r>
              <a:rPr lang="en-US" sz="2800" dirty="0"/>
              <a:t> Agile SDLC breaks down the product into small incremental builds. These builds are provided into iterations.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6D07D-FA0F-4F4E-970C-366C77AD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SDLC Process 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Concept:</a:t>
            </a:r>
            <a:r>
              <a:rPr lang="en-US" dirty="0"/>
              <a:t> Project are imagined and prioritized.</a:t>
            </a:r>
          </a:p>
          <a:p>
            <a:r>
              <a:rPr lang="en-US" b="1" dirty="0"/>
              <a:t>Inception:</a:t>
            </a:r>
            <a:r>
              <a:rPr lang="en-US" dirty="0"/>
              <a:t> Team members are created, funding is put in place, and basic environments and requirements are discussed.</a:t>
            </a:r>
          </a:p>
          <a:p>
            <a:r>
              <a:rPr lang="en-US" b="1" dirty="0"/>
              <a:t>Iteration/Constriction:</a:t>
            </a:r>
            <a:r>
              <a:rPr lang="en-US" dirty="0"/>
              <a:t> The software development team works to deliver working software. It is based on requirement and feedback.</a:t>
            </a:r>
          </a:p>
          <a:p>
            <a:r>
              <a:rPr lang="en-US" b="1" dirty="0"/>
              <a:t>Release:</a:t>
            </a:r>
            <a:r>
              <a:rPr lang="en-US" dirty="0"/>
              <a:t> Perform quality assurance (QA) testing, provides internal and external training, documentation development, and final version of iteration into the product.</a:t>
            </a:r>
          </a:p>
          <a:p>
            <a:r>
              <a:rPr lang="en-US" b="1" dirty="0"/>
              <a:t>Production:</a:t>
            </a:r>
            <a:r>
              <a:rPr lang="en-US" dirty="0"/>
              <a:t> It is ongoing support of the software.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0A1F3-204A-499F-AFAC-DDF6F7D4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81956"/>
            <a:ext cx="7315200" cy="481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2669CB-F83E-48D7-A078-F64302AC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Scrum?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Scrum is a framework</a:t>
            </a:r>
            <a:r>
              <a:rPr lang="en-US" sz="2400" dirty="0"/>
              <a:t> that helps agile teams to work together. Using it, the team members can deliver and sustain the complex product. </a:t>
            </a:r>
          </a:p>
          <a:p>
            <a:r>
              <a:rPr lang="en-US" sz="2400" dirty="0"/>
              <a:t>It encourages the team to learn through practice, self-organize while working on the problem.</a:t>
            </a:r>
          </a:p>
          <a:p>
            <a:r>
              <a:rPr lang="en-US" sz="2400" dirty="0"/>
              <a:t> Scum is a work done through the framework and continuously shipping values to customers.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50F47-6593-43AF-90DF-0D9A64B5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1E841-04D4-41F1-966C-EB5C9C0A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sprints?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scrum, a product is built in a series of repetition called </a:t>
            </a:r>
            <a:r>
              <a:rPr lang="en-US" sz="2400" b="1" dirty="0"/>
              <a:t>sprints</a:t>
            </a:r>
            <a:r>
              <a:rPr lang="en-US" sz="2400" dirty="0"/>
              <a:t>. </a:t>
            </a:r>
          </a:p>
          <a:p>
            <a:r>
              <a:rPr lang="en-US" sz="2400" dirty="0"/>
              <a:t>It breaks down big complex projects into bite-size pieces. </a:t>
            </a:r>
          </a:p>
          <a:p>
            <a:r>
              <a:rPr lang="en-US" sz="2400" dirty="0"/>
              <a:t>It makes projects more manageable, allows teams to ship high quality, work faster, and more frequently. </a:t>
            </a:r>
          </a:p>
          <a:p>
            <a:r>
              <a:rPr lang="en-US" sz="2400" dirty="0"/>
              <a:t>The sprints give them more flexibility to adapt to the changes.</a:t>
            </a: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B30EA-4302-4B8C-B048-7C57ACB0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Sprints are a short, time-boxed period for Scrum team that works to complete a set amount of work. </a:t>
            </a:r>
          </a:p>
          <a:p>
            <a:r>
              <a:rPr lang="en-US" sz="2800" dirty="0"/>
              <a:t>Sprints are the core component of Scrum and agile methodology. </a:t>
            </a:r>
          </a:p>
          <a:p>
            <a:r>
              <a:rPr lang="en-US" sz="2800" dirty="0"/>
              <a:t>The right sprints will help our agile team to ship better software.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0BCE-FCEF-49BF-B189-5753F28E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affecting Sprint planning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The What:</a:t>
            </a:r>
            <a:r>
              <a:rPr lang="en-US" dirty="0"/>
              <a:t> The product owner describes the goal of the sprint and the backlog items which contribute to achieve that goal.</a:t>
            </a:r>
          </a:p>
          <a:p>
            <a:r>
              <a:rPr lang="en-US" b="1" dirty="0"/>
              <a:t>The How:</a:t>
            </a:r>
            <a:r>
              <a:rPr lang="en-US" dirty="0"/>
              <a:t> Agile development team plans its necessary work on how to achieve and deliver the sprint goal.</a:t>
            </a:r>
          </a:p>
          <a:p>
            <a:r>
              <a:rPr lang="en-US" b="1" dirty="0"/>
              <a:t>The Who:</a:t>
            </a:r>
            <a:r>
              <a:rPr lang="en-US" dirty="0"/>
              <a:t> The product owner defines the goal based on the value that the customers seek. And the developer needs to understand how they can or cannot deliver that goal.</a:t>
            </a:r>
          </a:p>
          <a:p>
            <a:r>
              <a:rPr lang="en-US" b="1" dirty="0"/>
              <a:t>The Inputs:</a:t>
            </a:r>
            <a:r>
              <a:rPr lang="en-US" dirty="0"/>
              <a:t> The product backlog provides the list of input stuff that could potentially be part of the current sprint. The team looks over the existing work done in incremental ways.</a:t>
            </a:r>
          </a:p>
          <a:p>
            <a:r>
              <a:rPr lang="en-US" b="1" dirty="0"/>
              <a:t>The Outputs:</a:t>
            </a:r>
            <a:r>
              <a:rPr lang="en-US" dirty="0"/>
              <a:t> The critical outcome of sprint planning is to meet described team goal. The product set the goal of sprint and how they will start working towards the goal.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A01CB-11A5-4EEB-AC69-C4AC2952C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2505B-D4EC-437E-B017-55CCDEA9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9775" y="2077244"/>
            <a:ext cx="51244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2E54F-B004-4A4D-8956-EC7A07D7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i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6600" y="609600"/>
            <a:ext cx="1152686" cy="476317"/>
          </a:xfr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1524000" y="457200"/>
            <a:ext cx="11658600" cy="565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i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6600" y="609600"/>
            <a:ext cx="1152686" cy="47631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Agile-Scrum Master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3487" y="1705769"/>
            <a:ext cx="66770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23F24-F363-4EBF-B9B2-893E6E6E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Agile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enable the close co-operation between all the roles and functions.</a:t>
            </a:r>
          </a:p>
          <a:p>
            <a:r>
              <a:rPr lang="en-US" dirty="0"/>
              <a:t>They remove all the blocks which occur.</a:t>
            </a:r>
          </a:p>
          <a:p>
            <a:r>
              <a:rPr lang="en-US" dirty="0"/>
              <a:t>They safeguard the team from any disturbances.</a:t>
            </a:r>
          </a:p>
          <a:p>
            <a:r>
              <a:rPr lang="en-US" dirty="0"/>
              <a:t>They work with the organization to track the progress and processes of the company.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E0D69-38EB-4AE8-8B31-0C607E8A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They ensure that Agile Inspect &amp; Adapt processes are leveraged correctly which includes</a:t>
            </a:r>
          </a:p>
          <a:p>
            <a:pPr lvl="1"/>
            <a:r>
              <a:rPr lang="en-US" dirty="0"/>
              <a:t>Planned meetings</a:t>
            </a:r>
          </a:p>
          <a:p>
            <a:pPr lvl="1"/>
            <a:r>
              <a:rPr lang="en-US" dirty="0"/>
              <a:t>Daily stand-ups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Review</a:t>
            </a:r>
          </a:p>
          <a:p>
            <a:pPr lvl="1"/>
            <a:r>
              <a:rPr lang="en-US" dirty="0"/>
              <a:t>Retrospective meetings, and</a:t>
            </a:r>
          </a:p>
          <a:p>
            <a:pPr lvl="1"/>
            <a:r>
              <a:rPr lang="en-US" dirty="0"/>
              <a:t>Facilitate team meetings and decision-making process.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C97F0-43C0-47C6-B0D1-B6811E7E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Owner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Product Owner is one who runs the product from a business perspective. </a:t>
            </a:r>
          </a:p>
          <a:p>
            <a:r>
              <a:rPr lang="en-US" dirty="0"/>
              <a:t>He defines the requirements and prioritizes their values.</a:t>
            </a:r>
          </a:p>
          <a:p>
            <a:r>
              <a:rPr lang="en-US" dirty="0"/>
              <a:t>He sets the release date and contents.</a:t>
            </a:r>
          </a:p>
          <a:p>
            <a:r>
              <a:rPr lang="en-US" dirty="0"/>
              <a:t>He takes an active role in iteration and releasing planning meetings.</a:t>
            </a:r>
          </a:p>
          <a:p>
            <a:r>
              <a:rPr lang="en-US" dirty="0"/>
              <a:t>He ensures that the team is working on the most valued requirement.</a:t>
            </a:r>
          </a:p>
          <a:p>
            <a:r>
              <a:rPr lang="en-US" dirty="0"/>
              <a:t>He represents the voice of the customer.</a:t>
            </a:r>
          </a:p>
          <a:p>
            <a:r>
              <a:rPr lang="en-US" dirty="0"/>
              <a:t>He accepts the user stories that meet the definition of done and defined acceptance criteria.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B1A6C-A73E-4629-8C1D-FEA71206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Cross-functional team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agile team contains self-sufficient team with 5 to 9 team members. </a:t>
            </a:r>
          </a:p>
          <a:p>
            <a:r>
              <a:rPr lang="en-US" dirty="0"/>
              <a:t>The average experience of each member ranges from 6 to 10 years. </a:t>
            </a:r>
          </a:p>
          <a:p>
            <a:r>
              <a:rPr lang="en-US" dirty="0"/>
              <a:t>The agile team contains 3 to 4 developers, 1 tester, 1 technical lead, 1 scrum master and 1 product owner.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D81BA-4251-4D15-BB22-BD4C1848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Scrum master and Product owner are considered as a part of Team Interface, on the other hand remaining members are the part of Technical Interface.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EEF48-7B0D-414E-A421-15006C49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1546</Words>
  <Application>Microsoft Office PowerPoint</Application>
  <PresentationFormat>On-screen Show (4:3)</PresentationFormat>
  <Paragraphs>106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What is Agile Methodology? </vt:lpstr>
      <vt:lpstr>PowerPoint Presentation</vt:lpstr>
      <vt:lpstr>Roles in Agile-Scrum Master</vt:lpstr>
      <vt:lpstr>Roles in Agile</vt:lpstr>
      <vt:lpstr>PowerPoint Presentation</vt:lpstr>
      <vt:lpstr>Product Owner </vt:lpstr>
      <vt:lpstr>Cross-functional team </vt:lpstr>
      <vt:lpstr>PowerPoint Presentation</vt:lpstr>
      <vt:lpstr>PowerPoint Presentation</vt:lpstr>
      <vt:lpstr>How an Agile Team plan their work? </vt:lpstr>
      <vt:lpstr>PowerPoint Presentation</vt:lpstr>
      <vt:lpstr>Relation between User requirement and Task </vt:lpstr>
      <vt:lpstr>PowerPoint Presentation</vt:lpstr>
      <vt:lpstr>When the requirement is completed </vt:lpstr>
      <vt:lpstr>Advantages of Agile Methodology </vt:lpstr>
      <vt:lpstr>PowerPoint Presentation</vt:lpstr>
      <vt:lpstr>Disadvantages of Agile methodology</vt:lpstr>
      <vt:lpstr>PowerPoint Presentation</vt:lpstr>
      <vt:lpstr>The Twelve Principle of Agile Manifesto </vt:lpstr>
      <vt:lpstr>PowerPoint Presentation</vt:lpstr>
      <vt:lpstr> Agile Software Development Life Cycle (SDLC) </vt:lpstr>
      <vt:lpstr>Agile SDLC Process Flow </vt:lpstr>
      <vt:lpstr>PowerPoint Presentation</vt:lpstr>
      <vt:lpstr>What is Scrum? </vt:lpstr>
      <vt:lpstr>PowerPoint Presentation</vt:lpstr>
      <vt:lpstr>What are sprints? </vt:lpstr>
      <vt:lpstr>PowerPoint Presentation</vt:lpstr>
      <vt:lpstr>Factors affecting Sprint planning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Raghavendra k</cp:lastModifiedBy>
  <cp:revision>14</cp:revision>
  <dcterms:created xsi:type="dcterms:W3CDTF">2006-08-16T00:00:00Z</dcterms:created>
  <dcterms:modified xsi:type="dcterms:W3CDTF">2024-09-18T00:48:02Z</dcterms:modified>
</cp:coreProperties>
</file>