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94" r:id="rId3"/>
    <p:sldId id="295" r:id="rId4"/>
    <p:sldId id="296" r:id="rId5"/>
    <p:sldId id="297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89" r:id="rId30"/>
    <p:sldId id="290" r:id="rId31"/>
    <p:sldId id="291" r:id="rId32"/>
    <p:sldId id="292" r:id="rId33"/>
    <p:sldId id="293" r:id="rId34"/>
    <p:sldId id="267" r:id="rId35"/>
    <p:sldId id="268" r:id="rId36"/>
    <p:sldId id="269" r:id="rId37"/>
    <p:sldId id="270" r:id="rId38"/>
    <p:sldId id="271" r:id="rId39"/>
    <p:sldId id="272" r:id="rId40"/>
    <p:sldId id="273" r:id="rId41"/>
    <p:sldId id="274" r:id="rId42"/>
    <p:sldId id="275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8D42B-BF5D-476A-9213-AF45C96E8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6C4C69-57BD-449D-821C-95754E02B7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FD60B-E326-4C07-99B8-9DEF591B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DA8D44-3531-482B-A781-9B2EE56C3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752375-3C06-4209-8FC9-6659F5D8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61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32B7B-997D-4155-A955-ADA74D738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C2616D-7A5D-4CF0-8BAE-0764C1D7E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821CF-3CE4-4D69-80BF-793F65F6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7961D-99FC-49A0-A085-3800DF1C9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800B1B-1475-47B6-84C7-5CE65BE17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3029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42F121-20B8-45C7-B845-FEC58AB5A7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904E8D-61A5-4B77-9743-55A49F66B3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BAC4DD-0131-4903-96BD-FB2C53E70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001F9-B054-43D6-B565-8044028FE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91852-47BF-4A92-8E0B-C0187177A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7206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B45D6-5E4A-4E27-8D61-1E743848F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50A34-58D3-43E6-BA31-9C326EA1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CA9B0-7BD3-493D-BE25-21C6EB67A3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823BF1-7547-4F0D-83D3-1E4D8C8D2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646D9-F63F-41F9-91D2-8DA7CC029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36490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E5FE0-204D-497E-B799-84C00D2AC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C857-98ED-4339-A8EA-89F1B4EA91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D15E-452E-4552-8C02-9160326AC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246549-1705-4FAB-8670-4263107D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CCA05-5F9C-43DF-BBD5-544605CF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9327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D94CE8-6F01-49FB-AA9B-891783EEA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6208E-AF9B-4CB6-9793-855DAC5821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0B084-C667-4C03-87DE-5E52E4709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B3305B-FE0E-4319-9B81-5C245669F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F858E2-81CF-4C3B-8FB3-B09541BEB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10C91A-C2A2-466E-9980-FDEA694EE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807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7A1A2-4CE0-4681-A404-8F0D522AA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D6C33-500C-4469-B626-CDADB2B7E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3A40E-A42D-484C-A4EB-CB68E05524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ABE696-A886-4352-B1EF-C587E753C7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289823-18B5-4ADE-A5E1-C9BF739D54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C9E8E3-A273-4365-9864-E6727EC71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21D17B-7B0E-43A6-A43B-029178EA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5569DC-FE2E-4B9F-8C8F-E1202464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9014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2A7F3-EC39-4EDB-9C35-F4FC575CA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B3F6D-AE94-4C62-92D2-51EC1EC69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EEC09-0571-4106-85D2-54145F22D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1C0248-59A0-48C4-B16A-583EA1629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885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C25C7-FF6C-48CA-8C19-03BB4A76F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015E6-F28C-42AC-99EC-F296C54C7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D8C3BA-3663-40F3-B9F7-A89D00039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9950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B9A5F-F456-4908-90A1-F4340716A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E9296-2EE3-4E87-9671-9BAA8924C4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07AD6-AC23-4FA0-84CE-A78E91CEF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79553C-98F5-4B56-9F81-C3162B6D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00D018-C3FD-491B-8831-173A2B63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739F90-3DF2-4CE6-9E0D-871FB480B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404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E6B9E-F4C4-4BF1-8FF6-6788BA797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AFFCC3-41AE-431F-B400-E15796E7B5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E08656-FBAC-4ED8-9866-21857F24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B7D02A-E7E2-4313-A530-EDA2D947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B6FEA-A479-4735-BC05-53DC15B5C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05E7E-0537-48B3-81BB-1C23C6D92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5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40507E-18D8-4D16-9842-CCEFF112A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23FF5B-4CB5-4197-8C3F-F55F16001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AE144-2DB0-489B-A096-EDC7A940D5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795E68-7491-4C66-AB36-1CA078573E8B}" type="datetimeFigureOut">
              <a:rPr lang="en-IN" smtClean="0"/>
              <a:t>22-06-2024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F61EC7-AE6D-45AA-8741-DB59188F2D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4AC729-0EDE-4DF3-8173-5BA8998FC4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C2403-961B-4FAB-B701-A0FC40FB291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67708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C44B1-925C-4764-A75B-00B94E48D5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SQL JOINS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80A7FC-CB15-4A80-BF49-E459877E02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3017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6A35F-EE06-46B7-BA7A-65CA0F435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FC08F4-2BD1-4E23-9B4C-E77DCB209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E179C7-F357-4B1A-86E0-31861B5B1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5959" y="1438172"/>
            <a:ext cx="6947338" cy="463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7001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D9A6-9477-4315-8B50-89B72B1B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0A0C8C6-6D84-4E53-ACDD-91CD01FABE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7573" y="571389"/>
            <a:ext cx="9217572" cy="5538213"/>
          </a:xfrm>
        </p:spPr>
      </p:pic>
    </p:spTree>
    <p:extLst>
      <p:ext uri="{BB962C8B-B14F-4D97-AF65-F5344CB8AC3E}">
        <p14:creationId xmlns:p14="http://schemas.microsoft.com/office/powerpoint/2010/main" val="19964067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497B7-DE8F-4782-90C6-B82CF1658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5AE9300-FD21-4065-9B34-D6B5019408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49821" y="291208"/>
            <a:ext cx="8849709" cy="6275583"/>
          </a:xfrm>
        </p:spPr>
      </p:pic>
    </p:spTree>
    <p:extLst>
      <p:ext uri="{BB962C8B-B14F-4D97-AF65-F5344CB8AC3E}">
        <p14:creationId xmlns:p14="http://schemas.microsoft.com/office/powerpoint/2010/main" val="17116167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0338E-3882-4F1A-9707-DBAC93EC7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14F95-FF61-4B37-AA4A-06703BED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select CITY, length(CITY) from STATION order by length(CITY), CITY limit 1;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select CITY, length(CITY) from STATION order by length(CITY) desc, CITY limit 1;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(select CITY, length(CITY) as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city_len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from STATION order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city_len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asc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, CITY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asc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limit 1) union</a:t>
            </a:r>
            <a:br>
              <a:rPr lang="en-US" dirty="0"/>
            </a:b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(select CITY, length(city) as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city_len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from STATION order by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city_len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desc, CITY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asc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limit 1);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6102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E7768-D671-45FB-AECE-02C5D763A4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0FC34-B47E-4689-9895-1858E41A7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(select CITY, length(CITY) as city_len from STATION order by city_len asc, CITY asc limit 1) </a:t>
            </a:r>
            <a:br>
              <a:rPr lang="en-US"/>
            </a:b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UNION</a:t>
            </a:r>
            <a:br>
              <a:rPr lang="en-US"/>
            </a:br>
            <a:r>
              <a:rPr lang="en-US" b="0" i="0">
                <a:solidFill>
                  <a:srgbClr val="242424"/>
                </a:solidFill>
                <a:effectLst/>
                <a:latin typeface="source-code-pro"/>
              </a:rPr>
              <a:t>(select CITY, length(city) as city_len from STATION order by city_len desc, CITY asc limit 1);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8154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C460E-66CE-4310-A621-833DCD2EA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E8509-8525-49FE-9B66-F8AE8D2C11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BEE71C-A7F2-4D43-93AB-63AD5B2F60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09175"/>
            <a:ext cx="10113579" cy="5424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7446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CA116F-C9D3-4552-83BC-C4AAC9FF3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0AD113E-54AC-40F3-A0E6-55E27AD1C2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8483" y="832567"/>
            <a:ext cx="8597506" cy="5344396"/>
          </a:xfrm>
        </p:spPr>
      </p:pic>
    </p:spTree>
    <p:extLst>
      <p:ext uri="{BB962C8B-B14F-4D97-AF65-F5344CB8AC3E}">
        <p14:creationId xmlns:p14="http://schemas.microsoft.com/office/powerpoint/2010/main" val="2798986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26D20-2888-4F1B-8381-41248F7E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2511CFE-0425-4B4B-815C-506740761A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3200" y="1116952"/>
            <a:ext cx="7314955" cy="4292011"/>
          </a:xfrm>
        </p:spPr>
      </p:pic>
    </p:spTree>
    <p:extLst>
      <p:ext uri="{BB962C8B-B14F-4D97-AF65-F5344CB8AC3E}">
        <p14:creationId xmlns:p14="http://schemas.microsoft.com/office/powerpoint/2010/main" val="21876801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038C-B555-4EE4-9E5A-7D0B9CA7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5349BC-0E68-4603-92B7-4C43F68F03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5021" y="1189796"/>
            <a:ext cx="7708116" cy="3867724"/>
          </a:xfrm>
        </p:spPr>
      </p:pic>
    </p:spTree>
    <p:extLst>
      <p:ext uri="{BB962C8B-B14F-4D97-AF65-F5344CB8AC3E}">
        <p14:creationId xmlns:p14="http://schemas.microsoft.com/office/powerpoint/2010/main" val="1414071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DC63-E07F-4994-8D47-4DA631B4C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8C6D2B-CA21-41A0-87AF-6C0635B8B0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1351" y="1027906"/>
            <a:ext cx="7399582" cy="4485053"/>
          </a:xfrm>
        </p:spPr>
      </p:pic>
    </p:spTree>
    <p:extLst>
      <p:ext uri="{BB962C8B-B14F-4D97-AF65-F5344CB8AC3E}">
        <p14:creationId xmlns:p14="http://schemas.microsoft.com/office/powerpoint/2010/main" val="37738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3EF72-EDF2-4DED-A87E-53BB15C9C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7FC804-146F-434D-9E63-026ED6FD85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848" y="2364827"/>
            <a:ext cx="8064311" cy="2806262"/>
          </a:xfrm>
        </p:spPr>
      </p:pic>
    </p:spTree>
    <p:extLst>
      <p:ext uri="{BB962C8B-B14F-4D97-AF65-F5344CB8AC3E}">
        <p14:creationId xmlns:p14="http://schemas.microsoft.com/office/powerpoint/2010/main" val="15625427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57009-2162-4D07-B934-1A3909F15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EA3C1A-5924-4CDE-A48F-6F1555B01C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81701"/>
            <a:ext cx="10515600" cy="6087568"/>
          </a:xfrm>
        </p:spPr>
      </p:pic>
    </p:spTree>
    <p:extLst>
      <p:ext uri="{BB962C8B-B14F-4D97-AF65-F5344CB8AC3E}">
        <p14:creationId xmlns:p14="http://schemas.microsoft.com/office/powerpoint/2010/main" val="34450801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F7903-5451-490B-9930-C7804008D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910BDB-5AE2-4058-BD6A-71EE896244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29705" y="2007476"/>
            <a:ext cx="10978874" cy="3426372"/>
          </a:xfrm>
        </p:spPr>
      </p:pic>
    </p:spTree>
    <p:extLst>
      <p:ext uri="{BB962C8B-B14F-4D97-AF65-F5344CB8AC3E}">
        <p14:creationId xmlns:p14="http://schemas.microsoft.com/office/powerpoint/2010/main" val="2280799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43276-A668-4EDC-B611-402C08B97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</a:t>
            </a:r>
            <a:r>
              <a:rPr lang="en-US" dirty="0" err="1"/>
              <a:t>sql</a:t>
            </a:r>
            <a:r>
              <a:rPr lang="en-US" dirty="0"/>
              <a:t> document data base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03D1A4-C4AB-4F88-8D43-13AC87BEB2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1" i="0" dirty="0">
                <a:solidFill>
                  <a:srgbClr val="FFFFFF"/>
                </a:solidFill>
                <a:effectLst/>
                <a:latin typeface="Apercu"/>
              </a:rPr>
              <a:t>Non-Relational Databases</a:t>
            </a:r>
          </a:p>
          <a:p>
            <a:pPr algn="l"/>
            <a:r>
              <a:rPr lang="en-US" b="0" i="0" dirty="0">
                <a:solidFill>
                  <a:srgbClr val="FFFFFF"/>
                </a:solidFill>
                <a:effectLst/>
                <a:latin typeface="Apercu"/>
              </a:rPr>
              <a:t>The second most common class of databases is </a:t>
            </a:r>
            <a:r>
              <a:rPr lang="en-US" b="1" i="0" dirty="0">
                <a:solidFill>
                  <a:srgbClr val="FFFFFF"/>
                </a:solidFill>
                <a:effectLst/>
                <a:latin typeface="Apercu"/>
              </a:rPr>
              <a:t>non-relational databases</a:t>
            </a:r>
            <a:r>
              <a:rPr lang="en-US" b="0" i="0" dirty="0">
                <a:solidFill>
                  <a:srgbClr val="FFFFFF"/>
                </a:solidFill>
                <a:effectLst/>
                <a:latin typeface="Apercu"/>
              </a:rPr>
              <a:t>. A non-relational database, commonly referred to as a NoSQL database, is any database that does not follow the relational model.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A69D3B-6483-4B0C-8042-938368C15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821" y="2063002"/>
            <a:ext cx="7245722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0594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3F77-B71C-46D5-9EF4-4EE3CA5D5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E2D8D5F-5F8B-4934-B342-D2E7FE0E66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5" y="1020770"/>
            <a:ext cx="6867556" cy="4955476"/>
          </a:xfrm>
        </p:spPr>
      </p:pic>
    </p:spTree>
    <p:extLst>
      <p:ext uri="{BB962C8B-B14F-4D97-AF65-F5344CB8AC3E}">
        <p14:creationId xmlns:p14="http://schemas.microsoft.com/office/powerpoint/2010/main" val="4373651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A61EB-410A-431B-A941-4DE4A77AD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746AE8-E49E-4D80-919F-5A43DD4A16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3684" y="1073248"/>
            <a:ext cx="9743088" cy="5280736"/>
          </a:xfrm>
        </p:spPr>
      </p:pic>
    </p:spTree>
    <p:extLst>
      <p:ext uri="{BB962C8B-B14F-4D97-AF65-F5344CB8AC3E}">
        <p14:creationId xmlns:p14="http://schemas.microsoft.com/office/powerpoint/2010/main" val="71007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2A4A-BD97-45BB-96CC-75A5FC829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BD9DD7-A442-4B99-80BD-AE50135C38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3904" y="1680205"/>
            <a:ext cx="7327734" cy="4086479"/>
          </a:xfrm>
        </p:spPr>
      </p:pic>
    </p:spTree>
    <p:extLst>
      <p:ext uri="{BB962C8B-B14F-4D97-AF65-F5344CB8AC3E}">
        <p14:creationId xmlns:p14="http://schemas.microsoft.com/office/powerpoint/2010/main" val="7721912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5A7C-EC42-404F-8D3B-6A06C7AF8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2446460-1774-4EDA-BB36-7BD36D9BCC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5" y="1337696"/>
            <a:ext cx="7429560" cy="4790958"/>
          </a:xfrm>
        </p:spPr>
      </p:pic>
    </p:spTree>
    <p:extLst>
      <p:ext uri="{BB962C8B-B14F-4D97-AF65-F5344CB8AC3E}">
        <p14:creationId xmlns:p14="http://schemas.microsoft.com/office/powerpoint/2010/main" val="35179164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7EEF-2ED8-436C-B526-B81E2679D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  <a:t>NoSQL Data Architecture Patterns</a:t>
            </a:r>
            <a:br>
              <a:rPr lang="en-IN" b="1" i="0" dirty="0">
                <a:solidFill>
                  <a:srgbClr val="273239"/>
                </a:solidFill>
                <a:effectLst/>
                <a:latin typeface="Source Sans 3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AEBFE-62B9-49BC-BC98-CA4175C83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Key-Value Store Database</a:t>
            </a:r>
          </a:p>
          <a:p>
            <a:r>
              <a:rPr lang="en-US" dirty="0"/>
              <a:t>2. Column Store Database</a:t>
            </a:r>
          </a:p>
          <a:p>
            <a:r>
              <a:rPr lang="en-US" dirty="0"/>
              <a:t>3. Document Database</a:t>
            </a:r>
          </a:p>
          <a:p>
            <a:r>
              <a:rPr lang="en-US" dirty="0"/>
              <a:t>4. Graph Database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23450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8D48F6-C639-40A7-AB6D-F955DB301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3FBD0-0BC2-4018-AA9C-DBD9061A16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5812" y="1777348"/>
            <a:ext cx="3778444" cy="89539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0C083-B1AE-47DA-A904-82AA64136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3983" y="2346781"/>
            <a:ext cx="6159817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6124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07F0C-A6E7-4951-8076-7F0CDA5D0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2484F-E366-4E28-A2F1-28C7391C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73239"/>
                </a:solidFill>
                <a:effectLst/>
                <a:latin typeface="Nunito" pitchFamily="2" charset="0"/>
              </a:rPr>
              <a:t> Document here can be a form of text, arrays, strings, JSON, XML or any such format</a:t>
            </a:r>
          </a:p>
          <a:p>
            <a:endParaRPr lang="en-US" dirty="0">
              <a:solidFill>
                <a:srgbClr val="273239"/>
              </a:solidFill>
              <a:latin typeface="Nunito" pitchFamily="2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3349B3-C3BA-4B81-993E-6FF1B0932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9145" y="2726622"/>
            <a:ext cx="6634655" cy="38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9617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B5116-3263-419C-BF24-39FEE2166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0203C64-367B-40DE-BDE1-A9AB10F20A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88002" y="2280744"/>
            <a:ext cx="8342942" cy="2719725"/>
          </a:xfrm>
        </p:spPr>
      </p:pic>
    </p:spTree>
    <p:extLst>
      <p:ext uri="{BB962C8B-B14F-4D97-AF65-F5344CB8AC3E}">
        <p14:creationId xmlns:p14="http://schemas.microsoft.com/office/powerpoint/2010/main" val="1243774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3627C-52ED-4045-8501-B570BFCD2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2E24179-D2B7-4A06-B877-D8F2D81681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65434" y="2181925"/>
            <a:ext cx="7000913" cy="3638737"/>
          </a:xfrm>
        </p:spPr>
      </p:pic>
    </p:spTree>
    <p:extLst>
      <p:ext uri="{BB962C8B-B14F-4D97-AF65-F5344CB8AC3E}">
        <p14:creationId xmlns:p14="http://schemas.microsoft.com/office/powerpoint/2010/main" val="20931521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F4684-BD9E-410A-8BB8-7278E0BB3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consistency </a:t>
            </a:r>
            <a:r>
              <a:rPr lang="en-US" b="0" i="0" dirty="0">
                <a:effectLst/>
                <a:latin typeface="__Source_Sans_Pro_fa6df0"/>
              </a:rPr>
              <a:t>"C"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, availability </a:t>
            </a:r>
            <a:r>
              <a:rPr lang="en-US" b="0" i="0" dirty="0">
                <a:effectLst/>
                <a:latin typeface="__Source_Sans_Pro_fa6df0"/>
              </a:rPr>
              <a:t>"A"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, and partition tolerance </a:t>
            </a:r>
            <a:r>
              <a:rPr lang="en-US" b="0" i="0" dirty="0">
                <a:effectLst/>
                <a:latin typeface="__Source_Sans_Pro_fa6df0"/>
              </a:rPr>
              <a:t>"P"</a:t>
            </a:r>
            <a:r>
              <a:rPr lang="en-US" b="0" i="0" dirty="0">
                <a:solidFill>
                  <a:srgbClr val="61738E"/>
                </a:solidFill>
                <a:effectLst/>
                <a:latin typeface="__Source_Sans_Pro_fa6df0"/>
              </a:rPr>
              <a:t>. 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19FFA58-7828-4F87-A1D3-15DF88FE76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89739" y="1932997"/>
            <a:ext cx="6113411" cy="4104971"/>
          </a:xfrm>
        </p:spPr>
      </p:pic>
    </p:spTree>
    <p:extLst>
      <p:ext uri="{BB962C8B-B14F-4D97-AF65-F5344CB8AC3E}">
        <p14:creationId xmlns:p14="http://schemas.microsoft.com/office/powerpoint/2010/main" val="29979926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705B9-4577-486B-8CDD-5C1534C4A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#1. What is the total amount each customer spent at the restaurant?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1B769-B0E0-46BD-824A-D2E8490A24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934EA9B-0BD8-4A14-83D4-389FC6077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7871" y="1690688"/>
            <a:ext cx="7567449" cy="425986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3FAC981-C332-4068-8B02-B4CE3329C2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2202992"/>
            <a:ext cx="2525110" cy="185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162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FB94-258D-4153-BE7E-C0963FC59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#How many days has each customer visited the restaurant?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215B325-48B9-4C21-AE48-1DFD612D96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790" y="1987009"/>
            <a:ext cx="3297562" cy="206998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710EB1-B237-42EA-91E0-CB2FA512C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4000" y="1923393"/>
            <a:ext cx="7538910" cy="456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82831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9F10-A48A-4A4A-8831-3C2BA1232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 #3. What was the first item from the menu purchased by each customer?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6DC5536-38A2-4144-82EE-A3B45A389C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59" y="2197217"/>
            <a:ext cx="2869748" cy="1103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FB1777-8B88-4F56-9F13-1077F4597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5462" y="1768964"/>
            <a:ext cx="7321631" cy="47239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E8C667-2029-42A8-B360-544D14686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166" y="3921748"/>
            <a:ext cx="3225107" cy="1263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709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3987B-2BE2-4DF4-8B7F-19DE0C3B4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#4. What is the most purchased item on the menu and how many times was it purchased by all customers?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C7F8114F-C31B-42CA-8A64-69370A19E47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0550" y="2060582"/>
            <a:ext cx="3448708" cy="1325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000D1D-E5D5-42A4-B4E7-E63575182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5352" y="1774722"/>
            <a:ext cx="6938482" cy="3469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96C9241-A059-4C05-95E9-171D53D96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550" y="3603484"/>
            <a:ext cx="3938825" cy="1641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3859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F666-2394-484F-8D09-B81D45725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#5. Which item was the most popular for each customer?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4EA5EAF-3010-44B1-A08D-AF4ECB03B2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914" y="1690688"/>
            <a:ext cx="3695377" cy="14203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FA80BB-81FC-4029-A47D-1B31D8AAB9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14" y="3431406"/>
            <a:ext cx="3949903" cy="181436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2F49FB-C85D-4102-8E30-A4CD0300A9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3260" y="1849330"/>
            <a:ext cx="7314826" cy="411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7165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CCAF3-7AFD-48FB-A753-F3A8FC0D5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#9. If each $1 spent equates to 10 points and sushi has a 2x points multiplier- #how many points would each customer have? #To create conditional statement use- case when</a:t>
            </a:r>
            <a:endParaRPr lang="en-IN" sz="32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DE2D7A3-63F6-4BCD-BB67-F1AF70003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2972" y="1932577"/>
            <a:ext cx="3448708" cy="132556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8BDE05-1B9B-4D04-B6B2-CBA4513B9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728" y="3429000"/>
            <a:ext cx="3602953" cy="17590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54E9BB4-9768-4611-B57C-519FB9C67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034" y="1932576"/>
            <a:ext cx="6649766" cy="3929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6679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DB2A6-3D3A-4E47-9AF5-20FEE0DC6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>
                <a:solidFill>
                  <a:srgbClr val="000000"/>
                </a:solidFill>
                <a:effectLst/>
                <a:latin typeface="__Nunito_Sans_95156b"/>
              </a:rPr>
              <a:t>How to optimize SQL Queries using Indexes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56299-4208-4722-804E-A9882452B9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51207"/>
            <a:ext cx="10515600" cy="3125755"/>
          </a:xfrm>
        </p:spPr>
        <p:txBody>
          <a:bodyPr/>
          <a:lstStyle/>
          <a:p>
            <a:pPr algn="l"/>
            <a:r>
              <a:rPr lang="en-US" b="1" i="0" dirty="0">
                <a:solidFill>
                  <a:srgbClr val="374151"/>
                </a:solidFill>
                <a:effectLst/>
                <a:latin typeface="var(--font-family-body-lesson-markdown,&quot;Droid Serif&quot;)"/>
              </a:rPr>
              <a:t>Index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 in SQL is a lookup table that enables us to quickly retrieve data from the database. The index is applied to column(s) in a table.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Indexes help us by making search and data retrieval queries </a:t>
            </a:r>
            <a:r>
              <a:rPr lang="en-US" b="0" i="1" dirty="0">
                <a:solidFill>
                  <a:srgbClr val="374151"/>
                </a:solidFill>
                <a:effectLst/>
                <a:latin typeface="Droid Serif"/>
              </a:rPr>
              <a:t>faster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. SQL can easily identify the row(s) using the index and quickly fetch the data we need.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66671-5D0C-4D53-B5DB-902A4E333C68}"/>
              </a:ext>
            </a:extLst>
          </p:cNvPr>
          <p:cNvSpPr txBox="1"/>
          <p:nvPr/>
        </p:nvSpPr>
        <p:spPr>
          <a:xfrm>
            <a:off x="1191127" y="1816949"/>
            <a:ext cx="73657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INDEX </a:t>
            </a:r>
            <a:r>
              <a:rPr lang="en-US" dirty="0" err="1"/>
              <a:t>index_name</a:t>
            </a:r>
            <a:r>
              <a:rPr lang="en-US" dirty="0"/>
              <a:t> ON </a:t>
            </a:r>
            <a:r>
              <a:rPr lang="en-US" dirty="0" err="1"/>
              <a:t>table_name</a:t>
            </a:r>
            <a:r>
              <a:rPr lang="en-US" dirty="0"/>
              <a:t> (</a:t>
            </a:r>
            <a:r>
              <a:rPr lang="en-US" dirty="0" err="1"/>
              <a:t>column_name</a:t>
            </a:r>
            <a:r>
              <a:rPr lang="en-US" dirty="0"/>
              <a:t>);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060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BA193-19A8-49A4-91B7-E1EA34816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F8EF240-E66D-4CBC-97EC-27A22CD34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5471" y="2242382"/>
            <a:ext cx="9635389" cy="2377743"/>
          </a:xfrm>
        </p:spPr>
      </p:pic>
    </p:spTree>
    <p:extLst>
      <p:ext uri="{BB962C8B-B14F-4D97-AF65-F5344CB8AC3E}">
        <p14:creationId xmlns:p14="http://schemas.microsoft.com/office/powerpoint/2010/main" val="3387174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DA430-6C14-4657-A294-30A5D4B71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2B50A3-EB24-4C75-B5D8-F56D70F7A4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80746" y="1867584"/>
            <a:ext cx="6139474" cy="4267419"/>
          </a:xfrm>
        </p:spPr>
      </p:pic>
    </p:spTree>
    <p:extLst>
      <p:ext uri="{BB962C8B-B14F-4D97-AF65-F5344CB8AC3E}">
        <p14:creationId xmlns:p14="http://schemas.microsoft.com/office/powerpoint/2010/main" val="2673788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3E469-C4F3-414E-A173-85A8F4E1B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49455-F141-4351-8F41-ADB61D38A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Indexes help us by making search and data retrieval queries </a:t>
            </a:r>
            <a:r>
              <a:rPr lang="en-US" b="0" i="1" dirty="0">
                <a:solidFill>
                  <a:srgbClr val="374151"/>
                </a:solidFill>
                <a:effectLst/>
                <a:latin typeface="Droid Serif"/>
              </a:rPr>
              <a:t>faster</a:t>
            </a:r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. SQL can easily identify the row(s) using the index and quickly fetch the data we need.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Droid Serif"/>
              </a:rPr>
              <a:t>However, on every INSERT/UPDATE query on the table, the indexes associated with that table are also updated, which make the writes to the table slower. With multiple indexes, things can become pretty bad.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889678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2F13A-D69E-42B6-B98D-BFD6045B2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var(--font-family-heading-lesson-markdown)"/>
              </a:rPr>
              <a:t>Composite index</a:t>
            </a:r>
            <a:br>
              <a:rPr lang="en-IN" b="1" i="0" dirty="0">
                <a:effectLst/>
                <a:latin typeface="var(--font-family-heading-lesson-markdown)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C05769-82DF-4986-8E53-A3FAD9DE70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b="0" i="0" dirty="0">
                <a:solidFill>
                  <a:srgbClr val="C7254E"/>
                </a:solidFill>
                <a:effectLst/>
                <a:latin typeface="Menlo"/>
              </a:rPr>
              <a:t>INDEX(col_1, col_2, col_3 ... col_n)</a:t>
            </a:r>
          </a:p>
          <a:p>
            <a:endParaRPr lang="it-IT" dirty="0">
              <a:solidFill>
                <a:srgbClr val="C7254E"/>
              </a:solidFill>
              <a:latin typeface="Menlo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35A801-371B-4808-8E4E-3AA36962E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135" y="2305884"/>
            <a:ext cx="8856148" cy="3390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43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6086-288E-4D05-9E33-9BFFA2337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215C643-3713-415C-A511-8BF2CDA34D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4282" y="1718022"/>
            <a:ext cx="6153682" cy="2854802"/>
          </a:xfrm>
        </p:spPr>
      </p:pic>
    </p:spTree>
    <p:extLst>
      <p:ext uri="{BB962C8B-B14F-4D97-AF65-F5344CB8AC3E}">
        <p14:creationId xmlns:p14="http://schemas.microsoft.com/office/powerpoint/2010/main" val="37303115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6E6E1-B84C-44FC-9384-81B661DF4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DC52C-68AE-41BC-B3F3-2BF35B5D0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6878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3707F-1BA0-4B65-83E3-62DE4BD1B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823DDF-61BD-4554-ACC1-C1A9A92DE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0283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F2D80-7DD2-4B1D-B3D4-3307F3434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15EAA-B44B-4BC8-8D75-FE48644C06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3563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41B2-2E57-436E-ADAC-452DF1B62A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98A56F-0F01-4809-9D83-C1513C431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21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752AE-ADF4-4027-96DC-F85AF9076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B57CC-762B-44DF-A20E-F165A3D7D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814489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28975-311B-404F-9BC8-65F7284E7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BC2DA-6F51-4571-8548-1773ADC33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866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3778D-A4E5-4C40-AC49-2152B1C1F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E2E0A-20A7-47AF-AA63-930F310DA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48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0CDE-6DA3-4CF8-8B59-E419DD2F9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D4B96-2001-4F75-A1E2-5DFF9AA74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Name  from Students where marks &gt; 75 order by right(Name, 3), ID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749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C0B88-CE7A-4BDF-976B-54AF24198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F6114-9D05-485E-9EBA-1E1B3AEA51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0288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12288-51FE-48ED-9DCC-CCD21529E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BA0A0-3847-4517-9FE0-BBDBFD41BF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9268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5A7BC-42DC-4A49-B870-248BBADD1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BCC1240-F8EB-48E8-9AD1-C80A6B060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0952" y="365125"/>
            <a:ext cx="6774255" cy="6133949"/>
          </a:xfrm>
        </p:spPr>
      </p:pic>
    </p:spTree>
    <p:extLst>
      <p:ext uri="{BB962C8B-B14F-4D97-AF65-F5344CB8AC3E}">
        <p14:creationId xmlns:p14="http://schemas.microsoft.com/office/powerpoint/2010/main" val="3541448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84C9F-7B38-4678-A589-184D02FA0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6AC06B-2013-46C5-AB7E-99D55B996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select * from CITY where COUNTRYCODE='USA' and POPULATION &gt; 100000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387399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CD06F-29B7-427D-8020-56E379CFF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1899DC3-1A72-4638-8C32-D4CEAC8ECD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7159" y="1013375"/>
            <a:ext cx="8586951" cy="5163588"/>
          </a:xfrm>
        </p:spPr>
      </p:pic>
    </p:spTree>
    <p:extLst>
      <p:ext uri="{BB962C8B-B14F-4D97-AF65-F5344CB8AC3E}">
        <p14:creationId xmlns:p14="http://schemas.microsoft.com/office/powerpoint/2010/main" val="298271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532DC-9FBB-421E-A072-B14D9094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EB42F-9566-4886-B8D0-18ECE151EB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SELECT NAME FROM CITY WHERE COUNTRYCODE='USA' AND POPULATION&gt;120000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842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590</Words>
  <Application>Microsoft Office PowerPoint</Application>
  <PresentationFormat>Widescreen</PresentationFormat>
  <Paragraphs>32</Paragraphs>
  <Slides>51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51</vt:i4>
      </vt:variant>
    </vt:vector>
  </HeadingPairs>
  <TitlesOfParts>
    <vt:vector size="65" baseType="lpstr">
      <vt:lpstr>__Nunito_Sans_95156b</vt:lpstr>
      <vt:lpstr>__Source_Sans_Pro_fa6df0</vt:lpstr>
      <vt:lpstr>Apercu</vt:lpstr>
      <vt:lpstr>Arial</vt:lpstr>
      <vt:lpstr>Calibri</vt:lpstr>
      <vt:lpstr>Calibri Light</vt:lpstr>
      <vt:lpstr>Droid Serif</vt:lpstr>
      <vt:lpstr>Menlo</vt:lpstr>
      <vt:lpstr>Nunito</vt:lpstr>
      <vt:lpstr>Source Sans 3</vt:lpstr>
      <vt:lpstr>source-code-pro</vt:lpstr>
      <vt:lpstr>var(--font-family-body-lesson-markdown,"Droid Serif")</vt:lpstr>
      <vt:lpstr>var(--font-family-heading-lesson-markdown)</vt:lpstr>
      <vt:lpstr>Office Theme</vt:lpstr>
      <vt:lpstr>SQL JOINS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 sql document data base</vt:lpstr>
      <vt:lpstr>PowerPoint Presentation</vt:lpstr>
      <vt:lpstr>PowerPoint Presentation</vt:lpstr>
      <vt:lpstr>PowerPoint Presentation</vt:lpstr>
      <vt:lpstr>PowerPoint Presentation</vt:lpstr>
      <vt:lpstr>NoSQL Data Architecture Patterns </vt:lpstr>
      <vt:lpstr>PowerPoint Presentation</vt:lpstr>
      <vt:lpstr>PowerPoint Presentation</vt:lpstr>
      <vt:lpstr>PowerPoint Presentation</vt:lpstr>
      <vt:lpstr>consistency "C", availability "A", and partition tolerance "P". </vt:lpstr>
      <vt:lpstr>#1. What is the total amount each customer spent at the restaurant? </vt:lpstr>
      <vt:lpstr> #How many days has each customer visited the restaurant?</vt:lpstr>
      <vt:lpstr> #3. What was the first item from the menu purchased by each customer?</vt:lpstr>
      <vt:lpstr>#4. What is the most purchased item on the menu and how many times was it purchased by all customers?</vt:lpstr>
      <vt:lpstr>#5. Which item was the most popular for each customer?</vt:lpstr>
      <vt:lpstr>#9. If each $1 spent equates to 10 points and sushi has a 2x points multiplier- #how many points would each customer have? #To create conditional statement use- case when</vt:lpstr>
      <vt:lpstr>How to optimize SQL Queries using Indexes</vt:lpstr>
      <vt:lpstr>PowerPoint Presentation</vt:lpstr>
      <vt:lpstr>PowerPoint Presentation</vt:lpstr>
      <vt:lpstr>Composite index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JOINS</dc:title>
  <dc:creator>Raghavendra k</dc:creator>
  <cp:lastModifiedBy>Raghavendra k</cp:lastModifiedBy>
  <cp:revision>30</cp:revision>
  <dcterms:created xsi:type="dcterms:W3CDTF">2024-06-20T16:32:03Z</dcterms:created>
  <dcterms:modified xsi:type="dcterms:W3CDTF">2024-06-22T02:34:15Z</dcterms:modified>
</cp:coreProperties>
</file>