
<file path=[Content_Types].xml><?xml version="1.0" encoding="utf-8"?>
<Types xmlns="http://schemas.openxmlformats.org/package/2006/content-types">
  <Default Extension="bin" ContentType="application/vnd.openxmlformats-officedocument.oleObject"/>
  <Default Extension="fntdata" ContentType="application/x-fontdata"/>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82"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Lst>
  <p:sldSz cx="12192000" cy="6858000"/>
  <p:notesSz cx="6858000" cy="9144000"/>
  <p:embeddedFontLst>
    <p:embeddedFont>
      <p:font typeface="Calibri" panose="020F0502020204030204" pitchFamily="34" charset="0"/>
      <p:regular r:id="rId30"/>
      <p:bold r:id="rId31"/>
      <p:italic r:id="rId32"/>
      <p:boldItalic r:id="rId33"/>
    </p:embeddedFont>
    <p:embeddedFont>
      <p:font typeface="Comic Sans MS" panose="030F0702030302020204" pitchFamily="66" charset="0"/>
      <p:regular r:id="rId34"/>
      <p:bold r:id="rId35"/>
      <p:italic r:id="rId36"/>
      <p:boldItalic r:id="rId37"/>
    </p:embeddedFont>
    <p:embeddedFont>
      <p:font typeface="Noto Sans Symbols" panose="020B0604020202020204" charset="0"/>
      <p:regular r:id="rId38"/>
      <p:bold r:id="rId39"/>
    </p:embeddedFont>
    <p:embeddedFont>
      <p:font typeface="Open Sans" panose="020B0606030504020204" pitchFamily="3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4" roundtripDataSignature="AMtx7miayOTjQ22h7awIvP4hfyL/vDis8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7084D8F-D1DA-4FA6-A147-D33429E4659F}">
  <a:tblStyle styleId="{57084D8F-D1DA-4FA6-A147-D33429E4659F}"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8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2.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0:notes"/>
          <p:cNvSpPr>
            <a:spLocks noGrp="1" noRot="1" noChangeAspect="1"/>
          </p:cNvSpPr>
          <p:nvPr>
            <p:ph type="sldImg" idx="2"/>
          </p:nvPr>
        </p:nvSpPr>
        <p:spPr>
          <a:xfrm>
            <a:off x="366713" y="688975"/>
            <a:ext cx="6124575" cy="34464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5" name="Google Shape;185;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
        <p:nvSpPr>
          <p:cNvPr id="186" name="Google Shape;186;p10:notes"/>
          <p:cNvSpPr txBox="1">
            <a:spLocks noGrp="1"/>
          </p:cNvSpPr>
          <p:nvPr>
            <p:ph type="sldNum" idx="12"/>
          </p:nvPr>
        </p:nvSpPr>
        <p:spPr>
          <a:xfrm>
            <a:off x="3884613" y="8729663"/>
            <a:ext cx="2971800" cy="458787"/>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fld id="{00000000-1234-1234-1234-123412341234}" type="slidenum">
              <a:rPr lang="en-US" sz="2000">
                <a:solidFill>
                  <a:srgbClr val="000000"/>
                </a:solidFill>
                <a:latin typeface="Calibri"/>
                <a:ea typeface="Calibri"/>
                <a:cs typeface="Calibri"/>
                <a:sym typeface="Calibri"/>
              </a:rPr>
              <a:t>11</a:t>
            </a:fld>
            <a:endParaRPr sz="2000">
              <a:solidFill>
                <a:srgbClr val="000000"/>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
        <p:nvSpPr>
          <p:cNvPr id="213" name="Google Shape;213;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2000" b="1">
                <a:solidFill>
                  <a:srgbClr val="000000"/>
                </a:solidFill>
                <a:latin typeface="Arial"/>
                <a:ea typeface="Arial"/>
                <a:cs typeface="Arial"/>
                <a:sym typeface="Arial"/>
              </a:rPr>
              <a:t>13</a:t>
            </a:fld>
            <a:endParaRPr sz="2000" b="1">
              <a:solidFill>
                <a:srgbClr val="000000"/>
              </a:solidFill>
              <a:latin typeface="Arial"/>
              <a:ea typeface="Arial"/>
              <a:cs typeface="Arial"/>
              <a:sym typeface="Arial"/>
            </a:endParaRPr>
          </a:p>
        </p:txBody>
      </p:sp>
      <p:sp>
        <p:nvSpPr>
          <p:cNvPr id="214" name="Google Shape;214;p12: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2000" b="1">
                <a:solidFill>
                  <a:srgbClr val="000000"/>
                </a:solidFill>
                <a:latin typeface="Arial"/>
                <a:ea typeface="Arial"/>
                <a:cs typeface="Arial"/>
                <a:sym typeface="Arial"/>
              </a:rPr>
              <a:t>2013 ExcelR Solutions. All Rights Reserved</a:t>
            </a:r>
            <a:endParaRPr/>
          </a:p>
        </p:txBody>
      </p:sp>
      <p:sp>
        <p:nvSpPr>
          <p:cNvPr id="215" name="Google Shape;21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latin typeface="Arial"/>
                <a:ea typeface="Arial"/>
                <a:cs typeface="Arial"/>
                <a:sym typeface="Arial"/>
              </a:rPr>
              <a:t>A </a:t>
            </a:r>
            <a:r>
              <a:rPr lang="en-US" b="1">
                <a:latin typeface="Arial"/>
                <a:ea typeface="Arial"/>
                <a:cs typeface="Arial"/>
                <a:sym typeface="Arial"/>
              </a:rPr>
              <a:t>Normal  distribution </a:t>
            </a:r>
            <a:r>
              <a:rPr lang="en-US">
                <a:latin typeface="Arial"/>
                <a:ea typeface="Arial"/>
                <a:cs typeface="Arial"/>
                <a:sym typeface="Arial"/>
              </a:rPr>
              <a:t>is an important statistical data distribution pattern occurring in many  natural phenomena,  such as height,  blood pressure, lengths  of objects produced by machines, etc. Certain data, when graphed as a histogram(  data on the horizontal axis, amount  of data on the vertical axis), creates a bell shaped curve known as a normal curve, or normal distribution.</a:t>
            </a:r>
            <a:endParaRPr/>
          </a:p>
          <a:p>
            <a:pPr marL="0" lvl="0" indent="0" algn="l" rtl="0">
              <a:spcBef>
                <a:spcPts val="0"/>
              </a:spcBef>
              <a:spcAft>
                <a:spcPts val="0"/>
              </a:spcAft>
              <a:buNone/>
            </a:pPr>
            <a:endParaRPr>
              <a:latin typeface="Arial"/>
              <a:ea typeface="Arial"/>
              <a:cs typeface="Arial"/>
              <a:sym typeface="Arial"/>
            </a:endParaRPr>
          </a:p>
          <a:p>
            <a:pPr marL="0" lvl="0" indent="0" algn="l" rtl="0">
              <a:spcBef>
                <a:spcPts val="0"/>
              </a:spcBef>
              <a:spcAft>
                <a:spcPts val="0"/>
              </a:spcAft>
              <a:buNone/>
            </a:pPr>
            <a:r>
              <a:rPr lang="en-US" b="1">
                <a:latin typeface="Arial"/>
                <a:ea typeface="Arial"/>
                <a:cs typeface="Arial"/>
                <a:sym typeface="Arial"/>
              </a:rPr>
              <a:t>Normal distribution </a:t>
            </a:r>
            <a:r>
              <a:rPr lang="en-US">
                <a:latin typeface="Arial"/>
                <a:ea typeface="Arial"/>
                <a:cs typeface="Arial"/>
                <a:sym typeface="Arial"/>
              </a:rPr>
              <a:t>is symmetrical  with a single central peak at the mean (average) of the data. The shape of the curve is described as bell-shaped with the graph falling off evenly on either side of the mean. Fifty percent of the distribution lies to the left of the mean and fifty percent lies to the right of the mean.</a:t>
            </a:r>
            <a:endParaRPr/>
          </a:p>
          <a:p>
            <a:pPr marL="0" lvl="0" indent="0" algn="l" rtl="0">
              <a:spcBef>
                <a:spcPts val="0"/>
              </a:spcBef>
              <a:spcAft>
                <a:spcPts val="0"/>
              </a:spcAft>
              <a:buNone/>
            </a:pPr>
            <a:endParaRPr>
              <a:latin typeface="Arial"/>
              <a:ea typeface="Arial"/>
              <a:cs typeface="Arial"/>
              <a:sym typeface="Arial"/>
            </a:endParaRPr>
          </a:p>
          <a:p>
            <a:pPr marL="0" lvl="0" indent="0" algn="l" rtl="0">
              <a:spcBef>
                <a:spcPts val="0"/>
              </a:spcBef>
              <a:spcAft>
                <a:spcPts val="0"/>
              </a:spcAft>
              <a:buNone/>
            </a:pPr>
            <a:endParaRPr>
              <a:latin typeface="Arial"/>
              <a:ea typeface="Arial"/>
              <a:cs typeface="Arial"/>
              <a:sym typeface="Arial"/>
            </a:endParaRPr>
          </a:p>
        </p:txBody>
      </p:sp>
      <p:sp>
        <p:nvSpPr>
          <p:cNvPr id="285" name="Google Shape;285;p17:notes"/>
          <p:cNvSpPr txBox="1">
            <a:spLocks noGrp="1"/>
          </p:cNvSpPr>
          <p:nvPr>
            <p:ph type="sldNum" idx="12"/>
          </p:nvPr>
        </p:nvSpPr>
        <p:spPr>
          <a:xfrm>
            <a:off x="3884613" y="8729663"/>
            <a:ext cx="2971800" cy="458787"/>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fld id="{00000000-1234-1234-1234-123412341234}" type="slidenum">
              <a:rPr lang="en-US" sz="2000">
                <a:solidFill>
                  <a:srgbClr val="000000"/>
                </a:solidFill>
                <a:latin typeface="Arial"/>
                <a:ea typeface="Arial"/>
                <a:cs typeface="Arial"/>
                <a:sym typeface="Arial"/>
              </a:rPr>
              <a:t>18</a:t>
            </a:fld>
            <a:endParaRPr sz="2000">
              <a:solidFill>
                <a:srgbClr val="000000"/>
              </a:solidFill>
              <a:latin typeface="Arial"/>
              <a:ea typeface="Arial"/>
              <a:cs typeface="Arial"/>
              <a:sym typeface="Arial"/>
            </a:endParaRPr>
          </a:p>
        </p:txBody>
      </p:sp>
      <p:sp>
        <p:nvSpPr>
          <p:cNvPr id="286" name="Google Shape;286;p17:notes"/>
          <p:cNvSpPr txBox="1">
            <a:spLocks noGrp="1"/>
          </p:cNvSpPr>
          <p:nvPr>
            <p:ph type="ftr" idx="11"/>
          </p:nvPr>
        </p:nvSpPr>
        <p:spPr>
          <a:xfrm>
            <a:off x="0" y="8729663"/>
            <a:ext cx="2971800" cy="458787"/>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2000">
                <a:solidFill>
                  <a:srgbClr val="000000"/>
                </a:solidFill>
                <a:latin typeface="Arial"/>
                <a:ea typeface="Arial"/>
                <a:cs typeface="Arial"/>
                <a:sym typeface="Arial"/>
              </a:rPr>
              <a:t>2013 ExcelR Solutions. All Rights Reserved</a:t>
            </a:r>
            <a:endParaRPr/>
          </a:p>
        </p:txBody>
      </p:sp>
      <p:sp>
        <p:nvSpPr>
          <p:cNvPr id="287" name="Google Shape;287;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6" name="Google Shape;296;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latin typeface="Arial"/>
                <a:ea typeface="Arial"/>
                <a:cs typeface="Arial"/>
                <a:sym typeface="Arial"/>
              </a:rPr>
              <a:t>Normal blood sugar levels are less than 100 mg/dL after not eating (fasting) for at least eight hours. And they're less than 140 mg/dL two hours after eating.</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
        <p:nvSpPr>
          <p:cNvPr id="303" name="Google Shape;303;p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2000" b="1">
                <a:solidFill>
                  <a:srgbClr val="000000"/>
                </a:solidFill>
                <a:latin typeface="Arial"/>
                <a:ea typeface="Arial"/>
                <a:cs typeface="Arial"/>
                <a:sym typeface="Arial"/>
              </a:rPr>
              <a:t>20</a:t>
            </a:fld>
            <a:endParaRPr sz="2000" b="1">
              <a:solidFill>
                <a:srgbClr val="000000"/>
              </a:solidFill>
              <a:latin typeface="Arial"/>
              <a:ea typeface="Arial"/>
              <a:cs typeface="Arial"/>
              <a:sym typeface="Arial"/>
            </a:endParaRPr>
          </a:p>
        </p:txBody>
      </p:sp>
      <p:sp>
        <p:nvSpPr>
          <p:cNvPr id="304" name="Google Shape;304;p19: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2000" b="1">
                <a:solidFill>
                  <a:srgbClr val="000000"/>
                </a:solidFill>
                <a:latin typeface="Arial"/>
                <a:ea typeface="Arial"/>
                <a:cs typeface="Arial"/>
                <a:sym typeface="Arial"/>
              </a:rPr>
              <a:t>2013 ExcelR Solutions. All Rights Reserved</a:t>
            </a:r>
            <a:endParaRPr/>
          </a:p>
        </p:txBody>
      </p:sp>
      <p:sp>
        <p:nvSpPr>
          <p:cNvPr id="305" name="Google Shape;305;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1" name="Google Shape;9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
        <p:nvSpPr>
          <p:cNvPr id="92" name="Google Shape;92;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2000" b="1" i="0" u="none" strike="noStrike" cap="none">
                <a:solidFill>
                  <a:srgbClr val="000000"/>
                </a:solidFill>
                <a:latin typeface="Arial"/>
                <a:ea typeface="Arial"/>
                <a:cs typeface="Arial"/>
                <a:sym typeface="Arial"/>
              </a:rPr>
              <a:t>2</a:t>
            </a:fld>
            <a:endParaRPr sz="2000" b="1" i="0" u="none" strike="noStrike" cap="non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
        <p:nvSpPr>
          <p:cNvPr id="312" name="Google Shape;312;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2000" b="1">
                <a:solidFill>
                  <a:srgbClr val="000000"/>
                </a:solidFill>
                <a:latin typeface="Arial"/>
                <a:ea typeface="Arial"/>
                <a:cs typeface="Arial"/>
                <a:sym typeface="Arial"/>
              </a:rPr>
              <a:t>21</a:t>
            </a:fld>
            <a:endParaRPr sz="2000" b="1">
              <a:solidFill>
                <a:srgbClr val="000000"/>
              </a:solidFill>
              <a:latin typeface="Arial"/>
              <a:ea typeface="Arial"/>
              <a:cs typeface="Arial"/>
              <a:sym typeface="Arial"/>
            </a:endParaRPr>
          </a:p>
        </p:txBody>
      </p:sp>
      <p:sp>
        <p:nvSpPr>
          <p:cNvPr id="313" name="Google Shape;313;p20: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2000" b="1">
                <a:solidFill>
                  <a:srgbClr val="000000"/>
                </a:solidFill>
                <a:latin typeface="Arial"/>
                <a:ea typeface="Arial"/>
                <a:cs typeface="Arial"/>
                <a:sym typeface="Arial"/>
              </a:rPr>
              <a:t>2013 ExcelR Solutions. All Rights Reserved</a:t>
            </a:r>
            <a:endParaRPr/>
          </a:p>
        </p:txBody>
      </p:sp>
      <p:sp>
        <p:nvSpPr>
          <p:cNvPr id="314" name="Google Shape;314;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6" name="Google Shape;326;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2" name="Google Shape;332;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8" name="Google Shape;338;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5" name="Google Shape;355;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42ff70f1a9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42ff70f1a9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2" name="Google Shape;362;g142ff70f1a9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26</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8" name="Google Shape;368;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1" name="Google Shape;171;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latin typeface="Arial"/>
                <a:ea typeface="Arial"/>
                <a:cs typeface="Arial"/>
                <a:sym typeface="Arial"/>
              </a:rPr>
              <a:t>Here’s the problem with interval scales: they don’t have a “true zero.”  For example, there is no such thing as “no temperature.”  Without a true zero, it is impossible to compute ratios.  With interval data, we can add and subtract, but cannot multiply or divide.  Confused?  Ok, consider this: 10 degrees + 10 degrees = 20 degrees.  No problem there.  20 degrees is not twice as hot as 10 degrees, however, because there is no such thing as “no temperature” when it comes to the Celsius scale.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9:notes"/>
          <p:cNvSpPr>
            <a:spLocks noGrp="1" noRot="1" noChangeAspect="1"/>
          </p:cNvSpPr>
          <p:nvPr>
            <p:ph type="sldImg" idx="2"/>
          </p:nvPr>
        </p:nvSpPr>
        <p:spPr>
          <a:xfrm>
            <a:off x="366713" y="688975"/>
            <a:ext cx="6124575" cy="34464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7" name="Google Shape;177;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latin typeface="Arial"/>
                <a:ea typeface="Arial"/>
                <a:cs typeface="Arial"/>
                <a:sym typeface="Arial"/>
              </a:rPr>
              <a:t>Interval data always appears in the form of numbers or numerical values where the distance between the two points is standardized and equal.</a:t>
            </a:r>
            <a:endParaRPr/>
          </a:p>
          <a:p>
            <a:pPr marL="0" lvl="0" indent="0" algn="l" rtl="0">
              <a:spcBef>
                <a:spcPts val="0"/>
              </a:spcBef>
              <a:spcAft>
                <a:spcPts val="0"/>
              </a:spcAft>
              <a:buNone/>
            </a:pPr>
            <a:r>
              <a:rPr lang="en-US">
                <a:latin typeface="Arial"/>
                <a:ea typeface="Arial"/>
                <a:cs typeface="Arial"/>
                <a:sym typeface="Arial"/>
              </a:rPr>
              <a:t>Interval data cannot be multiplied or divided, however, it can be added or subtracted</a:t>
            </a:r>
            <a:endParaRPr>
              <a:latin typeface="Arial"/>
              <a:ea typeface="Arial"/>
              <a:cs typeface="Arial"/>
              <a:sym typeface="Arial"/>
            </a:endParaRPr>
          </a:p>
        </p:txBody>
      </p:sp>
      <p:sp>
        <p:nvSpPr>
          <p:cNvPr id="178" name="Google Shape;178;p9:notes"/>
          <p:cNvSpPr txBox="1">
            <a:spLocks noGrp="1"/>
          </p:cNvSpPr>
          <p:nvPr>
            <p:ph type="sldNum" idx="12"/>
          </p:nvPr>
        </p:nvSpPr>
        <p:spPr>
          <a:xfrm>
            <a:off x="3884613" y="8729663"/>
            <a:ext cx="2971800" cy="458787"/>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fld id="{00000000-1234-1234-1234-123412341234}" type="slidenum">
              <a:rPr lang="en-US" sz="2000">
                <a:solidFill>
                  <a:srgbClr val="000000"/>
                </a:solidFill>
                <a:latin typeface="Arial"/>
                <a:ea typeface="Arial"/>
                <a:cs typeface="Arial"/>
                <a:sym typeface="Arial"/>
              </a:rPr>
              <a:t>10</a:t>
            </a:fld>
            <a:endParaRPr sz="2000">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6"/>
        <p:cNvGrpSpPr/>
        <p:nvPr/>
      </p:nvGrpSpPr>
      <p:grpSpPr>
        <a:xfrm>
          <a:off x="0" y="0"/>
          <a:ext cx="0" cy="0"/>
          <a:chOff x="0" y="0"/>
          <a:chExt cx="0" cy="0"/>
        </a:xfrm>
      </p:grpSpPr>
      <p:sp>
        <p:nvSpPr>
          <p:cNvPr id="27" name="Google Shape;27;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sp>
        <p:nvSpPr>
          <p:cNvPr id="31" name="Google Shape;31;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3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sp>
        <p:nvSpPr>
          <p:cNvPr id="37" name="Google Shape;37;p3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3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9" name="Google Shape;39;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3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3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3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3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3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3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5"/>
          <p:cNvSpPr>
            <a:spLocks noGrp="1"/>
          </p:cNvSpPr>
          <p:nvPr>
            <p:ph type="pic" idx="2"/>
          </p:nvPr>
        </p:nvSpPr>
        <p:spPr>
          <a:xfrm>
            <a:off x="5183188" y="987425"/>
            <a:ext cx="6172200" cy="4873625"/>
          </a:xfrm>
          <a:prstGeom prst="rect">
            <a:avLst/>
          </a:prstGeom>
          <a:noFill/>
          <a:ln>
            <a:noFill/>
          </a:ln>
        </p:spPr>
      </p:sp>
      <p:sp>
        <p:nvSpPr>
          <p:cNvPr id="68" name="Google Shape;68;p3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1.png"/><Relationship Id="rId5" Type="http://schemas.openxmlformats.org/officeDocument/2006/relationships/image" Target="../media/image5.png"/><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a:t>Basic Statistics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9"/>
          <p:cNvSpPr txBox="1">
            <a:spLocks noGrp="1"/>
          </p:cNvSpPr>
          <p:nvPr>
            <p:ph type="title"/>
          </p:nvPr>
        </p:nvSpPr>
        <p:spPr>
          <a:xfrm>
            <a:off x="0" y="2117"/>
            <a:ext cx="10972800" cy="87841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E75B5"/>
              </a:buClr>
              <a:buSzPts val="4267"/>
              <a:buFont typeface="Times New Roman"/>
              <a:buNone/>
            </a:pPr>
            <a:r>
              <a:rPr lang="en-US" sz="4267">
                <a:solidFill>
                  <a:srgbClr val="2E75B5"/>
                </a:solidFill>
                <a:latin typeface="Times New Roman"/>
                <a:ea typeface="Times New Roman"/>
                <a:cs typeface="Times New Roman"/>
                <a:sym typeface="Times New Roman"/>
              </a:rPr>
              <a:t>Data Types – Preliminaries</a:t>
            </a:r>
            <a:endParaRPr sz="4267">
              <a:solidFill>
                <a:srgbClr val="2E75B5"/>
              </a:solidFill>
              <a:latin typeface="Times New Roman"/>
              <a:ea typeface="Times New Roman"/>
              <a:cs typeface="Times New Roman"/>
              <a:sym typeface="Times New Roman"/>
            </a:endParaRPr>
          </a:p>
        </p:txBody>
      </p:sp>
      <p:pic>
        <p:nvPicPr>
          <p:cNvPr id="181" name="Google Shape;181;p9"/>
          <p:cNvPicPr preferRelativeResize="0"/>
          <p:nvPr/>
        </p:nvPicPr>
        <p:blipFill rotWithShape="1">
          <a:blip r:embed="rId3">
            <a:alphaModFix/>
          </a:blip>
          <a:srcRect/>
          <a:stretch/>
        </p:blipFill>
        <p:spPr>
          <a:xfrm>
            <a:off x="508000" y="1143000"/>
            <a:ext cx="5588000" cy="5029200"/>
          </a:xfrm>
          <a:prstGeom prst="rect">
            <a:avLst/>
          </a:prstGeom>
          <a:noFill/>
          <a:ln w="28575" cap="flat" cmpd="sng">
            <a:solidFill>
              <a:schemeClr val="dk1"/>
            </a:solidFill>
            <a:prstDash val="solid"/>
            <a:miter lim="800000"/>
            <a:headEnd type="none" w="sm" len="sm"/>
            <a:tailEnd type="none" w="sm" len="sm"/>
          </a:ln>
        </p:spPr>
      </p:pic>
      <p:pic>
        <p:nvPicPr>
          <p:cNvPr id="182" name="Google Shape;182;p9"/>
          <p:cNvPicPr preferRelativeResize="0"/>
          <p:nvPr/>
        </p:nvPicPr>
        <p:blipFill rotWithShape="1">
          <a:blip r:embed="rId4">
            <a:alphaModFix/>
          </a:blip>
          <a:srcRect/>
          <a:stretch/>
        </p:blipFill>
        <p:spPr>
          <a:xfrm>
            <a:off x="6299201" y="1143000"/>
            <a:ext cx="5416551" cy="5029200"/>
          </a:xfrm>
          <a:prstGeom prst="rect">
            <a:avLst/>
          </a:prstGeom>
          <a:noFill/>
          <a:ln w="28575" cap="flat" cmpd="sng">
            <a:solidFill>
              <a:schemeClr val="dk1"/>
            </a:solidFill>
            <a:prstDash val="solid"/>
            <a:miter lim="800000"/>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0"/>
          <p:cNvSpPr txBox="1">
            <a:spLocks noGrp="1"/>
          </p:cNvSpPr>
          <p:nvPr>
            <p:ph type="title"/>
          </p:nvPr>
        </p:nvSpPr>
        <p:spPr>
          <a:xfrm>
            <a:off x="0" y="2117"/>
            <a:ext cx="10972800" cy="87841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E75B5"/>
              </a:buClr>
              <a:buSzPts val="4267"/>
              <a:buFont typeface="Times New Roman"/>
              <a:buNone/>
            </a:pPr>
            <a:r>
              <a:rPr lang="en-US" sz="4267">
                <a:solidFill>
                  <a:srgbClr val="2E75B5"/>
                </a:solidFill>
                <a:latin typeface="Times New Roman"/>
                <a:ea typeface="Times New Roman"/>
                <a:cs typeface="Times New Roman"/>
                <a:sym typeface="Times New Roman"/>
              </a:rPr>
              <a:t>Data Types – Continuous &amp; Discrete</a:t>
            </a:r>
            <a:endParaRPr sz="4267">
              <a:solidFill>
                <a:srgbClr val="2E75B5"/>
              </a:solidFill>
              <a:latin typeface="Times New Roman"/>
              <a:ea typeface="Times New Roman"/>
              <a:cs typeface="Times New Roman"/>
              <a:sym typeface="Times New Roman"/>
            </a:endParaRPr>
          </a:p>
        </p:txBody>
      </p:sp>
      <p:pic>
        <p:nvPicPr>
          <p:cNvPr id="189" name="Google Shape;189;p10"/>
          <p:cNvPicPr preferRelativeResize="0"/>
          <p:nvPr/>
        </p:nvPicPr>
        <p:blipFill rotWithShape="1">
          <a:blip r:embed="rId3">
            <a:alphaModFix/>
          </a:blip>
          <a:srcRect/>
          <a:stretch/>
        </p:blipFill>
        <p:spPr>
          <a:xfrm>
            <a:off x="749301" y="1375834"/>
            <a:ext cx="2806700" cy="1858433"/>
          </a:xfrm>
          <a:prstGeom prst="rect">
            <a:avLst/>
          </a:prstGeom>
          <a:noFill/>
          <a:ln>
            <a:noFill/>
          </a:ln>
        </p:spPr>
      </p:pic>
      <p:pic>
        <p:nvPicPr>
          <p:cNvPr id="190" name="Google Shape;190;p10"/>
          <p:cNvPicPr preferRelativeResize="0"/>
          <p:nvPr/>
        </p:nvPicPr>
        <p:blipFill rotWithShape="1">
          <a:blip r:embed="rId4">
            <a:alphaModFix/>
          </a:blip>
          <a:srcRect/>
          <a:stretch/>
        </p:blipFill>
        <p:spPr>
          <a:xfrm>
            <a:off x="4064000" y="1371600"/>
            <a:ext cx="3556000" cy="1905000"/>
          </a:xfrm>
          <a:prstGeom prst="rect">
            <a:avLst/>
          </a:prstGeom>
          <a:noFill/>
          <a:ln>
            <a:noFill/>
          </a:ln>
        </p:spPr>
      </p:pic>
      <p:pic>
        <p:nvPicPr>
          <p:cNvPr id="191" name="Google Shape;191;p10"/>
          <p:cNvPicPr preferRelativeResize="0"/>
          <p:nvPr/>
        </p:nvPicPr>
        <p:blipFill rotWithShape="1">
          <a:blip r:embed="rId5">
            <a:alphaModFix/>
          </a:blip>
          <a:srcRect/>
          <a:stretch/>
        </p:blipFill>
        <p:spPr>
          <a:xfrm>
            <a:off x="7823200" y="1375833"/>
            <a:ext cx="3860800" cy="1873251"/>
          </a:xfrm>
          <a:prstGeom prst="rect">
            <a:avLst/>
          </a:prstGeom>
          <a:noFill/>
          <a:ln>
            <a:noFill/>
          </a:ln>
        </p:spPr>
      </p:pic>
      <p:pic>
        <p:nvPicPr>
          <p:cNvPr id="192" name="Google Shape;192;p10"/>
          <p:cNvPicPr preferRelativeResize="0"/>
          <p:nvPr/>
        </p:nvPicPr>
        <p:blipFill rotWithShape="1">
          <a:blip r:embed="rId6">
            <a:alphaModFix/>
          </a:blip>
          <a:srcRect/>
          <a:stretch/>
        </p:blipFill>
        <p:spPr>
          <a:xfrm>
            <a:off x="609600" y="3953934"/>
            <a:ext cx="3251200" cy="2038351"/>
          </a:xfrm>
          <a:prstGeom prst="rect">
            <a:avLst/>
          </a:prstGeom>
          <a:noFill/>
          <a:ln>
            <a:noFill/>
          </a:ln>
        </p:spPr>
      </p:pic>
      <p:pic>
        <p:nvPicPr>
          <p:cNvPr id="193" name="Google Shape;193;p10"/>
          <p:cNvPicPr preferRelativeResize="0"/>
          <p:nvPr/>
        </p:nvPicPr>
        <p:blipFill rotWithShape="1">
          <a:blip r:embed="rId7">
            <a:alphaModFix/>
          </a:blip>
          <a:srcRect/>
          <a:stretch/>
        </p:blipFill>
        <p:spPr>
          <a:xfrm>
            <a:off x="4064000" y="3953933"/>
            <a:ext cx="3759200" cy="2065867"/>
          </a:xfrm>
          <a:prstGeom prst="rect">
            <a:avLst/>
          </a:prstGeom>
          <a:noFill/>
          <a:ln>
            <a:noFill/>
          </a:ln>
        </p:spPr>
      </p:pic>
      <p:pic>
        <p:nvPicPr>
          <p:cNvPr id="194" name="Google Shape;194;p10"/>
          <p:cNvPicPr preferRelativeResize="0"/>
          <p:nvPr/>
        </p:nvPicPr>
        <p:blipFill rotWithShape="1">
          <a:blip r:embed="rId8">
            <a:alphaModFix/>
          </a:blip>
          <a:srcRect/>
          <a:stretch/>
        </p:blipFill>
        <p:spPr>
          <a:xfrm>
            <a:off x="8026400" y="3953934"/>
            <a:ext cx="3674533" cy="20383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grpSp>
        <p:nvGrpSpPr>
          <p:cNvPr id="199" name="Google Shape;199;p11"/>
          <p:cNvGrpSpPr/>
          <p:nvPr/>
        </p:nvGrpSpPr>
        <p:grpSpPr>
          <a:xfrm>
            <a:off x="0" y="228600"/>
            <a:ext cx="11887200" cy="6629400"/>
            <a:chOff x="0" y="144"/>
            <a:chExt cx="5616" cy="4176"/>
          </a:xfrm>
        </p:grpSpPr>
        <p:sp>
          <p:nvSpPr>
            <p:cNvPr id="200" name="Google Shape;200;p11"/>
            <p:cNvSpPr/>
            <p:nvPr/>
          </p:nvSpPr>
          <p:spPr>
            <a:xfrm>
              <a:off x="288" y="768"/>
              <a:ext cx="1584" cy="768"/>
            </a:xfrm>
            <a:prstGeom prst="cloudCallout">
              <a:avLst>
                <a:gd name="adj1" fmla="val 56250"/>
                <a:gd name="adj2" fmla="val 90625"/>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2933"/>
                <a:buFont typeface="Arial"/>
                <a:buNone/>
              </a:pPr>
              <a:r>
                <a:rPr lang="en-US" sz="2933">
                  <a:solidFill>
                    <a:schemeClr val="dk1"/>
                  </a:solidFill>
                  <a:latin typeface="Comic Sans MS"/>
                  <a:ea typeface="Comic Sans MS"/>
                  <a:cs typeface="Comic Sans MS"/>
                  <a:sym typeface="Comic Sans MS"/>
                </a:rPr>
                <a:t>Volume of a cereal box</a:t>
              </a:r>
              <a:endParaRPr/>
            </a:p>
          </p:txBody>
        </p:sp>
        <p:sp>
          <p:nvSpPr>
            <p:cNvPr id="201" name="Google Shape;201;p11"/>
            <p:cNvSpPr/>
            <p:nvPr/>
          </p:nvSpPr>
          <p:spPr>
            <a:xfrm>
              <a:off x="3552" y="720"/>
              <a:ext cx="1584" cy="768"/>
            </a:xfrm>
            <a:prstGeom prst="cloudCallout">
              <a:avLst>
                <a:gd name="adj1" fmla="val -43750"/>
                <a:gd name="adj2" fmla="val 70051"/>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2933"/>
                <a:buFont typeface="Arial"/>
                <a:buNone/>
              </a:pPr>
              <a:r>
                <a:rPr lang="en-US" sz="2933">
                  <a:solidFill>
                    <a:schemeClr val="dk1"/>
                  </a:solidFill>
                  <a:latin typeface="Comic Sans MS"/>
                  <a:ea typeface="Comic Sans MS"/>
                  <a:cs typeface="Comic Sans MS"/>
                  <a:sym typeface="Comic Sans MS"/>
                </a:rPr>
                <a:t>Population of a town</a:t>
              </a:r>
              <a:endParaRPr/>
            </a:p>
          </p:txBody>
        </p:sp>
        <p:sp>
          <p:nvSpPr>
            <p:cNvPr id="202" name="Google Shape;202;p11"/>
            <p:cNvSpPr/>
            <p:nvPr/>
          </p:nvSpPr>
          <p:spPr>
            <a:xfrm>
              <a:off x="240" y="3408"/>
              <a:ext cx="1632" cy="912"/>
            </a:xfrm>
            <a:prstGeom prst="cloudCallout">
              <a:avLst>
                <a:gd name="adj1" fmla="val 62009"/>
                <a:gd name="adj2" fmla="val -93310"/>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2933"/>
                <a:buFont typeface="Arial"/>
                <a:buNone/>
              </a:pPr>
              <a:r>
                <a:rPr lang="en-US" sz="2933">
                  <a:solidFill>
                    <a:schemeClr val="dk1"/>
                  </a:solidFill>
                  <a:latin typeface="Comic Sans MS"/>
                  <a:ea typeface="Comic Sans MS"/>
                  <a:cs typeface="Comic Sans MS"/>
                  <a:sym typeface="Comic Sans MS"/>
                </a:rPr>
                <a:t>Number of goals in a season</a:t>
              </a:r>
              <a:endParaRPr/>
            </a:p>
          </p:txBody>
        </p:sp>
        <p:sp>
          <p:nvSpPr>
            <p:cNvPr id="203" name="Google Shape;203;p11"/>
            <p:cNvSpPr/>
            <p:nvPr/>
          </p:nvSpPr>
          <p:spPr>
            <a:xfrm>
              <a:off x="3888" y="3408"/>
              <a:ext cx="1728" cy="912"/>
            </a:xfrm>
            <a:prstGeom prst="cloudCallout">
              <a:avLst>
                <a:gd name="adj1" fmla="val -51389"/>
                <a:gd name="adj2" fmla="val -87829"/>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2933"/>
                <a:buFont typeface="Arial"/>
                <a:buNone/>
              </a:pPr>
              <a:r>
                <a:rPr lang="en-US" sz="2933">
                  <a:solidFill>
                    <a:schemeClr val="dk1"/>
                  </a:solidFill>
                  <a:latin typeface="Comic Sans MS"/>
                  <a:ea typeface="Comic Sans MS"/>
                  <a:cs typeface="Comic Sans MS"/>
                  <a:sym typeface="Comic Sans MS"/>
                </a:rPr>
                <a:t>Number of matches in a box</a:t>
              </a:r>
              <a:endParaRPr/>
            </a:p>
          </p:txBody>
        </p:sp>
        <p:sp>
          <p:nvSpPr>
            <p:cNvPr id="204" name="Google Shape;204;p11"/>
            <p:cNvSpPr/>
            <p:nvPr/>
          </p:nvSpPr>
          <p:spPr>
            <a:xfrm>
              <a:off x="3984" y="1776"/>
              <a:ext cx="1584" cy="768"/>
            </a:xfrm>
            <a:prstGeom prst="cloudCallout">
              <a:avLst>
                <a:gd name="adj1" fmla="val -77148"/>
                <a:gd name="adj2" fmla="val 130"/>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2933"/>
                <a:buFont typeface="Arial"/>
                <a:buNone/>
              </a:pPr>
              <a:r>
                <a:rPr lang="en-US" sz="2933">
                  <a:solidFill>
                    <a:schemeClr val="dk1"/>
                  </a:solidFill>
                  <a:latin typeface="Comic Sans MS"/>
                  <a:ea typeface="Comic Sans MS"/>
                  <a:cs typeface="Comic Sans MS"/>
                  <a:sym typeface="Comic Sans MS"/>
                </a:rPr>
                <a:t>Length of a crocodile</a:t>
              </a:r>
              <a:endParaRPr/>
            </a:p>
          </p:txBody>
        </p:sp>
        <p:sp>
          <p:nvSpPr>
            <p:cNvPr id="205" name="Google Shape;205;p11"/>
            <p:cNvSpPr/>
            <p:nvPr/>
          </p:nvSpPr>
          <p:spPr>
            <a:xfrm>
              <a:off x="0" y="2016"/>
              <a:ext cx="1584" cy="768"/>
            </a:xfrm>
            <a:prstGeom prst="cloudCallout">
              <a:avLst>
                <a:gd name="adj1" fmla="val 75380"/>
                <a:gd name="adj2" fmla="val -32551"/>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2933"/>
                <a:buFont typeface="Arial"/>
                <a:buNone/>
              </a:pPr>
              <a:r>
                <a:rPr lang="en-US" sz="2933">
                  <a:solidFill>
                    <a:schemeClr val="dk1"/>
                  </a:solidFill>
                  <a:latin typeface="Comic Sans MS"/>
                  <a:ea typeface="Comic Sans MS"/>
                  <a:cs typeface="Comic Sans MS"/>
                  <a:sym typeface="Comic Sans MS"/>
                </a:rPr>
                <a:t># Shirts</a:t>
              </a:r>
              <a:endParaRPr/>
            </a:p>
          </p:txBody>
        </p:sp>
        <p:sp>
          <p:nvSpPr>
            <p:cNvPr id="206" name="Google Shape;206;p11"/>
            <p:cNvSpPr/>
            <p:nvPr/>
          </p:nvSpPr>
          <p:spPr>
            <a:xfrm>
              <a:off x="2064" y="480"/>
              <a:ext cx="1584" cy="768"/>
            </a:xfrm>
            <a:prstGeom prst="cloudCallout">
              <a:avLst>
                <a:gd name="adj1" fmla="val 8208"/>
                <a:gd name="adj2" fmla="val 97134"/>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 </a:t>
              </a:r>
              <a:r>
                <a:rPr lang="en-US" sz="2933">
                  <a:solidFill>
                    <a:schemeClr val="dk1"/>
                  </a:solidFill>
                  <a:latin typeface="Comic Sans MS"/>
                  <a:ea typeface="Comic Sans MS"/>
                  <a:cs typeface="Comic Sans MS"/>
                  <a:sym typeface="Comic Sans MS"/>
                </a:rPr>
                <a:t>Speed of a car</a:t>
              </a:r>
              <a:endParaRPr/>
            </a:p>
          </p:txBody>
        </p:sp>
        <p:sp>
          <p:nvSpPr>
            <p:cNvPr id="207" name="Google Shape;207;p11"/>
            <p:cNvSpPr/>
            <p:nvPr/>
          </p:nvSpPr>
          <p:spPr>
            <a:xfrm>
              <a:off x="2064" y="3456"/>
              <a:ext cx="1632" cy="816"/>
            </a:xfrm>
            <a:prstGeom prst="cloudCallout">
              <a:avLst>
                <a:gd name="adj1" fmla="val -13727"/>
                <a:gd name="adj2" fmla="val -97671"/>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2400"/>
                <a:buFont typeface="Arial"/>
                <a:buNone/>
              </a:pPr>
              <a:r>
                <a:rPr lang="en-US" sz="2400">
                  <a:solidFill>
                    <a:schemeClr val="dk1"/>
                  </a:solidFill>
                  <a:latin typeface="Comic Sans MS"/>
                  <a:ea typeface="Comic Sans MS"/>
                  <a:cs typeface="Comic Sans MS"/>
                  <a:sym typeface="Comic Sans MS"/>
                </a:rPr>
                <a:t>Temperature of oven</a:t>
              </a:r>
              <a:r>
                <a:rPr lang="en-US" sz="2800">
                  <a:solidFill>
                    <a:schemeClr val="dk1"/>
                  </a:solidFill>
                  <a:latin typeface="Arial"/>
                  <a:ea typeface="Arial"/>
                  <a:cs typeface="Arial"/>
                  <a:sym typeface="Arial"/>
                </a:rPr>
                <a:t> </a:t>
              </a:r>
              <a:endParaRPr/>
            </a:p>
          </p:txBody>
        </p:sp>
        <p:sp>
          <p:nvSpPr>
            <p:cNvPr id="208" name="Google Shape;208;p11"/>
            <p:cNvSpPr/>
            <p:nvPr/>
          </p:nvSpPr>
          <p:spPr>
            <a:xfrm>
              <a:off x="1632" y="1392"/>
              <a:ext cx="2352" cy="1872"/>
            </a:xfrm>
            <a:prstGeom prst="sun">
              <a:avLst>
                <a:gd name="adj" fmla="val 25000"/>
              </a:avLst>
            </a:prstGeom>
            <a:solidFill>
              <a:srgbClr val="FFCC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Arial"/>
                <a:buNone/>
              </a:pPr>
              <a:endParaRPr sz="2400">
                <a:solidFill>
                  <a:schemeClr val="dk1"/>
                </a:solidFill>
                <a:latin typeface="Arial"/>
                <a:ea typeface="Arial"/>
                <a:cs typeface="Arial"/>
                <a:sym typeface="Arial"/>
              </a:endParaRPr>
            </a:p>
          </p:txBody>
        </p:sp>
        <p:sp>
          <p:nvSpPr>
            <p:cNvPr id="209" name="Google Shape;209;p11"/>
            <p:cNvSpPr txBox="1"/>
            <p:nvPr/>
          </p:nvSpPr>
          <p:spPr>
            <a:xfrm>
              <a:off x="2304" y="2064"/>
              <a:ext cx="1104" cy="62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933"/>
                <a:buFont typeface="Arial"/>
                <a:buNone/>
              </a:pPr>
              <a:r>
                <a:rPr lang="en-US" sz="2933">
                  <a:solidFill>
                    <a:schemeClr val="dk1"/>
                  </a:solidFill>
                  <a:latin typeface="Comic Sans MS"/>
                  <a:ea typeface="Comic Sans MS"/>
                  <a:cs typeface="Comic Sans MS"/>
                  <a:sym typeface="Comic Sans MS"/>
                </a:rPr>
                <a:t>Discrete? Continuous?</a:t>
              </a:r>
              <a:endParaRPr/>
            </a:p>
          </p:txBody>
        </p:sp>
        <p:sp>
          <p:nvSpPr>
            <p:cNvPr id="210" name="Google Shape;210;p11"/>
            <p:cNvSpPr txBox="1"/>
            <p:nvPr/>
          </p:nvSpPr>
          <p:spPr>
            <a:xfrm>
              <a:off x="144" y="144"/>
              <a:ext cx="5472" cy="291"/>
            </a:xfrm>
            <a:prstGeom prst="rect">
              <a:avLst/>
            </a:prstGeom>
            <a:solidFill>
              <a:srgbClr val="FFCCFF"/>
            </a:solidFill>
            <a:ln w="9525" cap="flat" cmpd="sng">
              <a:solidFill>
                <a:schemeClr val="accent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400"/>
                <a:buFont typeface="Arial"/>
                <a:buNone/>
              </a:pPr>
              <a:r>
                <a:rPr lang="en-US" sz="2400">
                  <a:solidFill>
                    <a:schemeClr val="dk1"/>
                  </a:solidFill>
                  <a:latin typeface="Comic Sans MS"/>
                  <a:ea typeface="Comic Sans MS"/>
                  <a:cs typeface="Comic Sans MS"/>
                  <a:sym typeface="Comic Sans MS"/>
                </a:rPr>
                <a:t>Group the following as either discrete or continuous data.</a:t>
              </a: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9"/>
                                        </p:tgtEl>
                                        <p:attrNameLst>
                                          <p:attrName>style.visibility</p:attrName>
                                        </p:attrNameLst>
                                      </p:cBhvr>
                                      <p:to>
                                        <p:strVal val="visible"/>
                                      </p:to>
                                    </p:set>
                                    <p:animEffect transition="in" filter="fade">
                                      <p:cBhvr>
                                        <p:cTn id="7" dur="500"/>
                                        <p:tgtEl>
                                          <p:spTgt spid="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graphicFrame>
        <p:nvGraphicFramePr>
          <p:cNvPr id="217" name="Google Shape;217;p12"/>
          <p:cNvGraphicFramePr/>
          <p:nvPr/>
        </p:nvGraphicFramePr>
        <p:xfrm>
          <a:off x="1524000" y="889000"/>
          <a:ext cx="3000000" cy="3000000"/>
        </p:xfrm>
        <a:graphic>
          <a:graphicData uri="http://schemas.openxmlformats.org/drawingml/2006/table">
            <a:tbl>
              <a:tblPr firstRow="1" bandRow="1">
                <a:noFill/>
                <a:tableStyleId>{57084D8F-D1DA-4FA6-A147-D33429E4659F}</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554475">
                <a:tc>
                  <a:txBody>
                    <a:bodyPr/>
                    <a:lstStyle/>
                    <a:p>
                      <a:pPr marL="0" marR="0" lvl="0" indent="0" algn="l" rtl="0">
                        <a:spcBef>
                          <a:spcPts val="0"/>
                        </a:spcBef>
                        <a:spcAft>
                          <a:spcPts val="0"/>
                        </a:spcAft>
                        <a:buNone/>
                      </a:pPr>
                      <a:r>
                        <a:rPr lang="en-US" sz="1900" u="none" strike="noStrike" cap="none"/>
                        <a:t>Central Tendency</a:t>
                      </a:r>
                      <a:endParaRPr/>
                    </a:p>
                  </a:txBody>
                  <a:tcPr marL="109725" marR="109725" marT="45725" marB="45725" anchor="ctr"/>
                </a:tc>
                <a:tc>
                  <a:txBody>
                    <a:bodyPr/>
                    <a:lstStyle/>
                    <a:p>
                      <a:pPr marL="0" marR="0" lvl="0" indent="0" algn="l" rtl="0">
                        <a:spcBef>
                          <a:spcPts val="0"/>
                        </a:spcBef>
                        <a:spcAft>
                          <a:spcPts val="0"/>
                        </a:spcAft>
                        <a:buNone/>
                      </a:pPr>
                      <a:r>
                        <a:rPr lang="en-US" sz="1900"/>
                        <a:t>Population</a:t>
                      </a:r>
                      <a:endParaRPr/>
                    </a:p>
                  </a:txBody>
                  <a:tcPr marL="109725" marR="109725" marT="45725" marB="45725" anchor="ctr"/>
                </a:tc>
                <a:tc>
                  <a:txBody>
                    <a:bodyPr/>
                    <a:lstStyle/>
                    <a:p>
                      <a:pPr marL="0" marR="0" lvl="0" indent="0" algn="l" rtl="0">
                        <a:spcBef>
                          <a:spcPts val="0"/>
                        </a:spcBef>
                        <a:spcAft>
                          <a:spcPts val="0"/>
                        </a:spcAft>
                        <a:buNone/>
                      </a:pPr>
                      <a:r>
                        <a:rPr lang="en-US" sz="1900"/>
                        <a:t>Sample</a:t>
                      </a:r>
                      <a:endParaRPr/>
                    </a:p>
                  </a:txBody>
                  <a:tcPr marL="109725" marR="109725" marT="45725" marB="45725" anchor="ctr"/>
                </a:tc>
                <a:extLst>
                  <a:ext uri="{0D108BD9-81ED-4DB2-BD59-A6C34878D82A}">
                    <a16:rowId xmlns:a16="http://schemas.microsoft.com/office/drawing/2014/main" val="10000"/>
                  </a:ext>
                </a:extLst>
              </a:tr>
              <a:tr h="554475">
                <a:tc>
                  <a:txBody>
                    <a:bodyPr/>
                    <a:lstStyle/>
                    <a:p>
                      <a:pPr marL="0" marR="0" lvl="0" indent="0" algn="l" rtl="0">
                        <a:spcBef>
                          <a:spcPts val="0"/>
                        </a:spcBef>
                        <a:spcAft>
                          <a:spcPts val="0"/>
                        </a:spcAft>
                        <a:buNone/>
                      </a:pPr>
                      <a:r>
                        <a:rPr lang="en-US" sz="1900"/>
                        <a:t>Mean / Average</a:t>
                      </a:r>
                      <a:endParaRPr/>
                    </a:p>
                  </a:txBody>
                  <a:tcPr marL="109725" marR="109725" marT="45725" marB="45725" anchor="ctr"/>
                </a:tc>
                <a:tc>
                  <a:txBody>
                    <a:bodyPr/>
                    <a:lstStyle/>
                    <a:p>
                      <a:pPr marL="0" marR="0" lvl="0" indent="0" algn="l" rtl="0">
                        <a:spcBef>
                          <a:spcPts val="0"/>
                        </a:spcBef>
                        <a:spcAft>
                          <a:spcPts val="0"/>
                        </a:spcAft>
                        <a:buNone/>
                      </a:pPr>
                      <a:endParaRPr sz="1900"/>
                    </a:p>
                  </a:txBody>
                  <a:tcPr marL="109725" marR="109725" marT="45725" marB="45725"/>
                </a:tc>
                <a:tc>
                  <a:txBody>
                    <a:bodyPr/>
                    <a:lstStyle/>
                    <a:p>
                      <a:pPr marL="0" marR="0" lvl="0" indent="0" algn="l" rtl="0">
                        <a:spcBef>
                          <a:spcPts val="0"/>
                        </a:spcBef>
                        <a:spcAft>
                          <a:spcPts val="0"/>
                        </a:spcAft>
                        <a:buNone/>
                      </a:pPr>
                      <a:endParaRPr sz="1900"/>
                    </a:p>
                  </a:txBody>
                  <a:tcPr marL="109725" marR="109725" marT="45725" marB="45725"/>
                </a:tc>
                <a:extLst>
                  <a:ext uri="{0D108BD9-81ED-4DB2-BD59-A6C34878D82A}">
                    <a16:rowId xmlns:a16="http://schemas.microsoft.com/office/drawing/2014/main" val="10001"/>
                  </a:ext>
                </a:extLst>
              </a:tr>
              <a:tr h="597150">
                <a:tc>
                  <a:txBody>
                    <a:bodyPr/>
                    <a:lstStyle/>
                    <a:p>
                      <a:pPr marL="0" marR="0" lvl="0" indent="0" algn="l" rtl="0">
                        <a:spcBef>
                          <a:spcPts val="0"/>
                        </a:spcBef>
                        <a:spcAft>
                          <a:spcPts val="0"/>
                        </a:spcAft>
                        <a:buNone/>
                      </a:pPr>
                      <a:r>
                        <a:rPr lang="en-US" sz="1900"/>
                        <a:t>Median</a:t>
                      </a:r>
                      <a:endParaRPr/>
                    </a:p>
                  </a:txBody>
                  <a:tcPr marL="109725" marR="109725" marT="45725" marB="45725" anchor="ctr"/>
                </a:tc>
                <a:tc gridSpan="2">
                  <a:txBody>
                    <a:bodyPr/>
                    <a:lstStyle/>
                    <a:p>
                      <a:pPr marL="0" marR="0" lvl="0" indent="0" algn="ctr" rtl="0">
                        <a:spcBef>
                          <a:spcPts val="0"/>
                        </a:spcBef>
                        <a:spcAft>
                          <a:spcPts val="0"/>
                        </a:spcAft>
                        <a:buNone/>
                      </a:pPr>
                      <a:r>
                        <a:rPr lang="en-US" sz="1900"/>
                        <a:t>Middle value of the data</a:t>
                      </a:r>
                      <a:endParaRPr sz="1900"/>
                    </a:p>
                  </a:txBody>
                  <a:tcPr marL="109725" marR="109725" marT="45725" marB="45725" anchor="ctr"/>
                </a:tc>
                <a:tc hMerge="1">
                  <a:txBody>
                    <a:bodyPr/>
                    <a:lstStyle/>
                    <a:p>
                      <a:endParaRPr lang="en-US"/>
                    </a:p>
                  </a:txBody>
                  <a:tcPr/>
                </a:tc>
                <a:extLst>
                  <a:ext uri="{0D108BD9-81ED-4DB2-BD59-A6C34878D82A}">
                    <a16:rowId xmlns:a16="http://schemas.microsoft.com/office/drawing/2014/main" val="10002"/>
                  </a:ext>
                </a:extLst>
              </a:tr>
              <a:tr h="554475">
                <a:tc>
                  <a:txBody>
                    <a:bodyPr/>
                    <a:lstStyle/>
                    <a:p>
                      <a:pPr marL="0" marR="0" lvl="0" indent="0" algn="l" rtl="0">
                        <a:spcBef>
                          <a:spcPts val="0"/>
                        </a:spcBef>
                        <a:spcAft>
                          <a:spcPts val="0"/>
                        </a:spcAft>
                        <a:buNone/>
                      </a:pPr>
                      <a:r>
                        <a:rPr lang="en-US" sz="1900"/>
                        <a:t>Mode</a:t>
                      </a:r>
                      <a:endParaRPr/>
                    </a:p>
                  </a:txBody>
                  <a:tcPr marL="109725" marR="109725" marT="45725" marB="45725" anchor="ctr"/>
                </a:tc>
                <a:tc gridSpan="2">
                  <a:txBody>
                    <a:bodyPr/>
                    <a:lstStyle/>
                    <a:p>
                      <a:pPr marL="0" marR="0" lvl="0" indent="0" algn="ctr" rtl="0">
                        <a:spcBef>
                          <a:spcPts val="0"/>
                        </a:spcBef>
                        <a:spcAft>
                          <a:spcPts val="0"/>
                        </a:spcAft>
                        <a:buNone/>
                      </a:pPr>
                      <a:r>
                        <a:rPr lang="en-US" sz="1900"/>
                        <a:t>Most occurring value in the data</a:t>
                      </a:r>
                      <a:endParaRPr sz="1900"/>
                    </a:p>
                  </a:txBody>
                  <a:tcPr marL="109725" marR="109725" marT="45725" marB="45725" anchor="ctr"/>
                </a:tc>
                <a:tc hMerge="1">
                  <a:txBody>
                    <a:bodyPr/>
                    <a:lstStyle/>
                    <a:p>
                      <a:endParaRPr lang="en-US"/>
                    </a:p>
                  </a:txBody>
                  <a:tcPr/>
                </a:tc>
                <a:extLst>
                  <a:ext uri="{0D108BD9-81ED-4DB2-BD59-A6C34878D82A}">
                    <a16:rowId xmlns:a16="http://schemas.microsoft.com/office/drawing/2014/main" val="10003"/>
                  </a:ext>
                </a:extLst>
              </a:tr>
            </a:tbl>
          </a:graphicData>
        </a:graphic>
      </p:graphicFrame>
      <p:pic>
        <p:nvPicPr>
          <p:cNvPr id="218" name="Google Shape;218;p12"/>
          <p:cNvPicPr preferRelativeResize="0"/>
          <p:nvPr/>
        </p:nvPicPr>
        <p:blipFill rotWithShape="1">
          <a:blip r:embed="rId3">
            <a:alphaModFix/>
          </a:blip>
          <a:srcRect/>
          <a:stretch/>
        </p:blipFill>
        <p:spPr>
          <a:xfrm>
            <a:off x="5039784" y="1447800"/>
            <a:ext cx="2114549" cy="524933"/>
          </a:xfrm>
          <a:prstGeom prst="rect">
            <a:avLst/>
          </a:prstGeom>
          <a:noFill/>
          <a:ln>
            <a:noFill/>
          </a:ln>
        </p:spPr>
      </p:pic>
      <p:pic>
        <p:nvPicPr>
          <p:cNvPr id="219" name="Google Shape;219;p12"/>
          <p:cNvPicPr preferRelativeResize="0"/>
          <p:nvPr/>
        </p:nvPicPr>
        <p:blipFill rotWithShape="1">
          <a:blip r:embed="rId4">
            <a:alphaModFix/>
          </a:blip>
          <a:srcRect/>
          <a:stretch/>
        </p:blipFill>
        <p:spPr>
          <a:xfrm>
            <a:off x="8163985" y="1462618"/>
            <a:ext cx="2010833" cy="510116"/>
          </a:xfrm>
          <a:prstGeom prst="rect">
            <a:avLst/>
          </a:prstGeom>
          <a:noFill/>
          <a:ln>
            <a:noFill/>
          </a:ln>
        </p:spPr>
      </p:pic>
      <p:sp>
        <p:nvSpPr>
          <p:cNvPr id="220" name="Google Shape;220;p12"/>
          <p:cNvSpPr txBox="1"/>
          <p:nvPr/>
        </p:nvSpPr>
        <p:spPr>
          <a:xfrm>
            <a:off x="626533" y="10584"/>
            <a:ext cx="9874251" cy="878416"/>
          </a:xfrm>
          <a:prstGeom prst="rect">
            <a:avLst/>
          </a:prstGeom>
          <a:noFill/>
          <a:ln>
            <a:noFill/>
          </a:ln>
        </p:spPr>
        <p:txBody>
          <a:bodyPr spcFirstLastPara="1" wrap="square" lIns="109725" tIns="54850" rIns="109725" bIns="54850" anchor="ctr" anchorCtr="0">
            <a:normAutofit/>
          </a:bodyPr>
          <a:lstStyle/>
          <a:p>
            <a:pPr marL="0" marR="0" lvl="0" indent="0" algn="l" rtl="0">
              <a:spcBef>
                <a:spcPts val="0"/>
              </a:spcBef>
              <a:spcAft>
                <a:spcPts val="0"/>
              </a:spcAft>
              <a:buClr>
                <a:srgbClr val="31859B"/>
              </a:buClr>
              <a:buSzPts val="3840"/>
              <a:buFont typeface="Times New Roman"/>
              <a:buNone/>
            </a:pPr>
            <a:r>
              <a:rPr lang="en-US" sz="3840">
                <a:solidFill>
                  <a:srgbClr val="31859B"/>
                </a:solidFill>
                <a:latin typeface="Times New Roman"/>
                <a:ea typeface="Times New Roman"/>
                <a:cs typeface="Times New Roman"/>
                <a:sym typeface="Times New Roman"/>
              </a:rPr>
              <a:t>Measures of Central Tendency</a:t>
            </a:r>
            <a:endParaRPr sz="3840">
              <a:solidFill>
                <a:srgbClr val="31859B"/>
              </a:solidFill>
              <a:latin typeface="Times New Roman"/>
              <a:ea typeface="Times New Roman"/>
              <a:cs typeface="Times New Roman"/>
              <a:sym typeface="Times New Roman"/>
            </a:endParaRPr>
          </a:p>
        </p:txBody>
      </p:sp>
      <p:sp>
        <p:nvSpPr>
          <p:cNvPr id="221" name="Google Shape;221;p12"/>
          <p:cNvSpPr/>
          <p:nvPr/>
        </p:nvSpPr>
        <p:spPr>
          <a:xfrm>
            <a:off x="1257301" y="5532967"/>
            <a:ext cx="9783233" cy="9787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80" i="1">
                <a:solidFill>
                  <a:srgbClr val="000000"/>
                </a:solidFill>
                <a:latin typeface="Calibri"/>
                <a:ea typeface="Calibri"/>
                <a:cs typeface="Calibri"/>
                <a:sym typeface="Calibri"/>
              </a:rPr>
              <a:t>“Every American should have above average income, and my Administration is going to see they get it.” – American President</a:t>
            </a:r>
            <a:endParaRPr/>
          </a:p>
        </p:txBody>
      </p:sp>
      <p:pic>
        <p:nvPicPr>
          <p:cNvPr id="222" name="Google Shape;222;p12"/>
          <p:cNvPicPr preferRelativeResize="0"/>
          <p:nvPr/>
        </p:nvPicPr>
        <p:blipFill rotWithShape="1">
          <a:blip r:embed="rId5">
            <a:alphaModFix/>
          </a:blip>
          <a:srcRect/>
          <a:stretch/>
        </p:blipFill>
        <p:spPr>
          <a:xfrm>
            <a:off x="4815418" y="3337985"/>
            <a:ext cx="2586567" cy="2101849"/>
          </a:xfrm>
          <a:prstGeom prst="rect">
            <a:avLst/>
          </a:prstGeom>
          <a:noFill/>
          <a:ln>
            <a:noFill/>
          </a:ln>
        </p:spPr>
      </p:pic>
      <p:pic>
        <p:nvPicPr>
          <p:cNvPr id="223" name="Google Shape;223;p12"/>
          <p:cNvPicPr preferRelativeResize="0"/>
          <p:nvPr/>
        </p:nvPicPr>
        <p:blipFill rotWithShape="1">
          <a:blip r:embed="rId6">
            <a:alphaModFix/>
          </a:blip>
          <a:srcRect/>
          <a:stretch/>
        </p:blipFill>
        <p:spPr>
          <a:xfrm>
            <a:off x="1524000" y="3337985"/>
            <a:ext cx="2652184" cy="2101849"/>
          </a:xfrm>
          <a:prstGeom prst="rect">
            <a:avLst/>
          </a:prstGeom>
          <a:noFill/>
          <a:ln>
            <a:noFill/>
          </a:ln>
        </p:spPr>
      </p:pic>
      <p:pic>
        <p:nvPicPr>
          <p:cNvPr id="224" name="Google Shape;224;p12"/>
          <p:cNvPicPr preferRelativeResize="0"/>
          <p:nvPr/>
        </p:nvPicPr>
        <p:blipFill rotWithShape="1">
          <a:blip r:embed="rId7">
            <a:alphaModFix/>
          </a:blip>
          <a:srcRect/>
          <a:stretch/>
        </p:blipFill>
        <p:spPr>
          <a:xfrm>
            <a:off x="8015818" y="3337985"/>
            <a:ext cx="2660649" cy="21018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3"/>
          <p:cNvSpPr/>
          <p:nvPr/>
        </p:nvSpPr>
        <p:spPr>
          <a:xfrm>
            <a:off x="2719918" y="103718"/>
            <a:ext cx="6811162" cy="694144"/>
          </a:xfrm>
          <a:prstGeom prst="rect">
            <a:avLst/>
          </a:prstGeom>
          <a:noFill/>
          <a:ln>
            <a:noFill/>
          </a:ln>
        </p:spPr>
        <p:txBody>
          <a:bodyPr spcFirstLastPara="1" wrap="square" lIns="120650" tIns="59250" rIns="120650" bIns="59250" anchor="t" anchorCtr="0">
            <a:spAutoFit/>
          </a:bodyPr>
          <a:lstStyle/>
          <a:p>
            <a:pPr marL="0" marR="0" lvl="0" indent="0" algn="l" rtl="0">
              <a:spcBef>
                <a:spcPts val="0"/>
              </a:spcBef>
              <a:spcAft>
                <a:spcPts val="0"/>
              </a:spcAft>
              <a:buClr>
                <a:schemeClr val="dk1"/>
              </a:buClr>
              <a:buSzPts val="3733"/>
              <a:buFont typeface="Arial"/>
              <a:buNone/>
            </a:pPr>
            <a:r>
              <a:rPr lang="en-US" sz="3733" i="1">
                <a:solidFill>
                  <a:schemeClr val="dk1"/>
                </a:solidFill>
                <a:latin typeface="Arial"/>
                <a:ea typeface="Arial"/>
                <a:cs typeface="Arial"/>
                <a:sym typeface="Arial"/>
              </a:rPr>
              <a:t>Sample Mean for a Distribution</a:t>
            </a:r>
            <a:endParaRPr/>
          </a:p>
        </p:txBody>
      </p:sp>
      <p:sp>
        <p:nvSpPr>
          <p:cNvPr id="230" name="Google Shape;230;p13"/>
          <p:cNvSpPr/>
          <p:nvPr/>
        </p:nvSpPr>
        <p:spPr>
          <a:xfrm>
            <a:off x="4078818" y="5949951"/>
            <a:ext cx="3731986" cy="694144"/>
          </a:xfrm>
          <a:prstGeom prst="rect">
            <a:avLst/>
          </a:prstGeom>
          <a:solidFill>
            <a:schemeClr val="accent1"/>
          </a:solidFill>
          <a:ln w="25400" cap="flat" cmpd="sng">
            <a:solidFill>
              <a:schemeClr val="dk1"/>
            </a:solidFill>
            <a:prstDash val="solid"/>
            <a:miter lim="800000"/>
            <a:headEnd type="none" w="sm" len="sm"/>
            <a:tailEnd type="none" w="sm" len="sm"/>
          </a:ln>
        </p:spPr>
        <p:txBody>
          <a:bodyPr spcFirstLastPara="1" wrap="square" lIns="120650" tIns="59250" rIns="120650" bIns="59250" anchor="t" anchorCtr="0">
            <a:spAutoFit/>
          </a:bodyPr>
          <a:lstStyle/>
          <a:p>
            <a:pPr marL="0" marR="0" lvl="0" indent="0" algn="l" rtl="0">
              <a:spcBef>
                <a:spcPts val="0"/>
              </a:spcBef>
              <a:spcAft>
                <a:spcPts val="0"/>
              </a:spcAft>
              <a:buClr>
                <a:schemeClr val="dk1"/>
              </a:buClr>
              <a:buSzPts val="3733"/>
              <a:buFont typeface="Arial"/>
              <a:buNone/>
            </a:pPr>
            <a:r>
              <a:rPr lang="en-US" sz="3733">
                <a:solidFill>
                  <a:schemeClr val="dk1"/>
                </a:solidFill>
                <a:latin typeface="Arial"/>
                <a:ea typeface="Arial"/>
                <a:cs typeface="Arial"/>
                <a:sym typeface="Arial"/>
              </a:rPr>
              <a:t>Mean = Average</a:t>
            </a:r>
            <a:endParaRPr/>
          </a:p>
        </p:txBody>
      </p:sp>
      <p:sp>
        <p:nvSpPr>
          <p:cNvPr id="231" name="Google Shape;231;p13"/>
          <p:cNvSpPr/>
          <p:nvPr/>
        </p:nvSpPr>
        <p:spPr>
          <a:xfrm>
            <a:off x="3803651" y="2635251"/>
            <a:ext cx="7584066" cy="3813010"/>
          </a:xfrm>
          <a:prstGeom prst="rect">
            <a:avLst/>
          </a:prstGeom>
          <a:noFill/>
          <a:ln>
            <a:noFill/>
          </a:ln>
        </p:spPr>
        <p:txBody>
          <a:bodyPr spcFirstLastPara="1" wrap="square" lIns="120650" tIns="59250" rIns="120650" bIns="59250" anchor="t" anchorCtr="0">
            <a:spAutoFit/>
          </a:bodyPr>
          <a:lstStyle/>
          <a:p>
            <a:pPr marL="0" marR="0" lvl="0" indent="0" algn="l" rtl="0">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Examples:</a:t>
            </a:r>
            <a:endParaRPr/>
          </a:p>
          <a:p>
            <a:pPr marL="0" marR="0" lvl="0" indent="0" algn="l" rtl="0">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Coating weights:   8.47, 8.67, 9.34, 7.99</a:t>
            </a:r>
            <a:endParaRPr/>
          </a:p>
          <a:p>
            <a:pPr marL="0" marR="0" lvl="0" indent="0" algn="l" rtl="0">
              <a:spcBef>
                <a:spcPts val="0"/>
              </a:spcBef>
              <a:spcAft>
                <a:spcPts val="0"/>
              </a:spcAft>
              <a:buClr>
                <a:schemeClr val="dk1"/>
              </a:buClr>
              <a:buSzPts val="2400"/>
              <a:buFont typeface="Arial"/>
              <a:buNone/>
            </a:pPr>
            <a:endParaRPr sz="2400">
              <a:solidFill>
                <a:schemeClr val="dk1"/>
              </a:solidFill>
              <a:latin typeface="Arial"/>
              <a:ea typeface="Arial"/>
              <a:cs typeface="Arial"/>
              <a:sym typeface="Arial"/>
            </a:endParaRPr>
          </a:p>
          <a:p>
            <a:pPr marL="0" marR="0" lvl="0" indent="0" algn="l" rtl="0">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Coating AVERAGE = </a:t>
            </a:r>
            <a:r>
              <a:rPr lang="en-US" sz="2400" u="sng">
                <a:solidFill>
                  <a:schemeClr val="dk1"/>
                </a:solidFill>
                <a:latin typeface="Arial"/>
                <a:ea typeface="Arial"/>
                <a:cs typeface="Arial"/>
                <a:sym typeface="Arial"/>
              </a:rPr>
              <a:t>8.47 +8.67 + 9.34 + 7.99</a:t>
            </a:r>
            <a:r>
              <a:rPr lang="en-US" sz="2400">
                <a:solidFill>
                  <a:schemeClr val="dk1"/>
                </a:solidFill>
                <a:latin typeface="Arial"/>
                <a:ea typeface="Arial"/>
                <a:cs typeface="Arial"/>
                <a:sym typeface="Arial"/>
              </a:rPr>
              <a:t>  = 8.62</a:t>
            </a:r>
            <a:endParaRPr/>
          </a:p>
          <a:p>
            <a:pPr marL="0" marR="0" lvl="0" indent="0" algn="l" rtl="0">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				                               4</a:t>
            </a:r>
            <a:endParaRPr/>
          </a:p>
          <a:p>
            <a:pPr marL="0" marR="0" lvl="0" indent="0" algn="l" rtl="0">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Batting Performance:   0, 0, 1, 0, 1  (0= no hit, 1=hit)</a:t>
            </a:r>
            <a:endParaRPr/>
          </a:p>
          <a:p>
            <a:pPr marL="0" marR="0" lvl="0" indent="0" algn="l" rtl="0">
              <a:spcBef>
                <a:spcPts val="0"/>
              </a:spcBef>
              <a:spcAft>
                <a:spcPts val="0"/>
              </a:spcAft>
              <a:buClr>
                <a:schemeClr val="dk1"/>
              </a:buClr>
              <a:buSzPts val="2400"/>
              <a:buFont typeface="Arial"/>
              <a:buNone/>
            </a:pPr>
            <a:endParaRPr sz="2400">
              <a:solidFill>
                <a:schemeClr val="dk1"/>
              </a:solidFill>
              <a:latin typeface="Arial"/>
              <a:ea typeface="Arial"/>
              <a:cs typeface="Arial"/>
              <a:sym typeface="Arial"/>
            </a:endParaRPr>
          </a:p>
          <a:p>
            <a:pPr marL="0" marR="0" lvl="0" indent="0" algn="l" rtl="0">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BATTING AVERAGE = </a:t>
            </a:r>
            <a:r>
              <a:rPr lang="en-US" sz="2400" u="sng">
                <a:solidFill>
                  <a:schemeClr val="dk1"/>
                </a:solidFill>
                <a:latin typeface="Arial"/>
                <a:ea typeface="Arial"/>
                <a:cs typeface="Arial"/>
                <a:sym typeface="Arial"/>
              </a:rPr>
              <a:t>0+ 0 +1 +0 + 1</a:t>
            </a:r>
            <a:r>
              <a:rPr lang="en-US" sz="2400">
                <a:solidFill>
                  <a:schemeClr val="dk1"/>
                </a:solidFill>
                <a:latin typeface="Arial"/>
                <a:ea typeface="Arial"/>
                <a:cs typeface="Arial"/>
                <a:sym typeface="Arial"/>
              </a:rPr>
              <a:t>   = 0.400</a:t>
            </a:r>
            <a:endParaRPr/>
          </a:p>
          <a:p>
            <a:pPr marL="0" marR="0" lvl="0" indent="0" algn="l" rtl="0">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				                           5</a:t>
            </a:r>
            <a:endParaRPr/>
          </a:p>
          <a:p>
            <a:pPr marL="0" marR="0" lvl="0" indent="0" algn="l" rtl="0">
              <a:spcBef>
                <a:spcPts val="0"/>
              </a:spcBef>
              <a:spcAft>
                <a:spcPts val="0"/>
              </a:spcAft>
              <a:buClr>
                <a:schemeClr val="dk1"/>
              </a:buClr>
              <a:buSzPts val="2400"/>
              <a:buFont typeface="Arial"/>
              <a:buNone/>
            </a:pPr>
            <a:endParaRPr sz="2400">
              <a:solidFill>
                <a:schemeClr val="dk1"/>
              </a:solidFill>
              <a:latin typeface="Arial"/>
              <a:ea typeface="Arial"/>
              <a:cs typeface="Arial"/>
              <a:sym typeface="Arial"/>
            </a:endParaRPr>
          </a:p>
        </p:txBody>
      </p:sp>
      <p:sp>
        <p:nvSpPr>
          <p:cNvPr id="232" name="Google Shape;232;p13"/>
          <p:cNvSpPr/>
          <p:nvPr/>
        </p:nvSpPr>
        <p:spPr>
          <a:xfrm>
            <a:off x="1039285" y="1371600"/>
            <a:ext cx="3289364" cy="489023"/>
          </a:xfrm>
          <a:prstGeom prst="rect">
            <a:avLst/>
          </a:prstGeom>
          <a:noFill/>
          <a:ln>
            <a:noFill/>
          </a:ln>
        </p:spPr>
        <p:txBody>
          <a:bodyPr spcFirstLastPara="1" wrap="square" lIns="120650" tIns="59250" rIns="120650" bIns="59250" anchor="t" anchorCtr="0">
            <a:spAutoFit/>
          </a:bodyPr>
          <a:lstStyle/>
          <a:p>
            <a:pPr marL="0" marR="0" lvl="0" indent="0" algn="l" rtl="0">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For a discrete function</a:t>
            </a:r>
            <a:endParaRPr/>
          </a:p>
        </p:txBody>
      </p:sp>
      <p:grpSp>
        <p:nvGrpSpPr>
          <p:cNvPr id="233" name="Google Shape;233;p13"/>
          <p:cNvGrpSpPr/>
          <p:nvPr/>
        </p:nvGrpSpPr>
        <p:grpSpPr>
          <a:xfrm>
            <a:off x="3407833" y="1604432"/>
            <a:ext cx="6705600" cy="1042988"/>
            <a:chOff x="1499" y="1066"/>
            <a:chExt cx="3168" cy="657"/>
          </a:xfrm>
        </p:grpSpPr>
        <p:sp>
          <p:nvSpPr>
            <p:cNvPr id="234" name="Google Shape;234;p13"/>
            <p:cNvSpPr/>
            <p:nvPr/>
          </p:nvSpPr>
          <p:spPr>
            <a:xfrm>
              <a:off x="1499" y="1156"/>
              <a:ext cx="1030" cy="386"/>
            </a:xfrm>
            <a:prstGeom prst="rect">
              <a:avLst/>
            </a:prstGeom>
            <a:noFill/>
            <a:ln>
              <a:noFill/>
            </a:ln>
          </p:spPr>
          <p:txBody>
            <a:bodyPr spcFirstLastPara="1" wrap="square" lIns="120650" tIns="59250" rIns="120650" bIns="59250" anchor="t" anchorCtr="0">
              <a:spAutoFit/>
            </a:bodyPr>
            <a:lstStyle/>
            <a:p>
              <a:pPr marL="0" marR="0" lvl="0" indent="0" algn="l" rtl="0">
                <a:spcBef>
                  <a:spcPts val="0"/>
                </a:spcBef>
                <a:spcAft>
                  <a:spcPts val="0"/>
                </a:spcAft>
                <a:buClr>
                  <a:schemeClr val="dk1"/>
                </a:buClr>
                <a:buSzPts val="3200"/>
                <a:buFont typeface="Arial"/>
                <a:buNone/>
              </a:pPr>
              <a:r>
                <a:rPr lang="en-US" sz="3200">
                  <a:solidFill>
                    <a:schemeClr val="dk1"/>
                  </a:solidFill>
                  <a:latin typeface="Noto Sans Symbols"/>
                  <a:ea typeface="Noto Sans Symbols"/>
                  <a:cs typeface="Noto Sans Symbols"/>
                  <a:sym typeface="Noto Sans Symbols"/>
                </a:rPr>
                <a:t>μ </a:t>
              </a:r>
              <a:r>
                <a:rPr lang="en-US" sz="3200">
                  <a:solidFill>
                    <a:schemeClr val="dk1"/>
                  </a:solidFill>
                  <a:latin typeface="Arial"/>
                  <a:ea typeface="Arial"/>
                  <a:cs typeface="Arial"/>
                  <a:sym typeface="Arial"/>
                </a:rPr>
                <a:t>= </a:t>
              </a:r>
              <a:r>
                <a:rPr lang="en-US" sz="3200">
                  <a:solidFill>
                    <a:schemeClr val="dk1"/>
                  </a:solidFill>
                  <a:latin typeface="Noto Sans Symbols"/>
                  <a:ea typeface="Noto Sans Symbols"/>
                  <a:cs typeface="Noto Sans Symbols"/>
                  <a:sym typeface="Noto Sans Symbols"/>
                </a:rPr>
                <a:t>Σ   </a:t>
              </a:r>
              <a:r>
                <a:rPr lang="en-US" sz="3200">
                  <a:solidFill>
                    <a:schemeClr val="dk1"/>
                  </a:solidFill>
                  <a:latin typeface="Arial"/>
                  <a:ea typeface="Arial"/>
                  <a:cs typeface="Arial"/>
                  <a:sym typeface="Arial"/>
                </a:rPr>
                <a:t>x</a:t>
              </a:r>
              <a:r>
                <a:rPr lang="en-US" sz="3200" baseline="-25000">
                  <a:solidFill>
                    <a:schemeClr val="dk1"/>
                  </a:solidFill>
                  <a:latin typeface="Arial"/>
                  <a:ea typeface="Arial"/>
                  <a:cs typeface="Arial"/>
                  <a:sym typeface="Arial"/>
                </a:rPr>
                <a:t>i</a:t>
              </a:r>
              <a:r>
                <a:rPr lang="en-US" sz="3200">
                  <a:solidFill>
                    <a:schemeClr val="dk1"/>
                  </a:solidFill>
                  <a:latin typeface="Arial"/>
                  <a:ea typeface="Arial"/>
                  <a:cs typeface="Arial"/>
                  <a:sym typeface="Arial"/>
                </a:rPr>
                <a:t> /</a:t>
              </a:r>
              <a:r>
                <a:rPr lang="en-US" sz="2133">
                  <a:solidFill>
                    <a:schemeClr val="dk1"/>
                  </a:solidFill>
                  <a:latin typeface="Arial"/>
                  <a:ea typeface="Arial"/>
                  <a:cs typeface="Arial"/>
                  <a:sym typeface="Arial"/>
                </a:rPr>
                <a:t>N</a:t>
              </a:r>
              <a:endParaRPr/>
            </a:p>
          </p:txBody>
        </p:sp>
        <p:sp>
          <p:nvSpPr>
            <p:cNvPr id="235" name="Google Shape;235;p13"/>
            <p:cNvSpPr/>
            <p:nvPr/>
          </p:nvSpPr>
          <p:spPr>
            <a:xfrm>
              <a:off x="1820" y="1419"/>
              <a:ext cx="247" cy="230"/>
            </a:xfrm>
            <a:prstGeom prst="rect">
              <a:avLst/>
            </a:prstGeom>
            <a:noFill/>
            <a:ln>
              <a:noFill/>
            </a:ln>
          </p:spPr>
          <p:txBody>
            <a:bodyPr spcFirstLastPara="1" wrap="square" lIns="120650" tIns="59250" rIns="120650" bIns="59250" anchor="t" anchorCtr="0">
              <a:spAutoFit/>
            </a:bodyPr>
            <a:lstStyle/>
            <a:p>
              <a:pPr marL="0" marR="0" lvl="0" indent="0" algn="l" rtl="0">
                <a:spcBef>
                  <a:spcPts val="0"/>
                </a:spcBef>
                <a:spcAft>
                  <a:spcPts val="0"/>
                </a:spcAft>
                <a:buClr>
                  <a:schemeClr val="dk1"/>
                </a:buClr>
                <a:buSzPts val="1600"/>
                <a:buFont typeface="Arial"/>
                <a:buNone/>
              </a:pPr>
              <a:r>
                <a:rPr lang="en-US" sz="1600">
                  <a:solidFill>
                    <a:schemeClr val="dk1"/>
                  </a:solidFill>
                  <a:latin typeface="Arial"/>
                  <a:ea typeface="Arial"/>
                  <a:cs typeface="Arial"/>
                  <a:sym typeface="Arial"/>
                </a:rPr>
                <a:t>i=1</a:t>
              </a:r>
              <a:endParaRPr/>
            </a:p>
          </p:txBody>
        </p:sp>
        <p:sp>
          <p:nvSpPr>
            <p:cNvPr id="236" name="Google Shape;236;p13"/>
            <p:cNvSpPr/>
            <p:nvPr/>
          </p:nvSpPr>
          <p:spPr>
            <a:xfrm>
              <a:off x="1824" y="1066"/>
              <a:ext cx="185" cy="230"/>
            </a:xfrm>
            <a:prstGeom prst="rect">
              <a:avLst/>
            </a:prstGeom>
            <a:noFill/>
            <a:ln>
              <a:noFill/>
            </a:ln>
          </p:spPr>
          <p:txBody>
            <a:bodyPr spcFirstLastPara="1" wrap="square" lIns="120650" tIns="59250" rIns="120650" bIns="59250" anchor="t" anchorCtr="0">
              <a:spAutoFit/>
            </a:bodyPr>
            <a:lstStyle/>
            <a:p>
              <a:pPr marL="0" marR="0" lvl="0" indent="0" algn="l" rtl="0">
                <a:spcBef>
                  <a:spcPts val="0"/>
                </a:spcBef>
                <a:spcAft>
                  <a:spcPts val="0"/>
                </a:spcAft>
                <a:buClr>
                  <a:schemeClr val="dk1"/>
                </a:buClr>
                <a:buSzPts val="1600"/>
                <a:buFont typeface="Arial"/>
                <a:buNone/>
              </a:pPr>
              <a:r>
                <a:rPr lang="en-US" sz="1600">
                  <a:solidFill>
                    <a:schemeClr val="dk1"/>
                  </a:solidFill>
                  <a:latin typeface="Arial"/>
                  <a:ea typeface="Arial"/>
                  <a:cs typeface="Arial"/>
                  <a:sym typeface="Arial"/>
                </a:rPr>
                <a:t>N</a:t>
              </a:r>
              <a:endParaRPr/>
            </a:p>
          </p:txBody>
        </p:sp>
        <p:sp>
          <p:nvSpPr>
            <p:cNvPr id="237" name="Google Shape;237;p13"/>
            <p:cNvSpPr/>
            <p:nvPr/>
          </p:nvSpPr>
          <p:spPr>
            <a:xfrm>
              <a:off x="2552" y="1182"/>
              <a:ext cx="2115" cy="541"/>
            </a:xfrm>
            <a:prstGeom prst="rect">
              <a:avLst/>
            </a:prstGeom>
            <a:noFill/>
            <a:ln>
              <a:noFill/>
            </a:ln>
          </p:spPr>
          <p:txBody>
            <a:bodyPr spcFirstLastPara="1" wrap="square" lIns="120650" tIns="59250" rIns="120650" bIns="59250" anchor="t" anchorCtr="0">
              <a:spAutoFit/>
            </a:bodyPr>
            <a:lstStyle/>
            <a:p>
              <a:pPr marL="0" marR="0" lvl="0" indent="0" algn="l" rtl="0">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      = </a:t>
              </a:r>
              <a:r>
                <a:rPr lang="en-US" sz="2400" u="sng">
                  <a:solidFill>
                    <a:schemeClr val="dk1"/>
                  </a:solidFill>
                  <a:latin typeface="Arial"/>
                  <a:ea typeface="Arial"/>
                  <a:cs typeface="Arial"/>
                  <a:sym typeface="Arial"/>
                </a:rPr>
                <a:t>X</a:t>
              </a:r>
              <a:r>
                <a:rPr lang="en-US" sz="2400" u="sng" baseline="-25000">
                  <a:solidFill>
                    <a:schemeClr val="dk1"/>
                  </a:solidFill>
                  <a:latin typeface="Arial"/>
                  <a:ea typeface="Arial"/>
                  <a:cs typeface="Arial"/>
                  <a:sym typeface="Arial"/>
                </a:rPr>
                <a:t>1</a:t>
              </a:r>
              <a:r>
                <a:rPr lang="en-US" sz="2400" u="sng">
                  <a:solidFill>
                    <a:schemeClr val="dk1"/>
                  </a:solidFill>
                  <a:latin typeface="Arial"/>
                  <a:ea typeface="Arial"/>
                  <a:cs typeface="Arial"/>
                  <a:sym typeface="Arial"/>
                </a:rPr>
                <a:t> + X</a:t>
              </a:r>
              <a:r>
                <a:rPr lang="en-US" sz="2400" u="sng" baseline="-25000">
                  <a:solidFill>
                    <a:schemeClr val="dk1"/>
                  </a:solidFill>
                  <a:latin typeface="Arial"/>
                  <a:ea typeface="Arial"/>
                  <a:cs typeface="Arial"/>
                  <a:sym typeface="Arial"/>
                </a:rPr>
                <a:t>2</a:t>
              </a:r>
              <a:r>
                <a:rPr lang="en-US" sz="2400" u="sng">
                  <a:solidFill>
                    <a:schemeClr val="dk1"/>
                  </a:solidFill>
                  <a:latin typeface="Arial"/>
                  <a:ea typeface="Arial"/>
                  <a:cs typeface="Arial"/>
                  <a:sym typeface="Arial"/>
                </a:rPr>
                <a:t> +....X</a:t>
              </a:r>
              <a:r>
                <a:rPr lang="en-US" sz="2400" u="sng" baseline="-25000">
                  <a:solidFill>
                    <a:schemeClr val="dk1"/>
                  </a:solidFill>
                  <a:latin typeface="Arial"/>
                  <a:ea typeface="Arial"/>
                  <a:cs typeface="Arial"/>
                  <a:sym typeface="Arial"/>
                </a:rPr>
                <a:t>N</a:t>
              </a:r>
              <a:endParaRPr sz="2400" baseline="30000">
                <a:solidFill>
                  <a:schemeClr val="dk1"/>
                </a:solidFill>
                <a:latin typeface="Arial"/>
                <a:ea typeface="Arial"/>
                <a:cs typeface="Arial"/>
                <a:sym typeface="Arial"/>
              </a:endParaRPr>
            </a:p>
            <a:p>
              <a:pPr marL="0" marR="0" lvl="0" indent="0" algn="l" rtl="0">
                <a:spcBef>
                  <a:spcPts val="0"/>
                </a:spcBef>
                <a:spcAft>
                  <a:spcPts val="0"/>
                </a:spcAft>
                <a:buClr>
                  <a:schemeClr val="dk1"/>
                </a:buClr>
                <a:buSzPts val="2400"/>
                <a:buFont typeface="Arial"/>
                <a:buNone/>
              </a:pPr>
              <a:r>
                <a:rPr lang="en-US" sz="2400" baseline="30000">
                  <a:solidFill>
                    <a:schemeClr val="dk1"/>
                  </a:solidFill>
                  <a:latin typeface="Arial"/>
                  <a:ea typeface="Arial"/>
                  <a:cs typeface="Arial"/>
                  <a:sym typeface="Arial"/>
                </a:rPr>
                <a:t>	                </a:t>
              </a:r>
              <a:r>
                <a:rPr lang="en-US" sz="2400">
                  <a:solidFill>
                    <a:schemeClr val="dk1"/>
                  </a:solidFill>
                  <a:latin typeface="Arial"/>
                  <a:ea typeface="Arial"/>
                  <a:cs typeface="Arial"/>
                  <a:sym typeface="Arial"/>
                </a:rPr>
                <a:t>N</a:t>
              </a:r>
              <a:endParaRPr/>
            </a:p>
          </p:txBody>
        </p:sp>
      </p:grpSp>
      <p:sp>
        <p:nvSpPr>
          <p:cNvPr id="238" name="Google Shape;238;p13"/>
          <p:cNvSpPr/>
          <p:nvPr/>
        </p:nvSpPr>
        <p:spPr>
          <a:xfrm>
            <a:off x="8222926" y="1123952"/>
            <a:ext cx="3965167" cy="452198"/>
          </a:xfrm>
          <a:prstGeom prst="rect">
            <a:avLst/>
          </a:prstGeom>
          <a:noFill/>
          <a:ln w="9525" cap="flat" cmpd="sng">
            <a:solidFill>
              <a:schemeClr val="lt1"/>
            </a:solidFill>
            <a:prstDash val="solid"/>
            <a:miter lim="800000"/>
            <a:headEnd type="none" w="sm" len="sm"/>
            <a:tailEnd type="none" w="sm" len="sm"/>
          </a:ln>
        </p:spPr>
        <p:txBody>
          <a:bodyPr spcFirstLastPara="1" wrap="square" lIns="122750" tIns="61375" rIns="122750" bIns="61375" anchor="t" anchorCtr="0">
            <a:spAutoFit/>
          </a:bodyPr>
          <a:lstStyle/>
          <a:p>
            <a:pPr marL="0" marR="0" lvl="0" indent="0" algn="ctr" rtl="0">
              <a:spcBef>
                <a:spcPts val="0"/>
              </a:spcBef>
              <a:spcAft>
                <a:spcPts val="0"/>
              </a:spcAft>
              <a:buClr>
                <a:schemeClr val="dk1"/>
              </a:buClr>
              <a:buSzPts val="2133"/>
              <a:buFont typeface="Arial"/>
              <a:buNone/>
            </a:pPr>
            <a:r>
              <a:rPr lang="en-US" sz="2133">
                <a:solidFill>
                  <a:schemeClr val="dk1"/>
                </a:solidFill>
                <a:latin typeface="Noto Sans Symbols"/>
                <a:ea typeface="Noto Sans Symbols"/>
                <a:cs typeface="Noto Sans Symbols"/>
                <a:sym typeface="Noto Sans Symbols"/>
              </a:rPr>
              <a:t>Σ</a:t>
            </a:r>
            <a:r>
              <a:rPr lang="en-US" sz="2133">
                <a:solidFill>
                  <a:schemeClr val="dk1"/>
                </a:solidFill>
                <a:latin typeface="Arial"/>
                <a:ea typeface="Arial"/>
                <a:cs typeface="Arial"/>
                <a:sym typeface="Arial"/>
              </a:rPr>
              <a:t> y means, “Add up all the Y's”</a:t>
            </a:r>
            <a:endParaRPr/>
          </a:p>
        </p:txBody>
      </p:sp>
      <p:sp>
        <p:nvSpPr>
          <p:cNvPr id="239" name="Google Shape;239;p13"/>
          <p:cNvSpPr txBox="1"/>
          <p:nvPr/>
        </p:nvSpPr>
        <p:spPr>
          <a:xfrm>
            <a:off x="3215218" y="1752601"/>
            <a:ext cx="32893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a:t>
            </a:r>
            <a:endParaRPr sz="5333">
              <a:solidFill>
                <a:schemeClr val="dk1"/>
              </a:solidFill>
              <a:latin typeface="Arial"/>
              <a:ea typeface="Arial"/>
              <a:cs typeface="Arial"/>
              <a:sym typeface="Arial"/>
            </a:endParaRPr>
          </a:p>
        </p:txBody>
      </p:sp>
      <p:sp>
        <p:nvSpPr>
          <p:cNvPr id="240" name="Google Shape;240;p13"/>
          <p:cNvSpPr txBox="1"/>
          <p:nvPr/>
        </p:nvSpPr>
        <p:spPr>
          <a:xfrm>
            <a:off x="2726267" y="1905001"/>
            <a:ext cx="569387"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X=</a:t>
            </a:r>
            <a:endParaRPr/>
          </a:p>
        </p:txBody>
      </p:sp>
      <p:sp>
        <p:nvSpPr>
          <p:cNvPr id="241" name="Google Shape;241;p13"/>
          <p:cNvSpPr txBox="1"/>
          <p:nvPr/>
        </p:nvSpPr>
        <p:spPr>
          <a:xfrm>
            <a:off x="2734734" y="1615018"/>
            <a:ext cx="35618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_</a:t>
            </a:r>
            <a:endParaRPr/>
          </a:p>
        </p:txBody>
      </p:sp>
    </p:spTree>
  </p:cSld>
  <p:clrMapOvr>
    <a:masterClrMapping/>
  </p:clrMapOvr>
  <p:transition>
    <p:push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14"/>
          <p:cNvSpPr/>
          <p:nvPr/>
        </p:nvSpPr>
        <p:spPr>
          <a:xfrm>
            <a:off x="4320304" y="167217"/>
            <a:ext cx="3572560" cy="698420"/>
          </a:xfrm>
          <a:prstGeom prst="rect">
            <a:avLst/>
          </a:prstGeom>
          <a:noFill/>
          <a:ln>
            <a:noFill/>
          </a:ln>
        </p:spPr>
        <p:txBody>
          <a:bodyPr spcFirstLastPara="1" wrap="square" lIns="122750" tIns="61375" rIns="122750" bIns="61375" anchor="t" anchorCtr="0">
            <a:spAutoFit/>
          </a:bodyPr>
          <a:lstStyle/>
          <a:p>
            <a:pPr marL="0" marR="0" lvl="0" indent="0" algn="ctr" rtl="0">
              <a:spcBef>
                <a:spcPts val="0"/>
              </a:spcBef>
              <a:spcAft>
                <a:spcPts val="0"/>
              </a:spcAft>
              <a:buClr>
                <a:schemeClr val="dk1"/>
              </a:buClr>
              <a:buSzPts val="3733"/>
              <a:buFont typeface="Arial"/>
              <a:buNone/>
            </a:pPr>
            <a:r>
              <a:rPr lang="en-US" sz="3733" i="1">
                <a:solidFill>
                  <a:schemeClr val="dk1"/>
                </a:solidFill>
                <a:latin typeface="Arial"/>
                <a:ea typeface="Arial"/>
                <a:cs typeface="Arial"/>
                <a:sym typeface="Arial"/>
              </a:rPr>
              <a:t>Sample Median</a:t>
            </a:r>
            <a:endParaRPr/>
          </a:p>
        </p:txBody>
      </p:sp>
      <p:sp>
        <p:nvSpPr>
          <p:cNvPr id="247" name="Google Shape;247;p14"/>
          <p:cNvSpPr/>
          <p:nvPr/>
        </p:nvSpPr>
        <p:spPr>
          <a:xfrm>
            <a:off x="588434" y="1348318"/>
            <a:ext cx="10427642" cy="1724405"/>
          </a:xfrm>
          <a:prstGeom prst="rect">
            <a:avLst/>
          </a:prstGeom>
          <a:noFill/>
          <a:ln>
            <a:noFill/>
          </a:ln>
        </p:spPr>
        <p:txBody>
          <a:bodyPr spcFirstLastPara="1" wrap="square" lIns="122750" tIns="61375" rIns="122750" bIns="61375" anchor="t" anchorCtr="0">
            <a:spAutoFit/>
          </a:bodyPr>
          <a:lstStyle/>
          <a:p>
            <a:pPr marL="0" marR="0" lvl="0" indent="0" algn="l" rtl="0">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Assume that x1, x2, …xn is a list of sample data sorted in ascending order.</a:t>
            </a:r>
            <a:endParaRPr/>
          </a:p>
          <a:p>
            <a:pPr marL="0" marR="0" lvl="0" indent="0" algn="l" rtl="0">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Then…</a:t>
            </a:r>
            <a:endParaRPr/>
          </a:p>
          <a:p>
            <a:pPr marL="0" marR="0" lvl="0" indent="0" algn="l" rtl="0">
              <a:spcBef>
                <a:spcPts val="0"/>
              </a:spcBef>
              <a:spcAft>
                <a:spcPts val="0"/>
              </a:spcAft>
              <a:buClr>
                <a:schemeClr val="dk1"/>
              </a:buClr>
              <a:buSzPts val="2400"/>
              <a:buFont typeface="Arial"/>
              <a:buNone/>
            </a:pPr>
            <a:endParaRPr sz="2400">
              <a:solidFill>
                <a:schemeClr val="dk1"/>
              </a:solidFill>
              <a:latin typeface="Arial"/>
              <a:ea typeface="Arial"/>
              <a:cs typeface="Arial"/>
              <a:sym typeface="Arial"/>
            </a:endParaRPr>
          </a:p>
          <a:p>
            <a:pPr marL="0" marR="0" lvl="0" indent="0" algn="l" rtl="0">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	</a:t>
            </a:r>
            <a:r>
              <a:rPr lang="en-US" sz="3200">
                <a:solidFill>
                  <a:schemeClr val="dk1"/>
                </a:solidFill>
                <a:latin typeface="Arial"/>
                <a:ea typeface="Arial"/>
                <a:cs typeface="Arial"/>
                <a:sym typeface="Arial"/>
              </a:rPr>
              <a:t>X =</a:t>
            </a:r>
            <a:r>
              <a:rPr lang="en-US" sz="2133">
                <a:solidFill>
                  <a:schemeClr val="dk1"/>
                </a:solidFill>
                <a:latin typeface="Arial"/>
                <a:ea typeface="Arial"/>
                <a:cs typeface="Arial"/>
                <a:sym typeface="Arial"/>
              </a:rPr>
              <a:t> </a:t>
            </a:r>
            <a:endParaRPr/>
          </a:p>
        </p:txBody>
      </p:sp>
      <p:sp>
        <p:nvSpPr>
          <p:cNvPr id="248" name="Google Shape;248;p14"/>
          <p:cNvSpPr/>
          <p:nvPr/>
        </p:nvSpPr>
        <p:spPr>
          <a:xfrm>
            <a:off x="2766485" y="1966384"/>
            <a:ext cx="9106126" cy="1108852"/>
          </a:xfrm>
          <a:prstGeom prst="rect">
            <a:avLst/>
          </a:prstGeom>
          <a:noFill/>
          <a:ln>
            <a:noFill/>
          </a:ln>
        </p:spPr>
        <p:txBody>
          <a:bodyPr spcFirstLastPara="1" wrap="square" lIns="122750" tIns="61375" rIns="122750" bIns="61375" anchor="t" anchorCtr="0">
            <a:spAutoFit/>
          </a:bodyPr>
          <a:lstStyle/>
          <a:p>
            <a:pPr marL="0" marR="0" lvl="0" indent="0" algn="l" rtl="0">
              <a:spcBef>
                <a:spcPts val="0"/>
              </a:spcBef>
              <a:spcAft>
                <a:spcPts val="0"/>
              </a:spcAft>
              <a:buClr>
                <a:schemeClr val="dk1"/>
              </a:buClr>
              <a:buSzPts val="3200"/>
              <a:buFont typeface="Arial"/>
              <a:buNone/>
            </a:pPr>
            <a:r>
              <a:rPr lang="en-US" sz="3200">
                <a:solidFill>
                  <a:schemeClr val="dk1"/>
                </a:solidFill>
                <a:latin typeface="Arial"/>
                <a:ea typeface="Arial"/>
                <a:cs typeface="Arial"/>
                <a:sym typeface="Arial"/>
              </a:rPr>
              <a:t>middle value, if n is odd</a:t>
            </a:r>
            <a:endParaRPr/>
          </a:p>
          <a:p>
            <a:pPr marL="0" marR="0" lvl="0" indent="0" algn="l" rtl="0">
              <a:spcBef>
                <a:spcPts val="0"/>
              </a:spcBef>
              <a:spcAft>
                <a:spcPts val="0"/>
              </a:spcAft>
              <a:buClr>
                <a:schemeClr val="dk1"/>
              </a:buClr>
              <a:buSzPts val="3200"/>
              <a:buFont typeface="Arial"/>
              <a:buNone/>
            </a:pPr>
            <a:r>
              <a:rPr lang="en-US" sz="3200">
                <a:solidFill>
                  <a:schemeClr val="dk1"/>
                </a:solidFill>
                <a:latin typeface="Arial"/>
                <a:ea typeface="Arial"/>
                <a:cs typeface="Arial"/>
                <a:sym typeface="Arial"/>
              </a:rPr>
              <a:t>the average of the two middle values, if n is even</a:t>
            </a:r>
            <a:endParaRPr/>
          </a:p>
        </p:txBody>
      </p:sp>
      <p:sp>
        <p:nvSpPr>
          <p:cNvPr id="249" name="Google Shape;249;p14"/>
          <p:cNvSpPr/>
          <p:nvPr/>
        </p:nvSpPr>
        <p:spPr>
          <a:xfrm>
            <a:off x="2472267" y="2095501"/>
            <a:ext cx="626533" cy="862631"/>
          </a:xfrm>
          <a:prstGeom prst="rect">
            <a:avLst/>
          </a:prstGeom>
          <a:noFill/>
          <a:ln>
            <a:noFill/>
          </a:ln>
        </p:spPr>
        <p:txBody>
          <a:bodyPr spcFirstLastPara="1" wrap="square" lIns="122750" tIns="61375" rIns="122750" bIns="61375" anchor="t" anchorCtr="0">
            <a:spAutoFit/>
          </a:bodyPr>
          <a:lstStyle/>
          <a:p>
            <a:pPr marL="0" marR="0" lvl="0" indent="0" algn="l" rtl="0">
              <a:spcBef>
                <a:spcPts val="0"/>
              </a:spcBef>
              <a:spcAft>
                <a:spcPts val="0"/>
              </a:spcAft>
              <a:buClr>
                <a:schemeClr val="dk1"/>
              </a:buClr>
              <a:buSzPts val="4800"/>
              <a:buFont typeface="Arial"/>
              <a:buNone/>
            </a:pPr>
            <a:r>
              <a:rPr lang="en-US" sz="4800">
                <a:solidFill>
                  <a:schemeClr val="dk1"/>
                </a:solidFill>
                <a:latin typeface="Noto Sans Symbols"/>
                <a:ea typeface="Noto Sans Symbols"/>
                <a:cs typeface="Noto Sans Symbols"/>
                <a:sym typeface="Noto Sans Symbols"/>
              </a:rPr>
              <a:t>{</a:t>
            </a:r>
            <a:endParaRPr/>
          </a:p>
        </p:txBody>
      </p:sp>
      <p:sp>
        <p:nvSpPr>
          <p:cNvPr id="250" name="Google Shape;250;p14"/>
          <p:cNvSpPr/>
          <p:nvPr/>
        </p:nvSpPr>
        <p:spPr>
          <a:xfrm>
            <a:off x="1733487" y="3077634"/>
            <a:ext cx="8822394" cy="493299"/>
          </a:xfrm>
          <a:prstGeom prst="rect">
            <a:avLst/>
          </a:prstGeom>
          <a:noFill/>
          <a:ln>
            <a:noFill/>
          </a:ln>
        </p:spPr>
        <p:txBody>
          <a:bodyPr spcFirstLastPara="1" wrap="square" lIns="122750" tIns="61375" rIns="122750" bIns="61375" anchor="t" anchorCtr="0">
            <a:spAutoFit/>
          </a:bodyPr>
          <a:lstStyle/>
          <a:p>
            <a:pPr marL="0" marR="0" lvl="0" indent="0" algn="ctr" rtl="0">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Find the sample mean and median for the two data sets below:</a:t>
            </a:r>
            <a:endParaRPr/>
          </a:p>
        </p:txBody>
      </p:sp>
      <p:sp>
        <p:nvSpPr>
          <p:cNvPr id="251" name="Google Shape;251;p14"/>
          <p:cNvSpPr/>
          <p:nvPr/>
        </p:nvSpPr>
        <p:spPr>
          <a:xfrm>
            <a:off x="1299624" y="3731675"/>
            <a:ext cx="7362300" cy="2421600"/>
          </a:xfrm>
          <a:prstGeom prst="rect">
            <a:avLst/>
          </a:prstGeom>
          <a:noFill/>
          <a:ln>
            <a:noFill/>
          </a:ln>
        </p:spPr>
        <p:txBody>
          <a:bodyPr spcFirstLastPara="1" wrap="square" lIns="122750" tIns="61375" rIns="122750" bIns="61375" anchor="t" anchorCtr="0">
            <a:spAutoFit/>
          </a:bodyPr>
          <a:lstStyle/>
          <a:p>
            <a:pPr marL="0" marR="0" lvl="0" indent="0" algn="l" rtl="0">
              <a:spcBef>
                <a:spcPts val="0"/>
              </a:spcBef>
              <a:spcAft>
                <a:spcPts val="0"/>
              </a:spcAft>
              <a:buClr>
                <a:schemeClr val="dk1"/>
              </a:buClr>
              <a:buSzPts val="2133"/>
              <a:buFont typeface="Arial"/>
              <a:buNone/>
            </a:pPr>
            <a:r>
              <a:rPr lang="en-US" sz="2133">
                <a:solidFill>
                  <a:schemeClr val="dk1"/>
                </a:solidFill>
                <a:latin typeface="Arial"/>
                <a:ea typeface="Arial"/>
                <a:cs typeface="Arial"/>
                <a:sym typeface="Arial"/>
              </a:rPr>
              <a:t>X:  Data Set 1 :  10, 12, 11, 14, 11, 13, 12, 14, 16, 13</a:t>
            </a:r>
            <a:endParaRPr/>
          </a:p>
          <a:p>
            <a:pPr marL="0" marR="0" lvl="0" indent="0" algn="l" rtl="0">
              <a:spcBef>
                <a:spcPts val="0"/>
              </a:spcBef>
              <a:spcAft>
                <a:spcPts val="0"/>
              </a:spcAft>
              <a:buClr>
                <a:schemeClr val="dk1"/>
              </a:buClr>
              <a:buSzPts val="2133"/>
              <a:buFont typeface="Arial"/>
              <a:buNone/>
            </a:pPr>
            <a:endParaRPr sz="2133">
              <a:solidFill>
                <a:schemeClr val="dk1"/>
              </a:solidFill>
              <a:latin typeface="Arial"/>
              <a:ea typeface="Arial"/>
              <a:cs typeface="Arial"/>
              <a:sym typeface="Arial"/>
            </a:endParaRPr>
          </a:p>
          <a:p>
            <a:pPr marL="0" marR="0" lvl="0" indent="0" algn="l" rtl="0">
              <a:spcBef>
                <a:spcPts val="0"/>
              </a:spcBef>
              <a:spcAft>
                <a:spcPts val="0"/>
              </a:spcAft>
              <a:buClr>
                <a:schemeClr val="dk1"/>
              </a:buClr>
              <a:buSzPts val="2133"/>
              <a:buFont typeface="Arial"/>
              <a:buNone/>
            </a:pPr>
            <a:r>
              <a:rPr lang="en-US" sz="2133">
                <a:solidFill>
                  <a:schemeClr val="dk1"/>
                </a:solidFill>
                <a:latin typeface="Arial"/>
                <a:ea typeface="Arial"/>
                <a:cs typeface="Arial"/>
                <a:sym typeface="Arial"/>
              </a:rPr>
              <a:t>X = 		X = 10 11 11 12 12 13 13 </a:t>
            </a:r>
            <a:r>
              <a:rPr lang="en-US" sz="2133">
                <a:solidFill>
                  <a:schemeClr val="dk1"/>
                </a:solidFill>
              </a:rPr>
              <a:t>14 14 16</a:t>
            </a:r>
            <a:endParaRPr/>
          </a:p>
          <a:p>
            <a:pPr marL="0" marR="0" lvl="0" indent="0" algn="l" rtl="0">
              <a:spcBef>
                <a:spcPts val="0"/>
              </a:spcBef>
              <a:spcAft>
                <a:spcPts val="0"/>
              </a:spcAft>
              <a:buClr>
                <a:schemeClr val="dk1"/>
              </a:buClr>
              <a:buSzPts val="2133"/>
              <a:buFont typeface="Arial"/>
              <a:buNone/>
            </a:pPr>
            <a:endParaRPr sz="2133">
              <a:solidFill>
                <a:schemeClr val="dk1"/>
              </a:solidFill>
              <a:latin typeface="Arial"/>
              <a:ea typeface="Arial"/>
              <a:cs typeface="Arial"/>
              <a:sym typeface="Arial"/>
            </a:endParaRPr>
          </a:p>
          <a:p>
            <a:pPr marL="0" marR="0" lvl="0" indent="0" algn="l" rtl="0">
              <a:spcBef>
                <a:spcPts val="0"/>
              </a:spcBef>
              <a:spcAft>
                <a:spcPts val="0"/>
              </a:spcAft>
              <a:buClr>
                <a:schemeClr val="dk1"/>
              </a:buClr>
              <a:buSzPts val="2133"/>
              <a:buFont typeface="Arial"/>
              <a:buNone/>
            </a:pPr>
            <a:r>
              <a:rPr lang="en-US" sz="2133">
                <a:solidFill>
                  <a:schemeClr val="dk1"/>
                </a:solidFill>
                <a:latin typeface="Arial"/>
                <a:ea typeface="Arial"/>
                <a:cs typeface="Arial"/>
                <a:sym typeface="Arial"/>
              </a:rPr>
              <a:t>Y:  Data Set 2:   10, 12, 11, 14, 11, 13, 12, 14, 44, 13</a:t>
            </a:r>
            <a:endParaRPr/>
          </a:p>
          <a:p>
            <a:pPr marL="0" marR="0" lvl="0" indent="0" algn="l" rtl="0">
              <a:spcBef>
                <a:spcPts val="0"/>
              </a:spcBef>
              <a:spcAft>
                <a:spcPts val="0"/>
              </a:spcAft>
              <a:buClr>
                <a:schemeClr val="dk1"/>
              </a:buClr>
              <a:buSzPts val="2133"/>
              <a:buFont typeface="Arial"/>
              <a:buNone/>
            </a:pPr>
            <a:endParaRPr sz="2133">
              <a:solidFill>
                <a:schemeClr val="dk1"/>
              </a:solidFill>
              <a:latin typeface="Arial"/>
              <a:ea typeface="Arial"/>
              <a:cs typeface="Arial"/>
              <a:sym typeface="Arial"/>
            </a:endParaRPr>
          </a:p>
          <a:p>
            <a:pPr marL="0" marR="0" lvl="0" indent="0" algn="l" rtl="0">
              <a:spcBef>
                <a:spcPts val="0"/>
              </a:spcBef>
              <a:spcAft>
                <a:spcPts val="0"/>
              </a:spcAft>
              <a:buClr>
                <a:schemeClr val="dk1"/>
              </a:buClr>
              <a:buSzPts val="2133"/>
              <a:buFont typeface="Arial"/>
              <a:buNone/>
            </a:pPr>
            <a:r>
              <a:rPr lang="en-US" sz="2133">
                <a:solidFill>
                  <a:schemeClr val="dk1"/>
                </a:solidFill>
                <a:latin typeface="Arial"/>
                <a:ea typeface="Arial"/>
                <a:cs typeface="Arial"/>
                <a:sym typeface="Arial"/>
              </a:rPr>
              <a:t>Y =		Y =</a:t>
            </a:r>
            <a:endParaRPr/>
          </a:p>
        </p:txBody>
      </p:sp>
      <p:sp>
        <p:nvSpPr>
          <p:cNvPr id="252" name="Google Shape;252;p14"/>
          <p:cNvSpPr/>
          <p:nvPr/>
        </p:nvSpPr>
        <p:spPr>
          <a:xfrm>
            <a:off x="1833034" y="2055285"/>
            <a:ext cx="408232" cy="452198"/>
          </a:xfrm>
          <a:prstGeom prst="rect">
            <a:avLst/>
          </a:prstGeom>
          <a:noFill/>
          <a:ln>
            <a:noFill/>
          </a:ln>
        </p:spPr>
        <p:txBody>
          <a:bodyPr spcFirstLastPara="1" wrap="square" lIns="122750" tIns="61375" rIns="122750" bIns="61375" anchor="t" anchorCtr="0">
            <a:spAutoFit/>
          </a:bodyPr>
          <a:lstStyle/>
          <a:p>
            <a:pPr marL="0" marR="0" lvl="0" indent="0" algn="l" rtl="0">
              <a:spcBef>
                <a:spcPts val="0"/>
              </a:spcBef>
              <a:spcAft>
                <a:spcPts val="0"/>
              </a:spcAft>
              <a:buClr>
                <a:schemeClr val="dk1"/>
              </a:buClr>
              <a:buSzPts val="2133"/>
              <a:buFont typeface="Arial"/>
              <a:buNone/>
            </a:pPr>
            <a:r>
              <a:rPr lang="en-US" sz="2133">
                <a:solidFill>
                  <a:schemeClr val="dk1"/>
                </a:solidFill>
                <a:latin typeface="Arial"/>
                <a:ea typeface="Arial"/>
                <a:cs typeface="Arial"/>
                <a:sym typeface="Arial"/>
              </a:rPr>
              <a:t>~</a:t>
            </a:r>
            <a:endParaRPr/>
          </a:p>
        </p:txBody>
      </p:sp>
      <p:cxnSp>
        <p:nvCxnSpPr>
          <p:cNvPr id="253" name="Google Shape;253;p14"/>
          <p:cNvCxnSpPr/>
          <p:nvPr/>
        </p:nvCxnSpPr>
        <p:spPr>
          <a:xfrm>
            <a:off x="1422400" y="4267200"/>
            <a:ext cx="101600" cy="0"/>
          </a:xfrm>
          <a:prstGeom prst="straightConnector1">
            <a:avLst/>
          </a:prstGeom>
          <a:noFill/>
          <a:ln w="12700" cap="flat" cmpd="sng">
            <a:solidFill>
              <a:schemeClr val="dk1"/>
            </a:solidFill>
            <a:prstDash val="solid"/>
            <a:round/>
            <a:headEnd type="none" w="sm" len="sm"/>
            <a:tailEnd type="none" w="sm" len="sm"/>
          </a:ln>
        </p:spPr>
      </p:cxnSp>
      <p:cxnSp>
        <p:nvCxnSpPr>
          <p:cNvPr id="254" name="Google Shape;254;p14"/>
          <p:cNvCxnSpPr/>
          <p:nvPr/>
        </p:nvCxnSpPr>
        <p:spPr>
          <a:xfrm>
            <a:off x="1422400" y="5181600"/>
            <a:ext cx="101600" cy="0"/>
          </a:xfrm>
          <a:prstGeom prst="straightConnector1">
            <a:avLst/>
          </a:prstGeom>
          <a:noFill/>
          <a:ln w="12700" cap="flat" cmpd="sng">
            <a:solidFill>
              <a:schemeClr val="dk1"/>
            </a:solidFill>
            <a:prstDash val="solid"/>
            <a:round/>
            <a:headEnd type="none" w="sm" len="sm"/>
            <a:tailEnd type="none" w="sm" len="sm"/>
          </a:ln>
        </p:spPr>
      </p:cxnSp>
      <p:sp>
        <p:nvSpPr>
          <p:cNvPr id="255" name="Google Shape;255;p14"/>
          <p:cNvSpPr/>
          <p:nvPr/>
        </p:nvSpPr>
        <p:spPr>
          <a:xfrm>
            <a:off x="3763434" y="4112685"/>
            <a:ext cx="408232" cy="452198"/>
          </a:xfrm>
          <a:prstGeom prst="rect">
            <a:avLst/>
          </a:prstGeom>
          <a:noFill/>
          <a:ln>
            <a:noFill/>
          </a:ln>
        </p:spPr>
        <p:txBody>
          <a:bodyPr spcFirstLastPara="1" wrap="square" lIns="122750" tIns="61375" rIns="122750" bIns="61375" anchor="t" anchorCtr="0">
            <a:spAutoFit/>
          </a:bodyPr>
          <a:lstStyle/>
          <a:p>
            <a:pPr marL="0" marR="0" lvl="0" indent="0" algn="l" rtl="0">
              <a:spcBef>
                <a:spcPts val="0"/>
              </a:spcBef>
              <a:spcAft>
                <a:spcPts val="0"/>
              </a:spcAft>
              <a:buClr>
                <a:schemeClr val="dk1"/>
              </a:buClr>
              <a:buSzPts val="2133"/>
              <a:buFont typeface="Arial"/>
              <a:buNone/>
            </a:pPr>
            <a:r>
              <a:rPr lang="en-US" sz="2133">
                <a:solidFill>
                  <a:schemeClr val="dk1"/>
                </a:solidFill>
                <a:latin typeface="Arial"/>
                <a:ea typeface="Arial"/>
                <a:cs typeface="Arial"/>
                <a:sym typeface="Arial"/>
              </a:rPr>
              <a:t>~</a:t>
            </a:r>
            <a:endParaRPr/>
          </a:p>
        </p:txBody>
      </p:sp>
      <p:sp>
        <p:nvSpPr>
          <p:cNvPr id="256" name="Google Shape;256;p14"/>
          <p:cNvSpPr/>
          <p:nvPr/>
        </p:nvSpPr>
        <p:spPr>
          <a:xfrm>
            <a:off x="3763434" y="5084234"/>
            <a:ext cx="408232" cy="452198"/>
          </a:xfrm>
          <a:prstGeom prst="rect">
            <a:avLst/>
          </a:prstGeom>
          <a:noFill/>
          <a:ln>
            <a:noFill/>
          </a:ln>
        </p:spPr>
        <p:txBody>
          <a:bodyPr spcFirstLastPara="1" wrap="square" lIns="122750" tIns="61375" rIns="122750" bIns="61375" anchor="t" anchorCtr="0">
            <a:spAutoFit/>
          </a:bodyPr>
          <a:lstStyle/>
          <a:p>
            <a:pPr marL="0" marR="0" lvl="0" indent="0" algn="l" rtl="0">
              <a:spcBef>
                <a:spcPts val="0"/>
              </a:spcBef>
              <a:spcAft>
                <a:spcPts val="0"/>
              </a:spcAft>
              <a:buClr>
                <a:schemeClr val="dk1"/>
              </a:buClr>
              <a:buSzPts val="2133"/>
              <a:buFont typeface="Arial"/>
              <a:buNone/>
            </a:pPr>
            <a:r>
              <a:rPr lang="en-US" sz="2133">
                <a:solidFill>
                  <a:schemeClr val="dk1"/>
                </a:solidFill>
                <a:latin typeface="Arial"/>
                <a:ea typeface="Arial"/>
                <a:cs typeface="Arial"/>
                <a:sym typeface="Arial"/>
              </a:rPr>
              <a:t>~</a:t>
            </a:r>
            <a:endParaRPr/>
          </a:p>
        </p:txBody>
      </p:sp>
    </p:spTree>
  </p:cSld>
  <p:clrMapOvr>
    <a:masterClrMapping/>
  </p:clrMapOvr>
  <p:transition>
    <p:push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5"/>
          <p:cNvSpPr txBox="1"/>
          <p:nvPr/>
        </p:nvSpPr>
        <p:spPr>
          <a:xfrm>
            <a:off x="719667" y="260352"/>
            <a:ext cx="2592917"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Mode</a:t>
            </a:r>
            <a:endParaRPr/>
          </a:p>
        </p:txBody>
      </p:sp>
      <p:sp>
        <p:nvSpPr>
          <p:cNvPr id="262" name="Google Shape;262;p15"/>
          <p:cNvSpPr/>
          <p:nvPr/>
        </p:nvSpPr>
        <p:spPr>
          <a:xfrm>
            <a:off x="624417" y="1198034"/>
            <a:ext cx="9599083" cy="83099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The modal value of a set of data is the most frequently occurring value.</a:t>
            </a:r>
            <a:endParaRPr/>
          </a:p>
        </p:txBody>
      </p:sp>
      <p:sp>
        <p:nvSpPr>
          <p:cNvPr id="263" name="Google Shape;263;p15"/>
          <p:cNvSpPr/>
          <p:nvPr/>
        </p:nvSpPr>
        <p:spPr>
          <a:xfrm>
            <a:off x="814917" y="2133600"/>
            <a:ext cx="8904816" cy="15696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Find the mode for: 2, 6, 3, 9, 5, 6, 2, 6</a:t>
            </a:r>
            <a:endParaRPr/>
          </a:p>
          <a:p>
            <a:pPr marL="0" marR="0" lvl="0" indent="0" algn="l" rtl="0">
              <a:spcBef>
                <a:spcPts val="0"/>
              </a:spcBef>
              <a:spcAft>
                <a:spcPts val="0"/>
              </a:spcAft>
              <a:buClr>
                <a:schemeClr val="dk1"/>
              </a:buClr>
              <a:buSzPts val="2400"/>
              <a:buFont typeface="Arial"/>
              <a:buNone/>
            </a:pPr>
            <a:endParaRPr sz="2400">
              <a:solidFill>
                <a:schemeClr val="dk1"/>
              </a:solidFill>
              <a:latin typeface="Arial"/>
              <a:ea typeface="Arial"/>
              <a:cs typeface="Arial"/>
              <a:sym typeface="Arial"/>
            </a:endParaRPr>
          </a:p>
          <a:p>
            <a:pPr marL="0" marR="0" lvl="0" indent="0" algn="l" rtl="0">
              <a:spcBef>
                <a:spcPts val="0"/>
              </a:spcBef>
              <a:spcAft>
                <a:spcPts val="0"/>
              </a:spcAft>
              <a:buClr>
                <a:srgbClr val="00B050"/>
              </a:buClr>
              <a:buSzPts val="2400"/>
              <a:buFont typeface="Arial"/>
              <a:buNone/>
            </a:pPr>
            <a:r>
              <a:rPr lang="en-US" sz="2400">
                <a:solidFill>
                  <a:srgbClr val="00B050"/>
                </a:solidFill>
                <a:latin typeface="Arial"/>
                <a:ea typeface="Arial"/>
                <a:cs typeface="Arial"/>
                <a:sym typeface="Arial"/>
              </a:rPr>
              <a:t> It can be seen that the most frequently occurring value is 6. (There are 3 of these)</a:t>
            </a:r>
            <a:endParaRPr/>
          </a:p>
        </p:txBody>
      </p:sp>
      <p:sp>
        <p:nvSpPr>
          <p:cNvPr id="264" name="Google Shape;264;p15"/>
          <p:cNvSpPr txBox="1"/>
          <p:nvPr/>
        </p:nvSpPr>
        <p:spPr>
          <a:xfrm>
            <a:off x="334433" y="4942418"/>
            <a:ext cx="8737600"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Mode for:</a:t>
            </a:r>
            <a:endParaRPr/>
          </a:p>
          <a:p>
            <a:pPr marL="609585" marR="0" lvl="0" indent="-609585" algn="l" rtl="0">
              <a:spcBef>
                <a:spcPts val="0"/>
              </a:spcBef>
              <a:spcAft>
                <a:spcPts val="0"/>
              </a:spcAft>
              <a:buClr>
                <a:schemeClr val="dk1"/>
              </a:buClr>
              <a:buSzPts val="2400"/>
              <a:buFont typeface="Calibri"/>
              <a:buAutoNum type="arabicParenR"/>
            </a:pPr>
            <a:r>
              <a:rPr lang="en-US" sz="2400">
                <a:solidFill>
                  <a:schemeClr val="dk1"/>
                </a:solidFill>
                <a:latin typeface="Calibri"/>
                <a:ea typeface="Calibri"/>
                <a:cs typeface="Calibri"/>
                <a:sym typeface="Calibri"/>
              </a:rPr>
              <a:t>1,2,3,3,3,4,4,4,5,6,7</a:t>
            </a:r>
            <a:endParaRPr/>
          </a:p>
          <a:p>
            <a:pPr marL="609585" marR="0" lvl="0" indent="-609585" algn="l" rtl="0">
              <a:spcBef>
                <a:spcPts val="0"/>
              </a:spcBef>
              <a:spcAft>
                <a:spcPts val="0"/>
              </a:spcAft>
              <a:buClr>
                <a:schemeClr val="dk1"/>
              </a:buClr>
              <a:buSzPts val="2400"/>
              <a:buFont typeface="Calibri"/>
              <a:buAutoNum type="arabicParenR"/>
            </a:pPr>
            <a:r>
              <a:rPr lang="en-US" sz="2400">
                <a:solidFill>
                  <a:schemeClr val="dk1"/>
                </a:solidFill>
                <a:latin typeface="Calibri"/>
                <a:ea typeface="Calibri"/>
                <a:cs typeface="Calibri"/>
                <a:sym typeface="Calibri"/>
              </a:rPr>
              <a:t>2,2,3,10,11,17,3,10</a:t>
            </a:r>
            <a:endParaRPr/>
          </a:p>
        </p:txBody>
      </p:sp>
      <p:sp>
        <p:nvSpPr>
          <p:cNvPr id="265" name="Google Shape;265;p15"/>
          <p:cNvSpPr txBox="1"/>
          <p:nvPr/>
        </p:nvSpPr>
        <p:spPr>
          <a:xfrm>
            <a:off x="624418" y="4292601"/>
            <a:ext cx="623993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Bi model and Multi model</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16"/>
          <p:cNvSpPr/>
          <p:nvPr/>
        </p:nvSpPr>
        <p:spPr>
          <a:xfrm>
            <a:off x="4747582" y="5161899"/>
            <a:ext cx="2527071" cy="527685"/>
          </a:xfrm>
          <a:prstGeom prst="ellipse">
            <a:avLst/>
          </a:prstGeom>
          <a:gradFill>
            <a:gsLst>
              <a:gs pos="0">
                <a:srgbClr val="3C8A2E"/>
              </a:gs>
              <a:gs pos="100000">
                <a:srgbClr val="1D4516"/>
              </a:gs>
            </a:gsLst>
            <a:lin ang="5400000" scaled="0"/>
          </a:gra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40">
              <a:solidFill>
                <a:srgbClr val="313131"/>
              </a:solidFill>
              <a:latin typeface="Calibri"/>
              <a:ea typeface="Calibri"/>
              <a:cs typeface="Calibri"/>
              <a:sym typeface="Calibri"/>
            </a:endParaRPr>
          </a:p>
        </p:txBody>
      </p:sp>
      <p:sp>
        <p:nvSpPr>
          <p:cNvPr id="271" name="Google Shape;271;p16"/>
          <p:cNvSpPr/>
          <p:nvPr/>
        </p:nvSpPr>
        <p:spPr>
          <a:xfrm>
            <a:off x="4366663" y="3704807"/>
            <a:ext cx="3288920" cy="590551"/>
          </a:xfrm>
          <a:prstGeom prst="ellipse">
            <a:avLst/>
          </a:prstGeom>
          <a:gradFill>
            <a:gsLst>
              <a:gs pos="0">
                <a:srgbClr val="002776"/>
              </a:gs>
              <a:gs pos="100000">
                <a:srgbClr val="00133B"/>
              </a:gs>
            </a:gsLst>
            <a:lin ang="5400000" scaled="0"/>
          </a:gra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40">
              <a:solidFill>
                <a:srgbClr val="313131"/>
              </a:solidFill>
              <a:latin typeface="Calibri"/>
              <a:ea typeface="Calibri"/>
              <a:cs typeface="Calibri"/>
              <a:sym typeface="Calibri"/>
            </a:endParaRPr>
          </a:p>
        </p:txBody>
      </p:sp>
      <p:sp>
        <p:nvSpPr>
          <p:cNvPr id="272" name="Google Shape;272;p16"/>
          <p:cNvSpPr/>
          <p:nvPr/>
        </p:nvSpPr>
        <p:spPr>
          <a:xfrm>
            <a:off x="3894182" y="2239709"/>
            <a:ext cx="4233871" cy="590551"/>
          </a:xfrm>
          <a:prstGeom prst="ellipse">
            <a:avLst/>
          </a:prstGeom>
          <a:gradFill>
            <a:gsLst>
              <a:gs pos="0">
                <a:srgbClr val="81BC00"/>
              </a:gs>
              <a:gs pos="100000">
                <a:srgbClr val="405E00"/>
              </a:gs>
            </a:gsLst>
            <a:lin ang="5400000" scaled="0"/>
          </a:gra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40">
              <a:solidFill>
                <a:srgbClr val="313131"/>
              </a:solidFill>
              <a:latin typeface="Calibri"/>
              <a:ea typeface="Calibri"/>
              <a:cs typeface="Calibri"/>
              <a:sym typeface="Calibri"/>
            </a:endParaRPr>
          </a:p>
        </p:txBody>
      </p:sp>
      <p:sp>
        <p:nvSpPr>
          <p:cNvPr id="273" name="Google Shape;273;p16"/>
          <p:cNvSpPr/>
          <p:nvPr/>
        </p:nvSpPr>
        <p:spPr>
          <a:xfrm>
            <a:off x="3915663" y="2582610"/>
            <a:ext cx="4190920" cy="1011556"/>
          </a:xfrm>
          <a:custGeom>
            <a:avLst/>
            <a:gdLst/>
            <a:ahLst/>
            <a:cxnLst/>
            <a:rect l="l" t="t" r="r" b="b"/>
            <a:pathLst>
              <a:path w="1366" h="531" extrusionOk="0">
                <a:moveTo>
                  <a:pt x="1366" y="0"/>
                </a:moveTo>
                <a:cubicBezTo>
                  <a:pt x="1325" y="54"/>
                  <a:pt x="1229" y="342"/>
                  <a:pt x="1205" y="417"/>
                </a:cubicBezTo>
                <a:cubicBezTo>
                  <a:pt x="1088" y="507"/>
                  <a:pt x="852" y="531"/>
                  <a:pt x="678" y="531"/>
                </a:cubicBezTo>
                <a:cubicBezTo>
                  <a:pt x="505" y="531"/>
                  <a:pt x="272" y="511"/>
                  <a:pt x="160" y="417"/>
                </a:cubicBezTo>
                <a:cubicBezTo>
                  <a:pt x="143" y="351"/>
                  <a:pt x="38" y="59"/>
                  <a:pt x="0" y="1"/>
                </a:cubicBezTo>
                <a:cubicBezTo>
                  <a:pt x="130" y="103"/>
                  <a:pt x="453" y="130"/>
                  <a:pt x="681" y="130"/>
                </a:cubicBezTo>
                <a:cubicBezTo>
                  <a:pt x="909" y="130"/>
                  <a:pt x="1250" y="93"/>
                  <a:pt x="1366" y="0"/>
                </a:cubicBezTo>
                <a:close/>
              </a:path>
            </a:pathLst>
          </a:custGeom>
          <a:gradFill>
            <a:gsLst>
              <a:gs pos="0">
                <a:srgbClr val="81BC00"/>
              </a:gs>
              <a:gs pos="50000">
                <a:srgbClr val="D5FF7E"/>
              </a:gs>
              <a:gs pos="100000">
                <a:srgbClr val="81BC00"/>
              </a:gs>
            </a:gsLst>
            <a:lin ang="0" scaled="0"/>
          </a:gra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40">
              <a:solidFill>
                <a:srgbClr val="313131"/>
              </a:solidFill>
              <a:latin typeface="Calibri"/>
              <a:ea typeface="Calibri"/>
              <a:cs typeface="Calibri"/>
              <a:sym typeface="Calibri"/>
            </a:endParaRPr>
          </a:p>
        </p:txBody>
      </p:sp>
      <p:sp>
        <p:nvSpPr>
          <p:cNvPr id="274" name="Google Shape;274;p16"/>
          <p:cNvSpPr/>
          <p:nvPr/>
        </p:nvSpPr>
        <p:spPr>
          <a:xfrm flipH="1">
            <a:off x="3298993" y="1087025"/>
            <a:ext cx="5424263" cy="1011555"/>
          </a:xfrm>
          <a:custGeom>
            <a:avLst/>
            <a:gdLst/>
            <a:ahLst/>
            <a:cxnLst/>
            <a:rect l="l" t="t" r="r" b="b"/>
            <a:pathLst>
              <a:path w="1768" h="531" extrusionOk="0">
                <a:moveTo>
                  <a:pt x="0" y="0"/>
                </a:moveTo>
                <a:cubicBezTo>
                  <a:pt x="53" y="54"/>
                  <a:pt x="177" y="342"/>
                  <a:pt x="209" y="417"/>
                </a:cubicBezTo>
                <a:cubicBezTo>
                  <a:pt x="358" y="504"/>
                  <a:pt x="665" y="531"/>
                  <a:pt x="890" y="531"/>
                </a:cubicBezTo>
                <a:cubicBezTo>
                  <a:pt x="1115" y="531"/>
                  <a:pt x="1415" y="505"/>
                  <a:pt x="1561" y="417"/>
                </a:cubicBezTo>
                <a:cubicBezTo>
                  <a:pt x="1583" y="351"/>
                  <a:pt x="1719" y="59"/>
                  <a:pt x="1768" y="1"/>
                </a:cubicBezTo>
                <a:cubicBezTo>
                  <a:pt x="1606" y="111"/>
                  <a:pt x="1182" y="130"/>
                  <a:pt x="887" y="130"/>
                </a:cubicBezTo>
                <a:cubicBezTo>
                  <a:pt x="592" y="130"/>
                  <a:pt x="145" y="103"/>
                  <a:pt x="0" y="0"/>
                </a:cubicBezTo>
                <a:close/>
              </a:path>
            </a:pathLst>
          </a:custGeom>
          <a:gradFill>
            <a:gsLst>
              <a:gs pos="0">
                <a:srgbClr val="00A1DE"/>
              </a:gs>
              <a:gs pos="50000">
                <a:srgbClr val="8BDFFF"/>
              </a:gs>
              <a:gs pos="100000">
                <a:srgbClr val="00A1DE"/>
              </a:gs>
            </a:gsLst>
            <a:lin ang="0" scaled="0"/>
          </a:gra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40">
              <a:solidFill>
                <a:srgbClr val="313131"/>
              </a:solidFill>
              <a:latin typeface="Calibri"/>
              <a:ea typeface="Calibri"/>
              <a:cs typeface="Calibri"/>
              <a:sym typeface="Calibri"/>
            </a:endParaRPr>
          </a:p>
        </p:txBody>
      </p:sp>
      <p:sp>
        <p:nvSpPr>
          <p:cNvPr id="275" name="Google Shape;275;p16"/>
          <p:cNvSpPr/>
          <p:nvPr/>
        </p:nvSpPr>
        <p:spPr>
          <a:xfrm>
            <a:off x="3270791" y="753653"/>
            <a:ext cx="5482557" cy="590551"/>
          </a:xfrm>
          <a:prstGeom prst="ellipse">
            <a:avLst/>
          </a:prstGeom>
          <a:gradFill>
            <a:gsLst>
              <a:gs pos="0">
                <a:srgbClr val="00A1DE"/>
              </a:gs>
              <a:gs pos="100000">
                <a:srgbClr val="00506F"/>
              </a:gs>
            </a:gsLst>
            <a:lin ang="5400000" scaled="0"/>
          </a:gra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40">
              <a:solidFill>
                <a:srgbClr val="000000"/>
              </a:solidFill>
              <a:latin typeface="Calibri"/>
              <a:ea typeface="Calibri"/>
              <a:cs typeface="Calibri"/>
              <a:sym typeface="Calibri"/>
            </a:endParaRPr>
          </a:p>
        </p:txBody>
      </p:sp>
      <p:sp>
        <p:nvSpPr>
          <p:cNvPr id="276" name="Google Shape;276;p16"/>
          <p:cNvSpPr/>
          <p:nvPr/>
        </p:nvSpPr>
        <p:spPr>
          <a:xfrm>
            <a:off x="4385071" y="4047705"/>
            <a:ext cx="3252104" cy="1011555"/>
          </a:xfrm>
          <a:custGeom>
            <a:avLst/>
            <a:gdLst/>
            <a:ahLst/>
            <a:cxnLst/>
            <a:rect l="l" t="t" r="r" b="b"/>
            <a:pathLst>
              <a:path w="1060" h="531" extrusionOk="0">
                <a:moveTo>
                  <a:pt x="1060" y="0"/>
                </a:moveTo>
                <a:cubicBezTo>
                  <a:pt x="1028" y="54"/>
                  <a:pt x="954" y="342"/>
                  <a:pt x="935" y="417"/>
                </a:cubicBezTo>
                <a:cubicBezTo>
                  <a:pt x="843" y="505"/>
                  <a:pt x="661" y="531"/>
                  <a:pt x="526" y="531"/>
                </a:cubicBezTo>
                <a:cubicBezTo>
                  <a:pt x="391" y="531"/>
                  <a:pt x="221" y="515"/>
                  <a:pt x="123" y="415"/>
                </a:cubicBezTo>
                <a:cubicBezTo>
                  <a:pt x="110" y="349"/>
                  <a:pt x="29" y="59"/>
                  <a:pt x="0" y="1"/>
                </a:cubicBezTo>
                <a:cubicBezTo>
                  <a:pt x="97" y="111"/>
                  <a:pt x="351" y="130"/>
                  <a:pt x="528" y="130"/>
                </a:cubicBezTo>
                <a:cubicBezTo>
                  <a:pt x="705" y="130"/>
                  <a:pt x="959" y="101"/>
                  <a:pt x="1060" y="0"/>
                </a:cubicBezTo>
                <a:close/>
              </a:path>
            </a:pathLst>
          </a:custGeom>
          <a:gradFill>
            <a:gsLst>
              <a:gs pos="0">
                <a:srgbClr val="002776"/>
              </a:gs>
              <a:gs pos="50000">
                <a:srgbClr val="B0C8FE"/>
              </a:gs>
              <a:gs pos="100000">
                <a:srgbClr val="002776"/>
              </a:gs>
            </a:gsLst>
            <a:lin ang="0" scaled="0"/>
          </a:gra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40">
              <a:solidFill>
                <a:srgbClr val="313131"/>
              </a:solidFill>
              <a:latin typeface="Calibri"/>
              <a:ea typeface="Calibri"/>
              <a:cs typeface="Calibri"/>
              <a:sym typeface="Calibri"/>
            </a:endParaRPr>
          </a:p>
        </p:txBody>
      </p:sp>
      <p:sp>
        <p:nvSpPr>
          <p:cNvPr id="277" name="Google Shape;277;p16"/>
          <p:cNvSpPr/>
          <p:nvPr/>
        </p:nvSpPr>
        <p:spPr>
          <a:xfrm flipH="1">
            <a:off x="4753228" y="5442320"/>
            <a:ext cx="2515779" cy="1011555"/>
          </a:xfrm>
          <a:custGeom>
            <a:avLst/>
            <a:gdLst/>
            <a:ahLst/>
            <a:cxnLst/>
            <a:rect l="l" t="t" r="r" b="b"/>
            <a:pathLst>
              <a:path w="1768" h="531" extrusionOk="0">
                <a:moveTo>
                  <a:pt x="0" y="0"/>
                </a:moveTo>
                <a:cubicBezTo>
                  <a:pt x="53" y="54"/>
                  <a:pt x="177" y="342"/>
                  <a:pt x="209" y="417"/>
                </a:cubicBezTo>
                <a:cubicBezTo>
                  <a:pt x="358" y="504"/>
                  <a:pt x="665" y="531"/>
                  <a:pt x="890" y="531"/>
                </a:cubicBezTo>
                <a:cubicBezTo>
                  <a:pt x="1115" y="531"/>
                  <a:pt x="1415" y="505"/>
                  <a:pt x="1561" y="417"/>
                </a:cubicBezTo>
                <a:cubicBezTo>
                  <a:pt x="1583" y="351"/>
                  <a:pt x="1719" y="59"/>
                  <a:pt x="1768" y="1"/>
                </a:cubicBezTo>
                <a:cubicBezTo>
                  <a:pt x="1606" y="111"/>
                  <a:pt x="1182" y="130"/>
                  <a:pt x="887" y="130"/>
                </a:cubicBezTo>
                <a:cubicBezTo>
                  <a:pt x="592" y="130"/>
                  <a:pt x="145" y="103"/>
                  <a:pt x="0" y="0"/>
                </a:cubicBezTo>
                <a:close/>
              </a:path>
            </a:pathLst>
          </a:custGeom>
          <a:gradFill>
            <a:gsLst>
              <a:gs pos="0">
                <a:srgbClr val="3C8A2E"/>
              </a:gs>
              <a:gs pos="50000">
                <a:srgbClr val="A7DE9C"/>
              </a:gs>
              <a:gs pos="100000">
                <a:srgbClr val="3C8A2E"/>
              </a:gs>
            </a:gsLst>
            <a:lin ang="0" scaled="0"/>
          </a:gra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40">
              <a:solidFill>
                <a:srgbClr val="313131"/>
              </a:solidFill>
              <a:latin typeface="Calibri"/>
              <a:ea typeface="Calibri"/>
              <a:cs typeface="Calibri"/>
              <a:sym typeface="Calibri"/>
            </a:endParaRPr>
          </a:p>
        </p:txBody>
      </p:sp>
      <p:sp>
        <p:nvSpPr>
          <p:cNvPr id="278" name="Google Shape;278;p16"/>
          <p:cNvSpPr txBox="1"/>
          <p:nvPr/>
        </p:nvSpPr>
        <p:spPr>
          <a:xfrm>
            <a:off x="4275365" y="1385394"/>
            <a:ext cx="3479137" cy="590931"/>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3840">
                <a:solidFill>
                  <a:schemeClr val="dk1"/>
                </a:solidFill>
                <a:latin typeface="Calibri"/>
                <a:ea typeface="Calibri"/>
                <a:cs typeface="Calibri"/>
                <a:sym typeface="Calibri"/>
              </a:rPr>
              <a:t>Population</a:t>
            </a:r>
            <a:endParaRPr/>
          </a:p>
        </p:txBody>
      </p:sp>
      <p:sp>
        <p:nvSpPr>
          <p:cNvPr id="279" name="Google Shape;279;p16"/>
          <p:cNvSpPr txBox="1"/>
          <p:nvPr/>
        </p:nvSpPr>
        <p:spPr>
          <a:xfrm>
            <a:off x="4275365" y="2879070"/>
            <a:ext cx="3479137" cy="590931"/>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3840">
                <a:solidFill>
                  <a:schemeClr val="dk1"/>
                </a:solidFill>
                <a:latin typeface="Calibri"/>
                <a:ea typeface="Calibri"/>
                <a:cs typeface="Calibri"/>
                <a:sym typeface="Calibri"/>
              </a:rPr>
              <a:t>Sampling Frame</a:t>
            </a:r>
            <a:endParaRPr/>
          </a:p>
        </p:txBody>
      </p:sp>
      <p:sp>
        <p:nvSpPr>
          <p:cNvPr id="280" name="Google Shape;280;p16"/>
          <p:cNvSpPr txBox="1"/>
          <p:nvPr/>
        </p:nvSpPr>
        <p:spPr>
          <a:xfrm>
            <a:off x="4275365" y="4323215"/>
            <a:ext cx="3479137" cy="590931"/>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3840">
                <a:solidFill>
                  <a:schemeClr val="dk1"/>
                </a:solidFill>
                <a:latin typeface="Calibri"/>
                <a:ea typeface="Calibri"/>
                <a:cs typeface="Calibri"/>
                <a:sym typeface="Calibri"/>
              </a:rPr>
              <a:t>SRS</a:t>
            </a:r>
            <a:endParaRPr/>
          </a:p>
        </p:txBody>
      </p:sp>
      <p:sp>
        <p:nvSpPr>
          <p:cNvPr id="281" name="Google Shape;281;p16"/>
          <p:cNvSpPr txBox="1"/>
          <p:nvPr/>
        </p:nvSpPr>
        <p:spPr>
          <a:xfrm>
            <a:off x="4275365" y="5708303"/>
            <a:ext cx="3479137" cy="590931"/>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3840">
                <a:solidFill>
                  <a:schemeClr val="dk1"/>
                </a:solidFill>
                <a:latin typeface="Calibri"/>
                <a:ea typeface="Calibri"/>
                <a:cs typeface="Calibri"/>
                <a:sym typeface="Calibri"/>
              </a:rPr>
              <a:t>Sample</a:t>
            </a:r>
            <a:endParaRPr/>
          </a:p>
        </p:txBody>
      </p:sp>
      <p:sp>
        <p:nvSpPr>
          <p:cNvPr id="282" name="Google Shape;282;p16"/>
          <p:cNvSpPr txBox="1"/>
          <p:nvPr/>
        </p:nvSpPr>
        <p:spPr>
          <a:xfrm>
            <a:off x="626025" y="9596"/>
            <a:ext cx="9875521" cy="878541"/>
          </a:xfrm>
          <a:prstGeom prst="rect">
            <a:avLst/>
          </a:prstGeom>
          <a:noFill/>
          <a:ln>
            <a:noFill/>
          </a:ln>
        </p:spPr>
        <p:txBody>
          <a:bodyPr spcFirstLastPara="1" wrap="square" lIns="109725" tIns="54850" rIns="109725" bIns="54850" anchor="ctr" anchorCtr="0">
            <a:normAutofit/>
          </a:bodyPr>
          <a:lstStyle/>
          <a:p>
            <a:pPr marL="0" marR="0" lvl="0" indent="0" algn="l" rtl="0">
              <a:spcBef>
                <a:spcPts val="0"/>
              </a:spcBef>
              <a:spcAft>
                <a:spcPts val="0"/>
              </a:spcAft>
              <a:buClr>
                <a:srgbClr val="2E75B5"/>
              </a:buClr>
              <a:buSzPts val="3840"/>
              <a:buFont typeface="Times New Roman"/>
              <a:buNone/>
            </a:pPr>
            <a:r>
              <a:rPr lang="en-US" sz="3840">
                <a:solidFill>
                  <a:srgbClr val="2E75B5"/>
                </a:solidFill>
                <a:latin typeface="Times New Roman"/>
                <a:ea typeface="Times New Roman"/>
                <a:cs typeface="Times New Roman"/>
                <a:sym typeface="Times New Roman"/>
              </a:rPr>
              <a:t>Sampling Funnel</a:t>
            </a:r>
            <a:endParaRPr sz="3840">
              <a:solidFill>
                <a:srgbClr val="2E75B5"/>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7"/>
          <p:cNvSpPr txBox="1">
            <a:spLocks noGrp="1"/>
          </p:cNvSpPr>
          <p:nvPr>
            <p:ph type="title"/>
          </p:nvPr>
        </p:nvSpPr>
        <p:spPr>
          <a:xfrm>
            <a:off x="129118" y="-152400"/>
            <a:ext cx="11372849" cy="978409"/>
          </a:xfrm>
          <a:prstGeom prst="rect">
            <a:avLst/>
          </a:prstGeom>
          <a:noFill/>
          <a:ln>
            <a:noFill/>
          </a:ln>
        </p:spPr>
        <p:txBody>
          <a:bodyPr spcFirstLastPara="1" wrap="square" lIns="0" tIns="365425" rIns="0" bIns="0" anchor="t" anchorCtr="0">
            <a:spAutoFit/>
          </a:bodyPr>
          <a:lstStyle/>
          <a:p>
            <a:pPr marL="321725" lvl="0" indent="0" algn="l" rtl="0">
              <a:lnSpc>
                <a:spcPct val="90000"/>
              </a:lnSpc>
              <a:spcBef>
                <a:spcPts val="0"/>
              </a:spcBef>
              <a:spcAft>
                <a:spcPts val="0"/>
              </a:spcAft>
              <a:buClr>
                <a:schemeClr val="dk1"/>
              </a:buClr>
              <a:buSzPts val="4400"/>
              <a:buFont typeface="Times New Roman"/>
              <a:buNone/>
            </a:pPr>
            <a:r>
              <a:rPr lang="en-US" i="1">
                <a:latin typeface="Times New Roman"/>
                <a:ea typeface="Times New Roman"/>
                <a:cs typeface="Times New Roman"/>
                <a:sym typeface="Times New Roman"/>
              </a:rPr>
              <a:t>Simple Random Sampling</a:t>
            </a:r>
            <a:endParaRPr/>
          </a:p>
        </p:txBody>
      </p:sp>
      <p:pic>
        <p:nvPicPr>
          <p:cNvPr id="290" name="Google Shape;290;p17"/>
          <p:cNvPicPr preferRelativeResize="0"/>
          <p:nvPr/>
        </p:nvPicPr>
        <p:blipFill rotWithShape="1">
          <a:blip r:embed="rId3">
            <a:alphaModFix/>
          </a:blip>
          <a:srcRect/>
          <a:stretch/>
        </p:blipFill>
        <p:spPr>
          <a:xfrm>
            <a:off x="508001" y="990601"/>
            <a:ext cx="4991100" cy="1877484"/>
          </a:xfrm>
          <a:prstGeom prst="rect">
            <a:avLst/>
          </a:prstGeom>
          <a:noFill/>
          <a:ln>
            <a:noFill/>
          </a:ln>
        </p:spPr>
      </p:pic>
      <p:pic>
        <p:nvPicPr>
          <p:cNvPr id="291" name="Google Shape;291;p17"/>
          <p:cNvPicPr preferRelativeResize="0"/>
          <p:nvPr/>
        </p:nvPicPr>
        <p:blipFill rotWithShape="1">
          <a:blip r:embed="rId4">
            <a:alphaModFix/>
          </a:blip>
          <a:srcRect/>
          <a:stretch/>
        </p:blipFill>
        <p:spPr>
          <a:xfrm>
            <a:off x="6400800" y="914401"/>
            <a:ext cx="5486400" cy="1953684"/>
          </a:xfrm>
          <a:prstGeom prst="rect">
            <a:avLst/>
          </a:prstGeom>
          <a:noFill/>
          <a:ln>
            <a:noFill/>
          </a:ln>
        </p:spPr>
      </p:pic>
      <p:sp>
        <p:nvSpPr>
          <p:cNvPr id="292" name="Google Shape;292;p17"/>
          <p:cNvSpPr txBox="1"/>
          <p:nvPr/>
        </p:nvSpPr>
        <p:spPr>
          <a:xfrm>
            <a:off x="101600" y="3048000"/>
            <a:ext cx="11372851" cy="1107676"/>
          </a:xfrm>
          <a:prstGeom prst="rect">
            <a:avLst/>
          </a:prstGeom>
          <a:noFill/>
          <a:ln>
            <a:noFill/>
          </a:ln>
        </p:spPr>
        <p:txBody>
          <a:bodyPr spcFirstLastPara="1" wrap="square" lIns="0" tIns="365425" rIns="0" bIns="0" anchor="t" anchorCtr="0">
            <a:spAutoFit/>
          </a:bodyPr>
          <a:lstStyle/>
          <a:p>
            <a:pPr marL="321725" marR="0" lvl="0" indent="0" algn="ctr" rtl="0">
              <a:spcBef>
                <a:spcPts val="0"/>
              </a:spcBef>
              <a:spcAft>
                <a:spcPts val="0"/>
              </a:spcAft>
              <a:buNone/>
            </a:pPr>
            <a:r>
              <a:rPr lang="en-US" sz="4800" b="1" i="1" u="none">
                <a:solidFill>
                  <a:srgbClr val="3E3D2D"/>
                </a:solidFill>
                <a:latin typeface="Times New Roman"/>
                <a:ea typeface="Times New Roman"/>
                <a:cs typeface="Times New Roman"/>
                <a:sym typeface="Times New Roman"/>
              </a:rPr>
              <a:t>Sampling Frame</a:t>
            </a:r>
            <a:endParaRPr/>
          </a:p>
        </p:txBody>
      </p:sp>
      <p:pic>
        <p:nvPicPr>
          <p:cNvPr id="293" name="Google Shape;293;p17"/>
          <p:cNvPicPr preferRelativeResize="0"/>
          <p:nvPr/>
        </p:nvPicPr>
        <p:blipFill rotWithShape="1">
          <a:blip r:embed="rId5">
            <a:alphaModFix/>
          </a:blip>
          <a:srcRect/>
          <a:stretch/>
        </p:blipFill>
        <p:spPr>
          <a:xfrm>
            <a:off x="522825" y="4038600"/>
            <a:ext cx="10653175" cy="25377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18"/>
          <p:cNvSpPr txBox="1">
            <a:spLocks noGrp="1"/>
          </p:cNvSpPr>
          <p:nvPr>
            <p:ph type="title"/>
          </p:nvPr>
        </p:nvSpPr>
        <p:spPr>
          <a:xfrm>
            <a:off x="609600" y="275167"/>
            <a:ext cx="10972800" cy="416984"/>
          </a:xfrm>
          <a:prstGeom prst="rect">
            <a:avLst/>
          </a:prstGeom>
          <a:noFill/>
          <a:ln>
            <a:noFill/>
          </a:ln>
        </p:spPr>
        <p:txBody>
          <a:bodyPr spcFirstLastPara="1" wrap="square" lIns="121900" tIns="60950" rIns="121900" bIns="60950" anchor="t"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a:t>Measures of Variability</a:t>
            </a:r>
            <a:endParaRPr/>
          </a:p>
        </p:txBody>
      </p:sp>
      <p:sp>
        <p:nvSpPr>
          <p:cNvPr id="299" name="Google Shape;299;p18"/>
          <p:cNvSpPr/>
          <p:nvPr/>
        </p:nvSpPr>
        <p:spPr>
          <a:xfrm>
            <a:off x="624418" y="1126068"/>
            <a:ext cx="10847916" cy="74879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133"/>
              <a:buFont typeface="Arial"/>
              <a:buNone/>
            </a:pPr>
            <a:r>
              <a:rPr lang="en-US" sz="2133">
                <a:solidFill>
                  <a:schemeClr val="dk1"/>
                </a:solidFill>
                <a:latin typeface="Arial"/>
                <a:ea typeface="Arial"/>
                <a:cs typeface="Arial"/>
                <a:sym typeface="Arial"/>
              </a:rPr>
              <a:t>The mean, mode, and median do a nice job in telling where the center of the data set is, but often we are interested in more…</a:t>
            </a:r>
            <a:endParaRPr/>
          </a:p>
        </p:txBody>
      </p:sp>
      <p:sp>
        <p:nvSpPr>
          <p:cNvPr id="300" name="Google Shape;300;p18"/>
          <p:cNvSpPr/>
          <p:nvPr/>
        </p:nvSpPr>
        <p:spPr>
          <a:xfrm>
            <a:off x="431801" y="2205567"/>
            <a:ext cx="11521017" cy="370287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133"/>
              <a:buFont typeface="Arial"/>
              <a:buNone/>
            </a:pPr>
            <a:r>
              <a:rPr lang="en-US" sz="2133">
                <a:solidFill>
                  <a:schemeClr val="dk1"/>
                </a:solidFill>
                <a:latin typeface="Arial"/>
                <a:ea typeface="Arial"/>
                <a:cs typeface="Arial"/>
                <a:sym typeface="Arial"/>
              </a:rPr>
              <a:t>For</a:t>
            </a:r>
            <a:r>
              <a:rPr lang="en-US" sz="1867">
                <a:solidFill>
                  <a:schemeClr val="dk1"/>
                </a:solidFill>
                <a:latin typeface="Arial"/>
                <a:ea typeface="Arial"/>
                <a:cs typeface="Arial"/>
                <a:sym typeface="Arial"/>
              </a:rPr>
              <a:t> </a:t>
            </a:r>
            <a:r>
              <a:rPr lang="en-US" sz="2133">
                <a:solidFill>
                  <a:schemeClr val="dk1"/>
                </a:solidFill>
                <a:latin typeface="Arial"/>
                <a:ea typeface="Arial"/>
                <a:cs typeface="Arial"/>
                <a:sym typeface="Arial"/>
              </a:rPr>
              <a:t>example, a pharmaceutical engineer develops a new drug that regulates sugar in the blood. </a:t>
            </a:r>
            <a:endParaRPr/>
          </a:p>
          <a:p>
            <a:pPr marL="0" marR="0" lvl="0" indent="0" algn="l" rtl="0">
              <a:spcBef>
                <a:spcPts val="0"/>
              </a:spcBef>
              <a:spcAft>
                <a:spcPts val="0"/>
              </a:spcAft>
              <a:buClr>
                <a:schemeClr val="dk1"/>
              </a:buClr>
              <a:buSzPts val="2133"/>
              <a:buFont typeface="Arial"/>
              <a:buNone/>
            </a:pPr>
            <a:r>
              <a:rPr lang="en-US" sz="2133">
                <a:solidFill>
                  <a:schemeClr val="dk1"/>
                </a:solidFill>
                <a:latin typeface="Arial"/>
                <a:ea typeface="Arial"/>
                <a:cs typeface="Arial"/>
                <a:sym typeface="Arial"/>
              </a:rPr>
              <a:t>Suppose she finds out that the average sugar content after taking the medication is the optimal level. </a:t>
            </a:r>
            <a:endParaRPr/>
          </a:p>
          <a:p>
            <a:pPr marL="0" marR="0" lvl="0" indent="0" algn="l" rtl="0">
              <a:spcBef>
                <a:spcPts val="0"/>
              </a:spcBef>
              <a:spcAft>
                <a:spcPts val="0"/>
              </a:spcAft>
              <a:buClr>
                <a:schemeClr val="dk1"/>
              </a:buClr>
              <a:buSzPts val="2133"/>
              <a:buFont typeface="Arial"/>
              <a:buNone/>
            </a:pPr>
            <a:endParaRPr sz="2133">
              <a:solidFill>
                <a:schemeClr val="dk1"/>
              </a:solidFill>
              <a:latin typeface="Arial"/>
              <a:ea typeface="Arial"/>
              <a:cs typeface="Arial"/>
              <a:sym typeface="Arial"/>
            </a:endParaRPr>
          </a:p>
          <a:p>
            <a:pPr marL="0" marR="0" lvl="0" indent="0" algn="l" rtl="0">
              <a:spcBef>
                <a:spcPts val="0"/>
              </a:spcBef>
              <a:spcAft>
                <a:spcPts val="0"/>
              </a:spcAft>
              <a:buClr>
                <a:schemeClr val="dk1"/>
              </a:buClr>
              <a:buSzPts val="2133"/>
              <a:buFont typeface="Arial"/>
              <a:buNone/>
            </a:pPr>
            <a:r>
              <a:rPr lang="en-US" sz="2133">
                <a:solidFill>
                  <a:schemeClr val="dk1"/>
                </a:solidFill>
                <a:latin typeface="Arial"/>
                <a:ea typeface="Arial"/>
                <a:cs typeface="Arial"/>
                <a:sym typeface="Arial"/>
              </a:rPr>
              <a:t>This does not mean that the drug is effective. There is a possibility that half of the patients have dangerously low sugar content while the other half has dangerously high content. </a:t>
            </a:r>
            <a:endParaRPr/>
          </a:p>
          <a:p>
            <a:pPr marL="0" marR="0" lvl="0" indent="0" algn="l" rtl="0">
              <a:spcBef>
                <a:spcPts val="0"/>
              </a:spcBef>
              <a:spcAft>
                <a:spcPts val="0"/>
              </a:spcAft>
              <a:buClr>
                <a:schemeClr val="dk1"/>
              </a:buClr>
              <a:buSzPts val="2133"/>
              <a:buFont typeface="Arial"/>
              <a:buNone/>
            </a:pPr>
            <a:r>
              <a:rPr lang="en-US" sz="2133">
                <a:solidFill>
                  <a:schemeClr val="dk1"/>
                </a:solidFill>
                <a:latin typeface="Arial"/>
                <a:ea typeface="Arial"/>
                <a:cs typeface="Arial"/>
                <a:sym typeface="Arial"/>
              </a:rPr>
              <a:t>Instead of the drug being an effective regulator, it is a deadly poison. </a:t>
            </a:r>
            <a:endParaRPr/>
          </a:p>
          <a:p>
            <a:pPr marL="0" marR="0" lvl="0" indent="0" algn="l" rtl="0">
              <a:spcBef>
                <a:spcPts val="0"/>
              </a:spcBef>
              <a:spcAft>
                <a:spcPts val="0"/>
              </a:spcAft>
              <a:buClr>
                <a:schemeClr val="dk1"/>
              </a:buClr>
              <a:buSzPts val="2133"/>
              <a:buFont typeface="Arial"/>
              <a:buNone/>
            </a:pPr>
            <a:endParaRPr sz="2133">
              <a:solidFill>
                <a:schemeClr val="dk1"/>
              </a:solidFill>
              <a:latin typeface="Arial"/>
              <a:ea typeface="Arial"/>
              <a:cs typeface="Arial"/>
              <a:sym typeface="Arial"/>
            </a:endParaRPr>
          </a:p>
          <a:p>
            <a:pPr marL="0" marR="0" lvl="0" indent="0" algn="l" rtl="0">
              <a:spcBef>
                <a:spcPts val="0"/>
              </a:spcBef>
              <a:spcAft>
                <a:spcPts val="0"/>
              </a:spcAft>
              <a:buClr>
                <a:schemeClr val="dk1"/>
              </a:buClr>
              <a:buSzPts val="2133"/>
              <a:buFont typeface="Arial"/>
              <a:buNone/>
            </a:pPr>
            <a:r>
              <a:rPr lang="en-US" sz="2133">
                <a:solidFill>
                  <a:schemeClr val="dk1"/>
                </a:solidFill>
                <a:latin typeface="Arial"/>
                <a:ea typeface="Arial"/>
                <a:cs typeface="Arial"/>
                <a:sym typeface="Arial"/>
              </a:rPr>
              <a:t>What the pharmacist needs is a measure of how far the data is spread apart. This is what the variance and standard deviation do</a:t>
            </a:r>
            <a:endParaRPr/>
          </a:p>
        </p:txBody>
      </p:sp>
    </p:spTree>
  </p:cSld>
  <p:clrMapOvr>
    <a:masterClrMapping/>
  </p:clrMapOvr>
  <p:transition>
    <p:push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p:nvPr/>
        </p:nvSpPr>
        <p:spPr>
          <a:xfrm>
            <a:off x="1468967" y="1212852"/>
            <a:ext cx="1581151" cy="831849"/>
          </a:xfrm>
          <a:prstGeom prst="rect">
            <a:avLst/>
          </a:prstGeom>
          <a:solidFill>
            <a:srgbClr val="D1D1D1"/>
          </a:solidFill>
          <a:ln>
            <a:noFill/>
          </a:ln>
        </p:spPr>
        <p:txBody>
          <a:bodyPr spcFirstLastPara="1" wrap="square" lIns="109725" tIns="109725" rIns="109725" bIns="109725" anchor="ctr" anchorCtr="0">
            <a:noAutofit/>
          </a:bodyPr>
          <a:lstStyle/>
          <a:p>
            <a:pPr marL="0" marR="0" lvl="0" indent="0" algn="ctr" rtl="0">
              <a:spcBef>
                <a:spcPts val="0"/>
              </a:spcBef>
              <a:spcAft>
                <a:spcPts val="0"/>
              </a:spcAft>
              <a:buNone/>
            </a:pPr>
            <a:endParaRPr sz="1679" b="0" i="0" u="none" strike="noStrike" cap="none">
              <a:solidFill>
                <a:srgbClr val="313131"/>
              </a:solidFill>
              <a:latin typeface="Arial"/>
              <a:ea typeface="Arial"/>
              <a:cs typeface="Arial"/>
              <a:sym typeface="Arial"/>
            </a:endParaRPr>
          </a:p>
        </p:txBody>
      </p:sp>
      <p:sp>
        <p:nvSpPr>
          <p:cNvPr id="95" name="Google Shape;95;p2"/>
          <p:cNvSpPr/>
          <p:nvPr/>
        </p:nvSpPr>
        <p:spPr>
          <a:xfrm>
            <a:off x="1468967" y="2311400"/>
            <a:ext cx="1581151" cy="831851"/>
          </a:xfrm>
          <a:prstGeom prst="rect">
            <a:avLst/>
          </a:prstGeom>
          <a:solidFill>
            <a:srgbClr val="00A1DE"/>
          </a:solidFill>
          <a:ln>
            <a:noFill/>
          </a:ln>
        </p:spPr>
        <p:txBody>
          <a:bodyPr spcFirstLastPara="1" wrap="square" lIns="109725" tIns="109725" rIns="109725" bIns="109725" anchor="ctr" anchorCtr="0">
            <a:noAutofit/>
          </a:bodyPr>
          <a:lstStyle/>
          <a:p>
            <a:pPr marL="0" marR="0" lvl="0" indent="0" algn="ctr" rtl="0">
              <a:spcBef>
                <a:spcPts val="0"/>
              </a:spcBef>
              <a:spcAft>
                <a:spcPts val="0"/>
              </a:spcAft>
              <a:buNone/>
            </a:pPr>
            <a:endParaRPr sz="1679" b="0" i="0" u="none" strike="noStrike" cap="none">
              <a:solidFill>
                <a:srgbClr val="313131"/>
              </a:solidFill>
              <a:latin typeface="Arial"/>
              <a:ea typeface="Arial"/>
              <a:cs typeface="Arial"/>
              <a:sym typeface="Arial"/>
            </a:endParaRPr>
          </a:p>
        </p:txBody>
      </p:sp>
      <p:sp>
        <p:nvSpPr>
          <p:cNvPr id="96" name="Google Shape;96;p2"/>
          <p:cNvSpPr/>
          <p:nvPr/>
        </p:nvSpPr>
        <p:spPr>
          <a:xfrm>
            <a:off x="1468967" y="3388785"/>
            <a:ext cx="1581151" cy="831849"/>
          </a:xfrm>
          <a:prstGeom prst="rect">
            <a:avLst/>
          </a:prstGeom>
          <a:solidFill>
            <a:srgbClr val="636363"/>
          </a:solidFill>
          <a:ln>
            <a:noFill/>
          </a:ln>
        </p:spPr>
        <p:txBody>
          <a:bodyPr spcFirstLastPara="1" wrap="square" lIns="109725" tIns="109725" rIns="109725" bIns="109725" anchor="ctr" anchorCtr="0">
            <a:noAutofit/>
          </a:bodyPr>
          <a:lstStyle/>
          <a:p>
            <a:pPr marL="0" marR="0" lvl="0" indent="0" algn="ctr" rtl="0">
              <a:spcBef>
                <a:spcPts val="0"/>
              </a:spcBef>
              <a:spcAft>
                <a:spcPts val="0"/>
              </a:spcAft>
              <a:buNone/>
            </a:pPr>
            <a:endParaRPr sz="1679" b="0" i="0" u="none" strike="noStrike" cap="none">
              <a:solidFill>
                <a:srgbClr val="313131"/>
              </a:solidFill>
              <a:latin typeface="Arial"/>
              <a:ea typeface="Arial"/>
              <a:cs typeface="Arial"/>
              <a:sym typeface="Arial"/>
            </a:endParaRPr>
          </a:p>
        </p:txBody>
      </p:sp>
      <p:sp>
        <p:nvSpPr>
          <p:cNvPr id="97" name="Google Shape;97;p2"/>
          <p:cNvSpPr/>
          <p:nvPr/>
        </p:nvSpPr>
        <p:spPr>
          <a:xfrm>
            <a:off x="1468967" y="4487333"/>
            <a:ext cx="1581151" cy="831851"/>
          </a:xfrm>
          <a:prstGeom prst="rect">
            <a:avLst/>
          </a:prstGeom>
          <a:solidFill>
            <a:srgbClr val="81BC00"/>
          </a:solidFill>
          <a:ln>
            <a:noFill/>
          </a:ln>
        </p:spPr>
        <p:txBody>
          <a:bodyPr spcFirstLastPara="1" wrap="square" lIns="109725" tIns="109725" rIns="109725" bIns="109725" anchor="ctr" anchorCtr="0">
            <a:noAutofit/>
          </a:bodyPr>
          <a:lstStyle/>
          <a:p>
            <a:pPr marL="0" marR="0" lvl="0" indent="0" algn="ctr" rtl="0">
              <a:spcBef>
                <a:spcPts val="0"/>
              </a:spcBef>
              <a:spcAft>
                <a:spcPts val="0"/>
              </a:spcAft>
              <a:buNone/>
            </a:pPr>
            <a:endParaRPr sz="1679" b="0" i="0" u="none" strike="noStrike" cap="none">
              <a:solidFill>
                <a:srgbClr val="313131"/>
              </a:solidFill>
              <a:latin typeface="Arial"/>
              <a:ea typeface="Arial"/>
              <a:cs typeface="Arial"/>
              <a:sym typeface="Arial"/>
            </a:endParaRPr>
          </a:p>
        </p:txBody>
      </p:sp>
      <p:sp>
        <p:nvSpPr>
          <p:cNvPr id="98" name="Google Shape;98;p2"/>
          <p:cNvSpPr/>
          <p:nvPr/>
        </p:nvSpPr>
        <p:spPr>
          <a:xfrm>
            <a:off x="1468967" y="5568952"/>
            <a:ext cx="1581151" cy="831849"/>
          </a:xfrm>
          <a:prstGeom prst="rect">
            <a:avLst/>
          </a:prstGeom>
          <a:solidFill>
            <a:srgbClr val="8C8C8C"/>
          </a:solidFill>
          <a:ln>
            <a:noFill/>
          </a:ln>
        </p:spPr>
        <p:txBody>
          <a:bodyPr spcFirstLastPara="1" wrap="square" lIns="109725" tIns="109725" rIns="109725" bIns="109725" anchor="ctr" anchorCtr="0">
            <a:noAutofit/>
          </a:bodyPr>
          <a:lstStyle/>
          <a:p>
            <a:pPr marL="0" marR="0" lvl="0" indent="0" algn="ctr" rtl="0">
              <a:spcBef>
                <a:spcPts val="0"/>
              </a:spcBef>
              <a:spcAft>
                <a:spcPts val="0"/>
              </a:spcAft>
              <a:buNone/>
            </a:pPr>
            <a:endParaRPr sz="1679" b="0" i="0" u="none" strike="noStrike" cap="none">
              <a:solidFill>
                <a:srgbClr val="313131"/>
              </a:solidFill>
              <a:latin typeface="Arial"/>
              <a:ea typeface="Arial"/>
              <a:cs typeface="Arial"/>
              <a:sym typeface="Arial"/>
            </a:endParaRPr>
          </a:p>
        </p:txBody>
      </p:sp>
      <p:sp>
        <p:nvSpPr>
          <p:cNvPr id="99" name="Google Shape;99;p2"/>
          <p:cNvSpPr/>
          <p:nvPr/>
        </p:nvSpPr>
        <p:spPr>
          <a:xfrm rot="-5400000">
            <a:off x="2597151" y="3767667"/>
            <a:ext cx="294216" cy="611717"/>
          </a:xfrm>
          <a:prstGeom prst="triangle">
            <a:avLst>
              <a:gd name="adj" fmla="val 50000"/>
            </a:avLst>
          </a:prstGeom>
          <a:solidFill>
            <a:srgbClr val="313131"/>
          </a:solidFill>
          <a:ln>
            <a:noFill/>
          </a:ln>
        </p:spPr>
        <p:txBody>
          <a:bodyPr spcFirstLastPara="1" wrap="square" lIns="43200" tIns="43200" rIns="43200" bIns="43200" anchor="ctr" anchorCtr="0">
            <a:noAutofit/>
          </a:bodyPr>
          <a:lstStyle/>
          <a:p>
            <a:pPr marL="0" marR="0" lvl="0" indent="0" algn="ctr" rtl="0">
              <a:spcBef>
                <a:spcPts val="0"/>
              </a:spcBef>
              <a:spcAft>
                <a:spcPts val="0"/>
              </a:spcAft>
              <a:buNone/>
            </a:pPr>
            <a:endParaRPr sz="1679" b="0" i="0" u="none" strike="noStrike" cap="none">
              <a:solidFill>
                <a:srgbClr val="313131"/>
              </a:solidFill>
              <a:latin typeface="Arial"/>
              <a:ea typeface="Arial"/>
              <a:cs typeface="Arial"/>
              <a:sym typeface="Arial"/>
            </a:endParaRPr>
          </a:p>
        </p:txBody>
      </p:sp>
      <p:sp>
        <p:nvSpPr>
          <p:cNvPr id="100" name="Google Shape;100;p2"/>
          <p:cNvSpPr/>
          <p:nvPr/>
        </p:nvSpPr>
        <p:spPr>
          <a:xfrm rot="5400000">
            <a:off x="6155267" y="-469900"/>
            <a:ext cx="806451" cy="8240184"/>
          </a:xfrm>
          <a:prstGeom prst="round2SameRect">
            <a:avLst>
              <a:gd name="adj1" fmla="val 50000"/>
              <a:gd name="adj2" fmla="val 0"/>
            </a:avLst>
          </a:prstGeom>
          <a:solidFill>
            <a:srgbClr val="636363"/>
          </a:solidFill>
          <a:ln w="9525" cap="flat" cmpd="sng">
            <a:solidFill>
              <a:srgbClr val="FFFFFF"/>
            </a:solidFill>
            <a:prstDash val="solid"/>
            <a:round/>
            <a:headEnd type="none" w="sm" len="sm"/>
            <a:tailEnd type="none" w="sm" len="sm"/>
          </a:ln>
        </p:spPr>
        <p:txBody>
          <a:bodyPr spcFirstLastPara="1" wrap="square" lIns="109725" tIns="109725" rIns="109725" bIns="109725" anchor="ctr" anchorCtr="0">
            <a:noAutofit/>
          </a:bodyPr>
          <a:lstStyle/>
          <a:p>
            <a:pPr marL="0" marR="0" lvl="0" indent="0" algn="ctr" rtl="0">
              <a:spcBef>
                <a:spcPts val="0"/>
              </a:spcBef>
              <a:spcAft>
                <a:spcPts val="0"/>
              </a:spcAft>
              <a:buNone/>
            </a:pPr>
            <a:endParaRPr sz="2400" b="0" i="0" u="none" strike="noStrike" cap="none">
              <a:solidFill>
                <a:srgbClr val="FFFFFF"/>
              </a:solidFill>
              <a:latin typeface="Arial"/>
              <a:ea typeface="Arial"/>
              <a:cs typeface="Arial"/>
              <a:sym typeface="Arial"/>
            </a:endParaRPr>
          </a:p>
        </p:txBody>
      </p:sp>
      <p:sp>
        <p:nvSpPr>
          <p:cNvPr id="101" name="Google Shape;101;p2"/>
          <p:cNvSpPr/>
          <p:nvPr/>
        </p:nvSpPr>
        <p:spPr>
          <a:xfrm rot="-5400000">
            <a:off x="2579159" y="4848226"/>
            <a:ext cx="330200" cy="611717"/>
          </a:xfrm>
          <a:prstGeom prst="triangle">
            <a:avLst>
              <a:gd name="adj" fmla="val 50000"/>
            </a:avLst>
          </a:prstGeom>
          <a:solidFill>
            <a:srgbClr val="3C8A2E"/>
          </a:solidFill>
          <a:ln>
            <a:noFill/>
          </a:ln>
        </p:spPr>
        <p:txBody>
          <a:bodyPr spcFirstLastPara="1" wrap="square" lIns="43200" tIns="43200" rIns="43200" bIns="43200" anchor="ctr" anchorCtr="0">
            <a:noAutofit/>
          </a:bodyPr>
          <a:lstStyle/>
          <a:p>
            <a:pPr marL="0" marR="0" lvl="0" indent="0" algn="ctr" rtl="0">
              <a:spcBef>
                <a:spcPts val="0"/>
              </a:spcBef>
              <a:spcAft>
                <a:spcPts val="0"/>
              </a:spcAft>
              <a:buNone/>
            </a:pPr>
            <a:endParaRPr sz="1679" b="0" i="0" u="none" strike="noStrike" cap="none">
              <a:solidFill>
                <a:srgbClr val="313131"/>
              </a:solidFill>
              <a:latin typeface="Arial"/>
              <a:ea typeface="Arial"/>
              <a:cs typeface="Arial"/>
              <a:sym typeface="Arial"/>
            </a:endParaRPr>
          </a:p>
        </p:txBody>
      </p:sp>
      <p:sp>
        <p:nvSpPr>
          <p:cNvPr id="102" name="Google Shape;102;p2"/>
          <p:cNvSpPr/>
          <p:nvPr/>
        </p:nvSpPr>
        <p:spPr>
          <a:xfrm rot="5400000">
            <a:off x="6154209" y="612776"/>
            <a:ext cx="808567" cy="8240184"/>
          </a:xfrm>
          <a:prstGeom prst="round2SameRect">
            <a:avLst>
              <a:gd name="adj1" fmla="val 50000"/>
              <a:gd name="adj2" fmla="val 0"/>
            </a:avLst>
          </a:prstGeom>
          <a:solidFill>
            <a:srgbClr val="81BC00"/>
          </a:solidFill>
          <a:ln w="9525" cap="flat" cmpd="sng">
            <a:solidFill>
              <a:srgbClr val="FFFFFF"/>
            </a:solidFill>
            <a:prstDash val="solid"/>
            <a:round/>
            <a:headEnd type="none" w="sm" len="sm"/>
            <a:tailEnd type="none" w="sm" len="sm"/>
          </a:ln>
        </p:spPr>
        <p:txBody>
          <a:bodyPr spcFirstLastPara="1" wrap="square" lIns="109725" tIns="109725" rIns="109725" bIns="109725" anchor="ctr" anchorCtr="0">
            <a:noAutofit/>
          </a:bodyPr>
          <a:lstStyle/>
          <a:p>
            <a:pPr marL="0" marR="0" lvl="0" indent="0" algn="ctr" rtl="0">
              <a:spcBef>
                <a:spcPts val="0"/>
              </a:spcBef>
              <a:spcAft>
                <a:spcPts val="0"/>
              </a:spcAft>
              <a:buNone/>
            </a:pPr>
            <a:endParaRPr sz="2400" b="0" i="0" u="none" strike="noStrike" cap="none">
              <a:solidFill>
                <a:srgbClr val="FFFFFF"/>
              </a:solidFill>
              <a:latin typeface="Arial"/>
              <a:ea typeface="Arial"/>
              <a:cs typeface="Arial"/>
              <a:sym typeface="Arial"/>
            </a:endParaRPr>
          </a:p>
        </p:txBody>
      </p:sp>
      <p:sp>
        <p:nvSpPr>
          <p:cNvPr id="103" name="Google Shape;103;p2"/>
          <p:cNvSpPr/>
          <p:nvPr/>
        </p:nvSpPr>
        <p:spPr>
          <a:xfrm rot="-5400000">
            <a:off x="2579159" y="5925608"/>
            <a:ext cx="330200" cy="611717"/>
          </a:xfrm>
          <a:prstGeom prst="triangle">
            <a:avLst>
              <a:gd name="adj" fmla="val 50000"/>
            </a:avLst>
          </a:prstGeom>
          <a:solidFill>
            <a:srgbClr val="575757"/>
          </a:solidFill>
          <a:ln>
            <a:noFill/>
          </a:ln>
        </p:spPr>
        <p:txBody>
          <a:bodyPr spcFirstLastPara="1" wrap="square" lIns="43200" tIns="43200" rIns="43200" bIns="43200" anchor="ctr" anchorCtr="0">
            <a:noAutofit/>
          </a:bodyPr>
          <a:lstStyle/>
          <a:p>
            <a:pPr marL="0" marR="0" lvl="0" indent="0" algn="ctr" rtl="0">
              <a:spcBef>
                <a:spcPts val="0"/>
              </a:spcBef>
              <a:spcAft>
                <a:spcPts val="0"/>
              </a:spcAft>
              <a:buNone/>
            </a:pPr>
            <a:endParaRPr sz="1679" b="0" i="0" u="none" strike="noStrike" cap="none">
              <a:solidFill>
                <a:srgbClr val="313131"/>
              </a:solidFill>
              <a:latin typeface="Arial"/>
              <a:ea typeface="Arial"/>
              <a:cs typeface="Arial"/>
              <a:sym typeface="Arial"/>
            </a:endParaRPr>
          </a:p>
        </p:txBody>
      </p:sp>
      <p:sp>
        <p:nvSpPr>
          <p:cNvPr id="104" name="Google Shape;104;p2"/>
          <p:cNvSpPr/>
          <p:nvPr/>
        </p:nvSpPr>
        <p:spPr>
          <a:xfrm rot="5400000">
            <a:off x="6155268" y="1695451"/>
            <a:ext cx="806449" cy="8240184"/>
          </a:xfrm>
          <a:prstGeom prst="round2SameRect">
            <a:avLst>
              <a:gd name="adj1" fmla="val 50000"/>
              <a:gd name="adj2" fmla="val 0"/>
            </a:avLst>
          </a:prstGeom>
          <a:solidFill>
            <a:srgbClr val="8C8C8C"/>
          </a:solidFill>
          <a:ln w="9525" cap="flat" cmpd="sng">
            <a:solidFill>
              <a:srgbClr val="FFFFFF"/>
            </a:solidFill>
            <a:prstDash val="solid"/>
            <a:round/>
            <a:headEnd type="none" w="sm" len="sm"/>
            <a:tailEnd type="none" w="sm" len="sm"/>
          </a:ln>
        </p:spPr>
        <p:txBody>
          <a:bodyPr spcFirstLastPara="1" wrap="square" lIns="109725" tIns="109725" rIns="109725" bIns="109725" anchor="ctr" anchorCtr="0">
            <a:noAutofit/>
          </a:bodyPr>
          <a:lstStyle/>
          <a:p>
            <a:pPr marL="0" marR="0" lvl="0" indent="0" algn="ctr" rtl="0">
              <a:spcBef>
                <a:spcPts val="0"/>
              </a:spcBef>
              <a:spcAft>
                <a:spcPts val="0"/>
              </a:spcAft>
              <a:buNone/>
            </a:pPr>
            <a:endParaRPr sz="2400" b="0" i="0" u="none" strike="noStrike" cap="none">
              <a:solidFill>
                <a:srgbClr val="FFFFFF"/>
              </a:solidFill>
              <a:latin typeface="Arial"/>
              <a:ea typeface="Arial"/>
              <a:cs typeface="Arial"/>
              <a:sym typeface="Arial"/>
            </a:endParaRPr>
          </a:p>
        </p:txBody>
      </p:sp>
      <p:sp>
        <p:nvSpPr>
          <p:cNvPr id="105" name="Google Shape;105;p2"/>
          <p:cNvSpPr/>
          <p:nvPr/>
        </p:nvSpPr>
        <p:spPr>
          <a:xfrm rot="-5400000">
            <a:off x="2596092" y="2689226"/>
            <a:ext cx="296333" cy="611717"/>
          </a:xfrm>
          <a:prstGeom prst="triangle">
            <a:avLst>
              <a:gd name="adj" fmla="val 50000"/>
            </a:avLst>
          </a:prstGeom>
          <a:solidFill>
            <a:srgbClr val="0079A6"/>
          </a:solidFill>
          <a:ln>
            <a:noFill/>
          </a:ln>
        </p:spPr>
        <p:txBody>
          <a:bodyPr spcFirstLastPara="1" wrap="square" lIns="43200" tIns="43200" rIns="43200" bIns="43200" anchor="ctr" anchorCtr="0">
            <a:noAutofit/>
          </a:bodyPr>
          <a:lstStyle/>
          <a:p>
            <a:pPr marL="0" marR="0" lvl="0" indent="0" algn="ctr" rtl="0">
              <a:spcBef>
                <a:spcPts val="0"/>
              </a:spcBef>
              <a:spcAft>
                <a:spcPts val="0"/>
              </a:spcAft>
              <a:buNone/>
            </a:pPr>
            <a:endParaRPr sz="1679" b="0" i="0" u="none" strike="noStrike" cap="none">
              <a:solidFill>
                <a:srgbClr val="313131"/>
              </a:solidFill>
              <a:latin typeface="Arial"/>
              <a:ea typeface="Arial"/>
              <a:cs typeface="Arial"/>
              <a:sym typeface="Arial"/>
            </a:endParaRPr>
          </a:p>
        </p:txBody>
      </p:sp>
      <p:sp>
        <p:nvSpPr>
          <p:cNvPr id="106" name="Google Shape;106;p2"/>
          <p:cNvSpPr/>
          <p:nvPr/>
        </p:nvSpPr>
        <p:spPr>
          <a:xfrm rot="5400000">
            <a:off x="6154209" y="-1552575"/>
            <a:ext cx="808567" cy="8240184"/>
          </a:xfrm>
          <a:prstGeom prst="round2SameRect">
            <a:avLst>
              <a:gd name="adj1" fmla="val 50000"/>
              <a:gd name="adj2" fmla="val 0"/>
            </a:avLst>
          </a:prstGeom>
          <a:solidFill>
            <a:srgbClr val="00A1DE"/>
          </a:solidFill>
          <a:ln w="9525" cap="flat" cmpd="sng">
            <a:solidFill>
              <a:srgbClr val="FFFFFF"/>
            </a:solidFill>
            <a:prstDash val="solid"/>
            <a:round/>
            <a:headEnd type="none" w="sm" len="sm"/>
            <a:tailEnd type="none" w="sm" len="sm"/>
          </a:ln>
        </p:spPr>
        <p:txBody>
          <a:bodyPr spcFirstLastPara="1" wrap="square" lIns="109725" tIns="109725" rIns="109725" bIns="109725" anchor="ctr" anchorCtr="0">
            <a:noAutofit/>
          </a:bodyPr>
          <a:lstStyle/>
          <a:p>
            <a:pPr marL="0" marR="0" lvl="0" indent="0" algn="ctr" rtl="0">
              <a:spcBef>
                <a:spcPts val="0"/>
              </a:spcBef>
              <a:spcAft>
                <a:spcPts val="0"/>
              </a:spcAft>
              <a:buNone/>
            </a:pPr>
            <a:endParaRPr sz="2400" b="0" i="0" u="none" strike="noStrike" cap="none">
              <a:solidFill>
                <a:srgbClr val="FFFFFF"/>
              </a:solidFill>
              <a:latin typeface="Arial"/>
              <a:ea typeface="Arial"/>
              <a:cs typeface="Arial"/>
              <a:sym typeface="Arial"/>
            </a:endParaRPr>
          </a:p>
        </p:txBody>
      </p:sp>
      <p:sp>
        <p:nvSpPr>
          <p:cNvPr id="107" name="Google Shape;107;p2"/>
          <p:cNvSpPr/>
          <p:nvPr/>
        </p:nvSpPr>
        <p:spPr>
          <a:xfrm rot="-5400000">
            <a:off x="2597151" y="1591734"/>
            <a:ext cx="294216" cy="611717"/>
          </a:xfrm>
          <a:prstGeom prst="triangle">
            <a:avLst>
              <a:gd name="adj" fmla="val 50000"/>
            </a:avLst>
          </a:prstGeom>
          <a:solidFill>
            <a:srgbClr val="575757"/>
          </a:solidFill>
          <a:ln>
            <a:noFill/>
          </a:ln>
        </p:spPr>
        <p:txBody>
          <a:bodyPr spcFirstLastPara="1" wrap="square" lIns="43200" tIns="43200" rIns="43200" bIns="43200" anchor="ctr" anchorCtr="0">
            <a:noAutofit/>
          </a:bodyPr>
          <a:lstStyle/>
          <a:p>
            <a:pPr marL="0" marR="0" lvl="0" indent="0" algn="ctr" rtl="0">
              <a:spcBef>
                <a:spcPts val="0"/>
              </a:spcBef>
              <a:spcAft>
                <a:spcPts val="0"/>
              </a:spcAft>
              <a:buNone/>
            </a:pPr>
            <a:endParaRPr sz="1679" b="0" i="0" u="none" strike="noStrike" cap="none">
              <a:solidFill>
                <a:srgbClr val="313131"/>
              </a:solidFill>
              <a:latin typeface="Arial"/>
              <a:ea typeface="Arial"/>
              <a:cs typeface="Arial"/>
              <a:sym typeface="Arial"/>
            </a:endParaRPr>
          </a:p>
        </p:txBody>
      </p:sp>
      <p:sp>
        <p:nvSpPr>
          <p:cNvPr id="108" name="Google Shape;108;p2"/>
          <p:cNvSpPr/>
          <p:nvPr/>
        </p:nvSpPr>
        <p:spPr>
          <a:xfrm rot="5400000">
            <a:off x="6154209" y="-2636308"/>
            <a:ext cx="808567" cy="8240184"/>
          </a:xfrm>
          <a:prstGeom prst="round2SameRect">
            <a:avLst>
              <a:gd name="adj1" fmla="val 50000"/>
              <a:gd name="adj2" fmla="val 0"/>
            </a:avLst>
          </a:prstGeom>
          <a:solidFill>
            <a:srgbClr val="D1D1D1"/>
          </a:solidFill>
          <a:ln w="9525" cap="flat" cmpd="sng">
            <a:solidFill>
              <a:srgbClr val="FFFFFF"/>
            </a:solidFill>
            <a:prstDash val="solid"/>
            <a:round/>
            <a:headEnd type="none" w="sm" len="sm"/>
            <a:tailEnd type="none" w="sm" len="sm"/>
          </a:ln>
        </p:spPr>
        <p:txBody>
          <a:bodyPr spcFirstLastPara="1" wrap="square" lIns="109725" tIns="109725" rIns="109725" bIns="109725" anchor="ctr" anchorCtr="0">
            <a:noAutofit/>
          </a:bodyPr>
          <a:lstStyle/>
          <a:p>
            <a:pPr marL="0" marR="0" lvl="0" indent="0" algn="ctr" rtl="0">
              <a:spcBef>
                <a:spcPts val="0"/>
              </a:spcBef>
              <a:spcAft>
                <a:spcPts val="0"/>
              </a:spcAft>
              <a:buNone/>
            </a:pPr>
            <a:endParaRPr sz="2400" b="0" i="0" u="none" strike="noStrike" cap="none">
              <a:solidFill>
                <a:srgbClr val="FFFFFF"/>
              </a:solidFill>
              <a:latin typeface="Arial"/>
              <a:ea typeface="Arial"/>
              <a:cs typeface="Arial"/>
              <a:sym typeface="Arial"/>
            </a:endParaRPr>
          </a:p>
        </p:txBody>
      </p:sp>
      <p:sp>
        <p:nvSpPr>
          <p:cNvPr id="109" name="Google Shape;109;p2"/>
          <p:cNvSpPr txBox="1"/>
          <p:nvPr/>
        </p:nvSpPr>
        <p:spPr>
          <a:xfrm>
            <a:off x="1538818" y="1168401"/>
            <a:ext cx="829733" cy="886397"/>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5760" b="0" i="0" u="none" strike="noStrike" cap="none">
                <a:solidFill>
                  <a:srgbClr val="313131"/>
                </a:solidFill>
                <a:latin typeface="Calibri"/>
                <a:ea typeface="Calibri"/>
                <a:cs typeface="Calibri"/>
                <a:sym typeface="Calibri"/>
              </a:rPr>
              <a:t>1</a:t>
            </a:r>
            <a:endParaRPr/>
          </a:p>
        </p:txBody>
      </p:sp>
      <p:sp>
        <p:nvSpPr>
          <p:cNvPr id="110" name="Google Shape;110;p2"/>
          <p:cNvSpPr txBox="1"/>
          <p:nvPr/>
        </p:nvSpPr>
        <p:spPr>
          <a:xfrm>
            <a:off x="1538818" y="2283885"/>
            <a:ext cx="829733" cy="886397"/>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5760" b="0" i="0" u="none" strike="noStrike" cap="none">
                <a:solidFill>
                  <a:srgbClr val="FFFFFF"/>
                </a:solidFill>
                <a:latin typeface="Calibri"/>
                <a:ea typeface="Calibri"/>
                <a:cs typeface="Calibri"/>
                <a:sym typeface="Calibri"/>
              </a:rPr>
              <a:t>2</a:t>
            </a:r>
            <a:endParaRPr/>
          </a:p>
        </p:txBody>
      </p:sp>
      <p:sp>
        <p:nvSpPr>
          <p:cNvPr id="111" name="Google Shape;111;p2"/>
          <p:cNvSpPr txBox="1"/>
          <p:nvPr/>
        </p:nvSpPr>
        <p:spPr>
          <a:xfrm>
            <a:off x="1538818" y="3363385"/>
            <a:ext cx="829733" cy="886397"/>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5760" b="0" i="0" u="none" strike="noStrike" cap="none">
                <a:solidFill>
                  <a:srgbClr val="FFFFFF"/>
                </a:solidFill>
                <a:latin typeface="Calibri"/>
                <a:ea typeface="Calibri"/>
                <a:cs typeface="Calibri"/>
                <a:sym typeface="Calibri"/>
              </a:rPr>
              <a:t>3</a:t>
            </a:r>
            <a:endParaRPr/>
          </a:p>
        </p:txBody>
      </p:sp>
      <p:sp>
        <p:nvSpPr>
          <p:cNvPr id="112" name="Google Shape;112;p2"/>
          <p:cNvSpPr txBox="1"/>
          <p:nvPr/>
        </p:nvSpPr>
        <p:spPr>
          <a:xfrm>
            <a:off x="1538818" y="4459818"/>
            <a:ext cx="829733" cy="886397"/>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5760" b="0" i="0" u="none" strike="noStrike" cap="none">
                <a:solidFill>
                  <a:srgbClr val="FFFFFF"/>
                </a:solidFill>
                <a:latin typeface="Calibri"/>
                <a:ea typeface="Calibri"/>
                <a:cs typeface="Calibri"/>
                <a:sym typeface="Calibri"/>
              </a:rPr>
              <a:t>4</a:t>
            </a:r>
            <a:endParaRPr/>
          </a:p>
        </p:txBody>
      </p:sp>
      <p:sp>
        <p:nvSpPr>
          <p:cNvPr id="113" name="Google Shape;113;p2"/>
          <p:cNvSpPr txBox="1"/>
          <p:nvPr/>
        </p:nvSpPr>
        <p:spPr>
          <a:xfrm>
            <a:off x="1538818" y="5537201"/>
            <a:ext cx="829733" cy="886397"/>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5760" b="0" i="0" u="none" strike="noStrike" cap="none">
                <a:solidFill>
                  <a:srgbClr val="FFFFFF"/>
                </a:solidFill>
                <a:latin typeface="Calibri"/>
                <a:ea typeface="Calibri"/>
                <a:cs typeface="Calibri"/>
                <a:sym typeface="Calibri"/>
              </a:rPr>
              <a:t>5</a:t>
            </a:r>
            <a:endParaRPr/>
          </a:p>
        </p:txBody>
      </p:sp>
      <p:sp>
        <p:nvSpPr>
          <p:cNvPr id="114" name="Google Shape;114;p2"/>
          <p:cNvSpPr/>
          <p:nvPr/>
        </p:nvSpPr>
        <p:spPr>
          <a:xfrm>
            <a:off x="2641601" y="1126067"/>
            <a:ext cx="7626351" cy="66479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160" b="0" i="0" u="none" strike="noStrike" cap="none">
                <a:solidFill>
                  <a:srgbClr val="313131"/>
                </a:solidFill>
                <a:latin typeface="Calibri"/>
                <a:ea typeface="Calibri"/>
                <a:cs typeface="Calibri"/>
                <a:sym typeface="Calibri"/>
              </a:rPr>
              <a:t>Data Types – Continuous, Discrete, Nominal, Ordinal, Interval, Ratio</a:t>
            </a:r>
            <a:r>
              <a:rPr lang="en-US" sz="2160" b="0" i="0" u="none" strike="noStrike" cap="none">
                <a:solidFill>
                  <a:srgbClr val="000000"/>
                </a:solidFill>
                <a:latin typeface="Calibri"/>
                <a:ea typeface="Calibri"/>
                <a:cs typeface="Calibri"/>
                <a:sym typeface="Calibri"/>
              </a:rPr>
              <a:t>, Random Variable, Probability, Probability Distribution</a:t>
            </a:r>
            <a:endParaRPr/>
          </a:p>
        </p:txBody>
      </p:sp>
      <p:sp>
        <p:nvSpPr>
          <p:cNvPr id="115" name="Google Shape;115;p2"/>
          <p:cNvSpPr/>
          <p:nvPr/>
        </p:nvSpPr>
        <p:spPr>
          <a:xfrm>
            <a:off x="2641601" y="2201334"/>
            <a:ext cx="7626351" cy="332399"/>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160" b="0" i="0" u="none" strike="noStrike" cap="none">
                <a:solidFill>
                  <a:srgbClr val="FFFFFF"/>
                </a:solidFill>
                <a:latin typeface="Calibri"/>
                <a:ea typeface="Calibri"/>
                <a:cs typeface="Calibri"/>
                <a:sym typeface="Calibri"/>
              </a:rPr>
              <a:t>First, second, third &amp; fourth moment business decisions</a:t>
            </a:r>
            <a:endParaRPr/>
          </a:p>
        </p:txBody>
      </p:sp>
      <p:sp>
        <p:nvSpPr>
          <p:cNvPr id="116" name="Google Shape;116;p2"/>
          <p:cNvSpPr/>
          <p:nvPr/>
        </p:nvSpPr>
        <p:spPr>
          <a:xfrm>
            <a:off x="2641601" y="3276601"/>
            <a:ext cx="7626351" cy="66479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160" b="0" i="0" u="none" strike="noStrike" cap="none">
                <a:solidFill>
                  <a:srgbClr val="FFFFFF"/>
                </a:solidFill>
                <a:latin typeface="Calibri"/>
                <a:ea typeface="Calibri"/>
                <a:cs typeface="Calibri"/>
                <a:sym typeface="Calibri"/>
              </a:rPr>
              <a:t>Graphical representation – Barplot, Histogram, Boxplot, Scatter diagram</a:t>
            </a:r>
            <a:endParaRPr/>
          </a:p>
        </p:txBody>
      </p:sp>
      <p:sp>
        <p:nvSpPr>
          <p:cNvPr id="117" name="Google Shape;117;p2"/>
          <p:cNvSpPr/>
          <p:nvPr/>
        </p:nvSpPr>
        <p:spPr>
          <a:xfrm>
            <a:off x="2641601" y="4377267"/>
            <a:ext cx="7626351" cy="332399"/>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160" b="0" i="0" u="none" strike="noStrike" cap="none">
                <a:solidFill>
                  <a:srgbClr val="FFFFFF"/>
                </a:solidFill>
                <a:latin typeface="Calibri"/>
                <a:ea typeface="Calibri"/>
                <a:cs typeface="Calibri"/>
                <a:sym typeface="Calibri"/>
              </a:rPr>
              <a:t>Hypothesis Testing </a:t>
            </a:r>
            <a:endParaRPr/>
          </a:p>
        </p:txBody>
      </p:sp>
      <p:sp>
        <p:nvSpPr>
          <p:cNvPr id="118" name="Google Shape;118;p2"/>
          <p:cNvSpPr txBox="1">
            <a:spLocks noGrp="1"/>
          </p:cNvSpPr>
          <p:nvPr>
            <p:ph type="title"/>
          </p:nvPr>
        </p:nvSpPr>
        <p:spPr>
          <a:xfrm>
            <a:off x="609601" y="2117"/>
            <a:ext cx="9876367" cy="87841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E75B5"/>
              </a:buClr>
              <a:buSzPts val="3840"/>
              <a:buFont typeface="Times New Roman"/>
              <a:buNone/>
            </a:pPr>
            <a:r>
              <a:rPr lang="en-US" sz="3840">
                <a:solidFill>
                  <a:srgbClr val="2E75B5"/>
                </a:solidFill>
                <a:latin typeface="Times New Roman"/>
                <a:ea typeface="Times New Roman"/>
                <a:cs typeface="Times New Roman"/>
                <a:sym typeface="Times New Roman"/>
              </a:rPr>
              <a:t>Agenda – Basic Statistics</a:t>
            </a:r>
            <a:endParaRPr sz="3840">
              <a:solidFill>
                <a:srgbClr val="2E75B5"/>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19"/>
          <p:cNvSpPr txBox="1"/>
          <p:nvPr/>
        </p:nvSpPr>
        <p:spPr>
          <a:xfrm>
            <a:off x="626533" y="10584"/>
            <a:ext cx="9874251" cy="878416"/>
          </a:xfrm>
          <a:prstGeom prst="rect">
            <a:avLst/>
          </a:prstGeom>
          <a:noFill/>
          <a:ln>
            <a:noFill/>
          </a:ln>
        </p:spPr>
        <p:txBody>
          <a:bodyPr spcFirstLastPara="1" wrap="square" lIns="109725" tIns="54850" rIns="109725" bIns="54850" anchor="ctr" anchorCtr="0">
            <a:normAutofit/>
          </a:bodyPr>
          <a:lstStyle/>
          <a:p>
            <a:pPr marL="0" marR="0" lvl="0" indent="0" algn="l" rtl="0">
              <a:spcBef>
                <a:spcPts val="0"/>
              </a:spcBef>
              <a:spcAft>
                <a:spcPts val="0"/>
              </a:spcAft>
              <a:buClr>
                <a:srgbClr val="2E75B5"/>
              </a:buClr>
              <a:buSzPts val="3840"/>
              <a:buFont typeface="Times New Roman"/>
              <a:buNone/>
            </a:pPr>
            <a:r>
              <a:rPr lang="en-US" sz="3840">
                <a:solidFill>
                  <a:srgbClr val="2E75B5"/>
                </a:solidFill>
                <a:latin typeface="Times New Roman"/>
                <a:ea typeface="Times New Roman"/>
                <a:cs typeface="Times New Roman"/>
                <a:sym typeface="Times New Roman"/>
              </a:rPr>
              <a:t>Measures of Dispersion</a:t>
            </a:r>
            <a:endParaRPr sz="3840">
              <a:solidFill>
                <a:srgbClr val="2E75B5"/>
              </a:solidFill>
              <a:latin typeface="Times New Roman"/>
              <a:ea typeface="Times New Roman"/>
              <a:cs typeface="Times New Roman"/>
              <a:sym typeface="Times New Roman"/>
            </a:endParaRPr>
          </a:p>
        </p:txBody>
      </p:sp>
      <p:pic>
        <p:nvPicPr>
          <p:cNvPr id="308" name="Google Shape;308;p19"/>
          <p:cNvPicPr preferRelativeResize="0"/>
          <p:nvPr/>
        </p:nvPicPr>
        <p:blipFill rotWithShape="1">
          <a:blip r:embed="rId3">
            <a:alphaModFix/>
          </a:blip>
          <a:srcRect/>
          <a:stretch/>
        </p:blipFill>
        <p:spPr>
          <a:xfrm>
            <a:off x="884767" y="2148417"/>
            <a:ext cx="4572000" cy="2743200"/>
          </a:xfrm>
          <a:prstGeom prst="rect">
            <a:avLst/>
          </a:prstGeom>
          <a:noFill/>
          <a:ln>
            <a:noFill/>
          </a:ln>
        </p:spPr>
      </p:pic>
      <p:pic>
        <p:nvPicPr>
          <p:cNvPr id="309" name="Google Shape;309;p19"/>
          <p:cNvPicPr preferRelativeResize="0"/>
          <p:nvPr/>
        </p:nvPicPr>
        <p:blipFill rotWithShape="1">
          <a:blip r:embed="rId3">
            <a:alphaModFix/>
          </a:blip>
          <a:srcRect/>
          <a:stretch/>
        </p:blipFill>
        <p:spPr>
          <a:xfrm>
            <a:off x="6802967" y="2148417"/>
            <a:ext cx="4512733" cy="2743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graphicFrame>
        <p:nvGraphicFramePr>
          <p:cNvPr id="316" name="Google Shape;316;p20"/>
          <p:cNvGraphicFramePr/>
          <p:nvPr/>
        </p:nvGraphicFramePr>
        <p:xfrm>
          <a:off x="1356784" y="1143000"/>
          <a:ext cx="3000000" cy="3000000"/>
        </p:xfrm>
        <a:graphic>
          <a:graphicData uri="http://schemas.openxmlformats.org/drawingml/2006/table">
            <a:tbl>
              <a:tblPr firstRow="1" bandRow="1">
                <a:noFill/>
                <a:tableStyleId>{57084D8F-D1DA-4FA6-A147-D33429E4659F}</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554475">
                <a:tc>
                  <a:txBody>
                    <a:bodyPr/>
                    <a:lstStyle/>
                    <a:p>
                      <a:pPr marL="0" marR="0" lvl="0" indent="0" algn="l" rtl="0">
                        <a:spcBef>
                          <a:spcPts val="0"/>
                        </a:spcBef>
                        <a:spcAft>
                          <a:spcPts val="0"/>
                        </a:spcAft>
                        <a:buNone/>
                      </a:pPr>
                      <a:r>
                        <a:rPr lang="en-US" sz="1900"/>
                        <a:t>Dispersion</a:t>
                      </a:r>
                      <a:endParaRPr/>
                    </a:p>
                  </a:txBody>
                  <a:tcPr marL="109725" marR="109725" marT="45725" marB="45725" anchor="ctr"/>
                </a:tc>
                <a:tc>
                  <a:txBody>
                    <a:bodyPr/>
                    <a:lstStyle/>
                    <a:p>
                      <a:pPr marL="0" marR="0" lvl="0" indent="0" algn="l" rtl="0">
                        <a:spcBef>
                          <a:spcPts val="0"/>
                        </a:spcBef>
                        <a:spcAft>
                          <a:spcPts val="0"/>
                        </a:spcAft>
                        <a:buNone/>
                      </a:pPr>
                      <a:r>
                        <a:rPr lang="en-US" sz="1900"/>
                        <a:t>Population</a:t>
                      </a:r>
                      <a:endParaRPr/>
                    </a:p>
                  </a:txBody>
                  <a:tcPr marL="109725" marR="109725" marT="45725" marB="45725" anchor="ctr"/>
                </a:tc>
                <a:tc>
                  <a:txBody>
                    <a:bodyPr/>
                    <a:lstStyle/>
                    <a:p>
                      <a:pPr marL="0" marR="0" lvl="0" indent="0" algn="l" rtl="0">
                        <a:spcBef>
                          <a:spcPts val="0"/>
                        </a:spcBef>
                        <a:spcAft>
                          <a:spcPts val="0"/>
                        </a:spcAft>
                        <a:buNone/>
                      </a:pPr>
                      <a:r>
                        <a:rPr lang="en-US" sz="1900"/>
                        <a:t>Sample</a:t>
                      </a:r>
                      <a:endParaRPr/>
                    </a:p>
                  </a:txBody>
                  <a:tcPr marL="109725" marR="109725" marT="45725" marB="45725" anchor="ctr"/>
                </a:tc>
                <a:extLst>
                  <a:ext uri="{0D108BD9-81ED-4DB2-BD59-A6C34878D82A}">
                    <a16:rowId xmlns:a16="http://schemas.microsoft.com/office/drawing/2014/main" val="10000"/>
                  </a:ext>
                </a:extLst>
              </a:tr>
              <a:tr h="554475">
                <a:tc>
                  <a:txBody>
                    <a:bodyPr/>
                    <a:lstStyle/>
                    <a:p>
                      <a:pPr marL="0" marR="0" lvl="0" indent="0" algn="l" rtl="0">
                        <a:spcBef>
                          <a:spcPts val="0"/>
                        </a:spcBef>
                        <a:spcAft>
                          <a:spcPts val="0"/>
                        </a:spcAft>
                        <a:buNone/>
                      </a:pPr>
                      <a:r>
                        <a:rPr lang="en-US" sz="1900"/>
                        <a:t>Variance</a:t>
                      </a:r>
                      <a:endParaRPr/>
                    </a:p>
                  </a:txBody>
                  <a:tcPr marL="109725" marR="109725" marT="45725" marB="45725" anchor="ctr"/>
                </a:tc>
                <a:tc>
                  <a:txBody>
                    <a:bodyPr/>
                    <a:lstStyle/>
                    <a:p>
                      <a:pPr marL="0" marR="0" lvl="0" indent="0" algn="l" rtl="0">
                        <a:spcBef>
                          <a:spcPts val="0"/>
                        </a:spcBef>
                        <a:spcAft>
                          <a:spcPts val="0"/>
                        </a:spcAft>
                        <a:buNone/>
                      </a:pPr>
                      <a:endParaRPr sz="1900"/>
                    </a:p>
                  </a:txBody>
                  <a:tcPr marL="109725" marR="109725" marT="45725" marB="45725"/>
                </a:tc>
                <a:tc>
                  <a:txBody>
                    <a:bodyPr/>
                    <a:lstStyle/>
                    <a:p>
                      <a:pPr marL="0" marR="0" lvl="0" indent="0" algn="l" rtl="0">
                        <a:spcBef>
                          <a:spcPts val="0"/>
                        </a:spcBef>
                        <a:spcAft>
                          <a:spcPts val="0"/>
                        </a:spcAft>
                        <a:buNone/>
                      </a:pPr>
                      <a:endParaRPr sz="1900"/>
                    </a:p>
                  </a:txBody>
                  <a:tcPr marL="109725" marR="109725" marT="45725" marB="45725"/>
                </a:tc>
                <a:extLst>
                  <a:ext uri="{0D108BD9-81ED-4DB2-BD59-A6C34878D82A}">
                    <a16:rowId xmlns:a16="http://schemas.microsoft.com/office/drawing/2014/main" val="10001"/>
                  </a:ext>
                </a:extLst>
              </a:tr>
              <a:tr h="597150">
                <a:tc>
                  <a:txBody>
                    <a:bodyPr/>
                    <a:lstStyle/>
                    <a:p>
                      <a:pPr marL="0" marR="0" lvl="0" indent="0" algn="l" rtl="0">
                        <a:spcBef>
                          <a:spcPts val="0"/>
                        </a:spcBef>
                        <a:spcAft>
                          <a:spcPts val="0"/>
                        </a:spcAft>
                        <a:buNone/>
                      </a:pPr>
                      <a:r>
                        <a:rPr lang="en-US" sz="1900"/>
                        <a:t>Standard Deviation</a:t>
                      </a:r>
                      <a:endParaRPr/>
                    </a:p>
                  </a:txBody>
                  <a:tcPr marL="109725" marR="109725" marT="45725" marB="45725" anchor="ctr"/>
                </a:tc>
                <a:tc>
                  <a:txBody>
                    <a:bodyPr/>
                    <a:lstStyle/>
                    <a:p>
                      <a:pPr marL="0" marR="0" lvl="0" indent="0" algn="l" rtl="0">
                        <a:spcBef>
                          <a:spcPts val="0"/>
                        </a:spcBef>
                        <a:spcAft>
                          <a:spcPts val="0"/>
                        </a:spcAft>
                        <a:buNone/>
                      </a:pPr>
                      <a:endParaRPr sz="1900"/>
                    </a:p>
                  </a:txBody>
                  <a:tcPr marL="109725" marR="109725" marT="45725" marB="45725"/>
                </a:tc>
                <a:tc>
                  <a:txBody>
                    <a:bodyPr/>
                    <a:lstStyle/>
                    <a:p>
                      <a:pPr marL="0" marR="0" lvl="0" indent="0" algn="l" rtl="0">
                        <a:spcBef>
                          <a:spcPts val="0"/>
                        </a:spcBef>
                        <a:spcAft>
                          <a:spcPts val="0"/>
                        </a:spcAft>
                        <a:buNone/>
                      </a:pPr>
                      <a:endParaRPr sz="1900"/>
                    </a:p>
                  </a:txBody>
                  <a:tcPr marL="109725" marR="109725" marT="45725" marB="45725"/>
                </a:tc>
                <a:extLst>
                  <a:ext uri="{0D108BD9-81ED-4DB2-BD59-A6C34878D82A}">
                    <a16:rowId xmlns:a16="http://schemas.microsoft.com/office/drawing/2014/main" val="10002"/>
                  </a:ext>
                </a:extLst>
              </a:tr>
              <a:tr h="554475">
                <a:tc>
                  <a:txBody>
                    <a:bodyPr/>
                    <a:lstStyle/>
                    <a:p>
                      <a:pPr marL="0" marR="0" lvl="0" indent="0" algn="l" rtl="0">
                        <a:spcBef>
                          <a:spcPts val="0"/>
                        </a:spcBef>
                        <a:spcAft>
                          <a:spcPts val="0"/>
                        </a:spcAft>
                        <a:buNone/>
                      </a:pPr>
                      <a:r>
                        <a:rPr lang="en-US" sz="1900"/>
                        <a:t>Range</a:t>
                      </a:r>
                      <a:endParaRPr/>
                    </a:p>
                  </a:txBody>
                  <a:tcPr marL="109725" marR="109725" marT="45725" marB="45725" anchor="ctr"/>
                </a:tc>
                <a:tc gridSpan="2">
                  <a:txBody>
                    <a:bodyPr/>
                    <a:lstStyle/>
                    <a:p>
                      <a:pPr marL="0" marR="0" lvl="0" indent="0" algn="ctr" rtl="0">
                        <a:spcBef>
                          <a:spcPts val="0"/>
                        </a:spcBef>
                        <a:spcAft>
                          <a:spcPts val="0"/>
                        </a:spcAft>
                        <a:buNone/>
                      </a:pPr>
                      <a:r>
                        <a:rPr lang="en-US" sz="1900"/>
                        <a:t>Max – Min</a:t>
                      </a:r>
                      <a:endParaRPr/>
                    </a:p>
                  </a:txBody>
                  <a:tcPr marL="109725" marR="109725" marT="45725" marB="45725" anchor="ctr"/>
                </a:tc>
                <a:tc hMerge="1">
                  <a:txBody>
                    <a:bodyPr/>
                    <a:lstStyle/>
                    <a:p>
                      <a:endParaRPr lang="en-US"/>
                    </a:p>
                  </a:txBody>
                  <a:tcPr/>
                </a:tc>
                <a:extLst>
                  <a:ext uri="{0D108BD9-81ED-4DB2-BD59-A6C34878D82A}">
                    <a16:rowId xmlns:a16="http://schemas.microsoft.com/office/drawing/2014/main" val="10003"/>
                  </a:ext>
                </a:extLst>
              </a:tr>
            </a:tbl>
          </a:graphicData>
        </a:graphic>
      </p:graphicFrame>
      <p:pic>
        <p:nvPicPr>
          <p:cNvPr id="317" name="Google Shape;317;p20"/>
          <p:cNvPicPr preferRelativeResize="0"/>
          <p:nvPr/>
        </p:nvPicPr>
        <p:blipFill rotWithShape="1">
          <a:blip r:embed="rId3">
            <a:alphaModFix/>
          </a:blip>
          <a:srcRect/>
          <a:stretch/>
        </p:blipFill>
        <p:spPr>
          <a:xfrm>
            <a:off x="4813301" y="2281767"/>
            <a:ext cx="2561167" cy="541867"/>
          </a:xfrm>
          <a:prstGeom prst="rect">
            <a:avLst/>
          </a:prstGeom>
          <a:noFill/>
          <a:ln>
            <a:noFill/>
          </a:ln>
        </p:spPr>
      </p:pic>
      <p:pic>
        <p:nvPicPr>
          <p:cNvPr id="318" name="Google Shape;318;p20"/>
          <p:cNvPicPr preferRelativeResize="0"/>
          <p:nvPr/>
        </p:nvPicPr>
        <p:blipFill rotWithShape="1">
          <a:blip r:embed="rId4">
            <a:alphaModFix/>
          </a:blip>
          <a:srcRect/>
          <a:stretch/>
        </p:blipFill>
        <p:spPr>
          <a:xfrm>
            <a:off x="7854951" y="2288118"/>
            <a:ext cx="2491316" cy="535516"/>
          </a:xfrm>
          <a:prstGeom prst="rect">
            <a:avLst/>
          </a:prstGeom>
          <a:noFill/>
          <a:ln>
            <a:noFill/>
          </a:ln>
        </p:spPr>
      </p:pic>
      <p:pic>
        <p:nvPicPr>
          <p:cNvPr id="319" name="Google Shape;319;p20"/>
          <p:cNvPicPr preferRelativeResize="0"/>
          <p:nvPr/>
        </p:nvPicPr>
        <p:blipFill rotWithShape="1">
          <a:blip r:embed="rId5">
            <a:alphaModFix/>
          </a:blip>
          <a:srcRect/>
          <a:stretch/>
        </p:blipFill>
        <p:spPr>
          <a:xfrm>
            <a:off x="7854951" y="1720851"/>
            <a:ext cx="2491316" cy="505883"/>
          </a:xfrm>
          <a:prstGeom prst="rect">
            <a:avLst/>
          </a:prstGeom>
          <a:noFill/>
          <a:ln>
            <a:noFill/>
          </a:ln>
        </p:spPr>
      </p:pic>
      <p:pic>
        <p:nvPicPr>
          <p:cNvPr id="320" name="Google Shape;320;p20"/>
          <p:cNvPicPr preferRelativeResize="0"/>
          <p:nvPr/>
        </p:nvPicPr>
        <p:blipFill rotWithShape="1">
          <a:blip r:embed="rId6">
            <a:alphaModFix/>
          </a:blip>
          <a:srcRect/>
          <a:stretch/>
        </p:blipFill>
        <p:spPr>
          <a:xfrm>
            <a:off x="4813301" y="1739901"/>
            <a:ext cx="2561167" cy="486833"/>
          </a:xfrm>
          <a:prstGeom prst="rect">
            <a:avLst/>
          </a:prstGeom>
          <a:noFill/>
          <a:ln>
            <a:noFill/>
          </a:ln>
        </p:spPr>
      </p:pic>
      <p:sp>
        <p:nvSpPr>
          <p:cNvPr id="321" name="Google Shape;321;p20"/>
          <p:cNvSpPr txBox="1"/>
          <p:nvPr/>
        </p:nvSpPr>
        <p:spPr>
          <a:xfrm>
            <a:off x="626533" y="10584"/>
            <a:ext cx="9874251" cy="878416"/>
          </a:xfrm>
          <a:prstGeom prst="rect">
            <a:avLst/>
          </a:prstGeom>
          <a:noFill/>
          <a:ln>
            <a:noFill/>
          </a:ln>
        </p:spPr>
        <p:txBody>
          <a:bodyPr spcFirstLastPara="1" wrap="square" lIns="109725" tIns="54850" rIns="109725" bIns="54850" anchor="ctr" anchorCtr="0">
            <a:normAutofit/>
          </a:bodyPr>
          <a:lstStyle/>
          <a:p>
            <a:pPr marL="0" marR="0" lvl="0" indent="0" algn="l" rtl="0">
              <a:spcBef>
                <a:spcPts val="0"/>
              </a:spcBef>
              <a:spcAft>
                <a:spcPts val="0"/>
              </a:spcAft>
              <a:buClr>
                <a:srgbClr val="2E75B5"/>
              </a:buClr>
              <a:buSzPts val="3840"/>
              <a:buFont typeface="Times New Roman"/>
              <a:buNone/>
            </a:pPr>
            <a:r>
              <a:rPr lang="en-US" sz="3840">
                <a:solidFill>
                  <a:srgbClr val="2E75B5"/>
                </a:solidFill>
                <a:latin typeface="Times New Roman"/>
                <a:ea typeface="Times New Roman"/>
                <a:cs typeface="Times New Roman"/>
                <a:sym typeface="Times New Roman"/>
              </a:rPr>
              <a:t>Measures of Dispersion</a:t>
            </a:r>
            <a:endParaRPr sz="3840">
              <a:solidFill>
                <a:srgbClr val="2E75B5"/>
              </a:solidFill>
              <a:latin typeface="Times New Roman"/>
              <a:ea typeface="Times New Roman"/>
              <a:cs typeface="Times New Roman"/>
              <a:sym typeface="Times New Roman"/>
            </a:endParaRPr>
          </a:p>
        </p:txBody>
      </p:sp>
      <p:pic>
        <p:nvPicPr>
          <p:cNvPr id="322" name="Google Shape;322;p20"/>
          <p:cNvPicPr preferRelativeResize="0"/>
          <p:nvPr/>
        </p:nvPicPr>
        <p:blipFill rotWithShape="1">
          <a:blip r:embed="rId7">
            <a:alphaModFix/>
          </a:blip>
          <a:srcRect/>
          <a:stretch/>
        </p:blipFill>
        <p:spPr>
          <a:xfrm>
            <a:off x="975784" y="3704167"/>
            <a:ext cx="3291416" cy="2635251"/>
          </a:xfrm>
          <a:prstGeom prst="rect">
            <a:avLst/>
          </a:prstGeom>
          <a:noFill/>
          <a:ln>
            <a:noFill/>
          </a:ln>
        </p:spPr>
      </p:pic>
      <p:pic>
        <p:nvPicPr>
          <p:cNvPr id="323" name="Google Shape;323;p20"/>
          <p:cNvPicPr preferRelativeResize="0"/>
          <p:nvPr/>
        </p:nvPicPr>
        <p:blipFill rotWithShape="1">
          <a:blip r:embed="rId8">
            <a:alphaModFix/>
          </a:blip>
          <a:srcRect/>
          <a:stretch/>
        </p:blipFill>
        <p:spPr>
          <a:xfrm>
            <a:off x="5181601" y="4343400"/>
            <a:ext cx="6125633" cy="1828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pic>
        <p:nvPicPr>
          <p:cNvPr id="328" name="Google Shape;328;p21"/>
          <p:cNvPicPr preferRelativeResize="0">
            <a:picLocks noGrp="1"/>
          </p:cNvPicPr>
          <p:nvPr>
            <p:ph type="body" idx="1"/>
          </p:nvPr>
        </p:nvPicPr>
        <p:blipFill rotWithShape="1">
          <a:blip r:embed="rId3">
            <a:alphaModFix/>
          </a:blip>
          <a:srcRect/>
          <a:stretch/>
        </p:blipFill>
        <p:spPr>
          <a:xfrm>
            <a:off x="1102784" y="1341967"/>
            <a:ext cx="8483600" cy="1799167"/>
          </a:xfrm>
          <a:prstGeom prst="rect">
            <a:avLst/>
          </a:prstGeom>
          <a:noFill/>
          <a:ln>
            <a:noFill/>
          </a:ln>
        </p:spPr>
      </p:pic>
      <p:pic>
        <p:nvPicPr>
          <p:cNvPr id="329" name="Google Shape;329;p21"/>
          <p:cNvPicPr preferRelativeResize="0"/>
          <p:nvPr/>
        </p:nvPicPr>
        <p:blipFill rotWithShape="1">
          <a:blip r:embed="rId4">
            <a:alphaModFix/>
          </a:blip>
          <a:srcRect/>
          <a:stretch/>
        </p:blipFill>
        <p:spPr>
          <a:xfrm>
            <a:off x="1678517" y="3429000"/>
            <a:ext cx="6891867" cy="158538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2"/>
          <p:cNvSpPr/>
          <p:nvPr/>
        </p:nvSpPr>
        <p:spPr>
          <a:xfrm>
            <a:off x="912285" y="1267884"/>
            <a:ext cx="10847916" cy="40977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Variance and Standard Deviation: Step by Step </a:t>
            </a:r>
            <a:endParaRPr/>
          </a:p>
          <a:p>
            <a:pPr marL="0" marR="0" lvl="0" indent="0" algn="l" rtl="0">
              <a:spcBef>
                <a:spcPts val="0"/>
              </a:spcBef>
              <a:spcAft>
                <a:spcPts val="0"/>
              </a:spcAft>
              <a:buNone/>
            </a:pPr>
            <a:endParaRPr sz="2400">
              <a:solidFill>
                <a:srgbClr val="7F7F7F"/>
              </a:solidFill>
              <a:latin typeface="Calibri"/>
              <a:ea typeface="Calibri"/>
              <a:cs typeface="Calibri"/>
              <a:sym typeface="Calibri"/>
            </a:endParaRPr>
          </a:p>
          <a:p>
            <a:pPr marL="609585" marR="0" lvl="0" indent="-609585" algn="l" rtl="0">
              <a:lnSpc>
                <a:spcPct val="150000"/>
              </a:lnSpc>
              <a:spcBef>
                <a:spcPts val="0"/>
              </a:spcBef>
              <a:spcAft>
                <a:spcPts val="0"/>
              </a:spcAft>
              <a:buClr>
                <a:srgbClr val="7F7F7F"/>
              </a:buClr>
              <a:buSzPts val="2400"/>
              <a:buFont typeface="Calibri"/>
              <a:buAutoNum type="arabicPeriod"/>
            </a:pPr>
            <a:r>
              <a:rPr lang="en-US" sz="2400">
                <a:solidFill>
                  <a:srgbClr val="7F7F7F"/>
                </a:solidFill>
                <a:latin typeface="Calibri"/>
                <a:ea typeface="Calibri"/>
                <a:cs typeface="Calibri"/>
                <a:sym typeface="Calibri"/>
              </a:rPr>
              <a:t>Calculate the mean, x. </a:t>
            </a:r>
            <a:endParaRPr/>
          </a:p>
          <a:p>
            <a:pPr marL="609585" marR="0" lvl="0" indent="-609585" algn="l" rtl="0">
              <a:lnSpc>
                <a:spcPct val="150000"/>
              </a:lnSpc>
              <a:spcBef>
                <a:spcPts val="0"/>
              </a:spcBef>
              <a:spcAft>
                <a:spcPts val="0"/>
              </a:spcAft>
              <a:buClr>
                <a:srgbClr val="7F7F7F"/>
              </a:buClr>
              <a:buSzPts val="2400"/>
              <a:buFont typeface="Calibri"/>
              <a:buAutoNum type="arabicPeriod"/>
            </a:pPr>
            <a:r>
              <a:rPr lang="en-US" sz="2400">
                <a:solidFill>
                  <a:srgbClr val="7F7F7F"/>
                </a:solidFill>
                <a:latin typeface="Calibri"/>
                <a:ea typeface="Calibri"/>
                <a:cs typeface="Calibri"/>
                <a:sym typeface="Calibri"/>
              </a:rPr>
              <a:t> Write a table that subtracts the mean from each observed value. </a:t>
            </a:r>
            <a:endParaRPr/>
          </a:p>
          <a:p>
            <a:pPr marL="609585" marR="0" lvl="0" indent="-609585" algn="l" rtl="0">
              <a:lnSpc>
                <a:spcPct val="150000"/>
              </a:lnSpc>
              <a:spcBef>
                <a:spcPts val="0"/>
              </a:spcBef>
              <a:spcAft>
                <a:spcPts val="0"/>
              </a:spcAft>
              <a:buClr>
                <a:srgbClr val="7F7F7F"/>
              </a:buClr>
              <a:buSzPts val="2400"/>
              <a:buFont typeface="Calibri"/>
              <a:buAutoNum type="arabicPeriod"/>
            </a:pPr>
            <a:r>
              <a:rPr lang="en-US" sz="2400">
                <a:solidFill>
                  <a:srgbClr val="7F7F7F"/>
                </a:solidFill>
                <a:latin typeface="Calibri"/>
                <a:ea typeface="Calibri"/>
                <a:cs typeface="Calibri"/>
                <a:sym typeface="Calibri"/>
              </a:rPr>
              <a:t>Square each of the differences. </a:t>
            </a:r>
            <a:endParaRPr/>
          </a:p>
          <a:p>
            <a:pPr marL="609585" marR="0" lvl="0" indent="-609585" algn="l" rtl="0">
              <a:lnSpc>
                <a:spcPct val="150000"/>
              </a:lnSpc>
              <a:spcBef>
                <a:spcPts val="0"/>
              </a:spcBef>
              <a:spcAft>
                <a:spcPts val="0"/>
              </a:spcAft>
              <a:buClr>
                <a:srgbClr val="7F7F7F"/>
              </a:buClr>
              <a:buSzPts val="2400"/>
              <a:buFont typeface="Calibri"/>
              <a:buAutoNum type="arabicPeriod"/>
            </a:pPr>
            <a:r>
              <a:rPr lang="en-US" sz="2400">
                <a:solidFill>
                  <a:srgbClr val="7F7F7F"/>
                </a:solidFill>
                <a:latin typeface="Calibri"/>
                <a:ea typeface="Calibri"/>
                <a:cs typeface="Calibri"/>
                <a:sym typeface="Calibri"/>
              </a:rPr>
              <a:t> Add this column. </a:t>
            </a:r>
            <a:endParaRPr/>
          </a:p>
          <a:p>
            <a:pPr marL="609585" marR="0" lvl="0" indent="-609585" algn="l" rtl="0">
              <a:lnSpc>
                <a:spcPct val="150000"/>
              </a:lnSpc>
              <a:spcBef>
                <a:spcPts val="0"/>
              </a:spcBef>
              <a:spcAft>
                <a:spcPts val="0"/>
              </a:spcAft>
              <a:buClr>
                <a:srgbClr val="7F7F7F"/>
              </a:buClr>
              <a:buSzPts val="2400"/>
              <a:buFont typeface="Calibri"/>
              <a:buAutoNum type="arabicPeriod"/>
            </a:pPr>
            <a:r>
              <a:rPr lang="en-US" sz="2400">
                <a:solidFill>
                  <a:srgbClr val="7F7F7F"/>
                </a:solidFill>
                <a:latin typeface="Calibri"/>
                <a:ea typeface="Calibri"/>
                <a:cs typeface="Calibri"/>
                <a:sym typeface="Calibri"/>
              </a:rPr>
              <a:t>Divide by n -1 where n is the number of items in the sample This is the variance. </a:t>
            </a:r>
            <a:endParaRPr/>
          </a:p>
          <a:p>
            <a:pPr marL="609585" marR="0" lvl="0" indent="-609585" algn="l" rtl="0">
              <a:lnSpc>
                <a:spcPct val="150000"/>
              </a:lnSpc>
              <a:spcBef>
                <a:spcPts val="0"/>
              </a:spcBef>
              <a:spcAft>
                <a:spcPts val="0"/>
              </a:spcAft>
              <a:buClr>
                <a:srgbClr val="7F7F7F"/>
              </a:buClr>
              <a:buSzPts val="2400"/>
              <a:buFont typeface="Calibri"/>
              <a:buAutoNum type="arabicPeriod"/>
            </a:pPr>
            <a:r>
              <a:rPr lang="en-US" sz="2400">
                <a:solidFill>
                  <a:srgbClr val="7F7F7F"/>
                </a:solidFill>
                <a:latin typeface="Calibri"/>
                <a:ea typeface="Calibri"/>
                <a:cs typeface="Calibri"/>
                <a:sym typeface="Calibri"/>
              </a:rPr>
              <a:t>To get the standard deviation we take the square root of the variance. </a:t>
            </a:r>
            <a:endParaRPr/>
          </a:p>
        </p:txBody>
      </p:sp>
      <p:sp>
        <p:nvSpPr>
          <p:cNvPr id="335" name="Google Shape;335;p22"/>
          <p:cNvSpPr txBox="1"/>
          <p:nvPr/>
        </p:nvSpPr>
        <p:spPr>
          <a:xfrm>
            <a:off x="239185" y="260352"/>
            <a:ext cx="806450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Computing step by step</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b="1"/>
              <a:t>Deviation</a:t>
            </a:r>
            <a:r>
              <a:rPr lang="en-US"/>
              <a:t> is the distance from the mean.</a:t>
            </a:r>
            <a:endParaRPr/>
          </a:p>
          <a:p>
            <a:pPr marL="228600" lvl="0" indent="-228600" algn="l" rtl="0">
              <a:lnSpc>
                <a:spcPct val="90000"/>
              </a:lnSpc>
              <a:spcBef>
                <a:spcPts val="1000"/>
              </a:spcBef>
              <a:spcAft>
                <a:spcPts val="0"/>
              </a:spcAft>
              <a:buClr>
                <a:schemeClr val="dk1"/>
              </a:buClr>
              <a:buSzPts val="2800"/>
              <a:buChar char="•"/>
            </a:pPr>
            <a:r>
              <a:rPr lang="en-US" b="1"/>
              <a:t>Deviation score </a:t>
            </a:r>
            <a:r>
              <a:rPr lang="en-US"/>
              <a:t>= observation - true mean</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b="1"/>
              <a:t>Variance </a:t>
            </a:r>
            <a:r>
              <a:rPr lang="en-US"/>
              <a:t>= mean or average of squared deviation scores.  </a:t>
            </a:r>
            <a:endParaRPr/>
          </a:p>
          <a:p>
            <a:pPr marL="228600" lvl="0" indent="-228600" algn="l" rtl="0">
              <a:lnSpc>
                <a:spcPct val="90000"/>
              </a:lnSpc>
              <a:spcBef>
                <a:spcPts val="1000"/>
              </a:spcBef>
              <a:spcAft>
                <a:spcPts val="0"/>
              </a:spcAft>
              <a:buClr>
                <a:schemeClr val="dk1"/>
              </a:buClr>
              <a:buSzPts val="2800"/>
              <a:buFont typeface="Arial"/>
              <a:buNone/>
            </a:pPr>
            <a:r>
              <a:rPr lang="en-US"/>
              <a:t>.</a:t>
            </a:r>
            <a:endParaRPr/>
          </a:p>
          <a:p>
            <a:pPr marL="228600" lvl="0" indent="-228600" algn="l" rtl="0">
              <a:lnSpc>
                <a:spcPct val="90000"/>
              </a:lnSpc>
              <a:spcBef>
                <a:spcPts val="1000"/>
              </a:spcBef>
              <a:spcAft>
                <a:spcPts val="0"/>
              </a:spcAft>
              <a:buClr>
                <a:schemeClr val="dk1"/>
              </a:buClr>
              <a:buSzPts val="2800"/>
              <a:buChar char="•"/>
            </a:pPr>
            <a:r>
              <a:rPr lang="en-US" b="1"/>
              <a:t>Standard Deviation </a:t>
            </a:r>
            <a:r>
              <a:rPr lang="en-US"/>
              <a:t>= square root of variance.</a:t>
            </a:r>
            <a:endParaRPr/>
          </a:p>
          <a:p>
            <a:pPr marL="228600" lvl="0" indent="-228600" algn="l" rtl="0">
              <a:lnSpc>
                <a:spcPct val="90000"/>
              </a:lnSpc>
              <a:spcBef>
                <a:spcPts val="1000"/>
              </a:spcBef>
              <a:spcAft>
                <a:spcPts val="0"/>
              </a:spcAft>
              <a:buClr>
                <a:schemeClr val="dk1"/>
              </a:buClr>
              <a:buSzPts val="2800"/>
              <a:buFont typeface="Arial"/>
              <a:buNone/>
            </a:pPr>
            <a:r>
              <a:rPr lang="en-US"/>
              <a:t>		</a:t>
            </a:r>
            <a:endParaRPr/>
          </a:p>
        </p:txBody>
      </p:sp>
      <p:grpSp>
        <p:nvGrpSpPr>
          <p:cNvPr id="341" name="Google Shape;341;p23"/>
          <p:cNvGrpSpPr/>
          <p:nvPr/>
        </p:nvGrpSpPr>
        <p:grpSpPr>
          <a:xfrm>
            <a:off x="3718985" y="3862917"/>
            <a:ext cx="4754033" cy="661984"/>
            <a:chOff x="1757" y="2433"/>
            <a:chExt cx="2246" cy="418"/>
          </a:xfrm>
        </p:grpSpPr>
        <p:sp>
          <p:nvSpPr>
            <p:cNvPr id="342" name="Google Shape;342;p23"/>
            <p:cNvSpPr/>
            <p:nvPr/>
          </p:nvSpPr>
          <p:spPr>
            <a:xfrm>
              <a:off x="1757" y="2436"/>
              <a:ext cx="704" cy="8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Arial"/>
                <a:buNone/>
              </a:pPr>
              <a:endParaRPr sz="2400">
                <a:solidFill>
                  <a:schemeClr val="dk1"/>
                </a:solidFill>
                <a:latin typeface="Arial"/>
                <a:ea typeface="Arial"/>
                <a:cs typeface="Arial"/>
                <a:sym typeface="Arial"/>
              </a:endParaRPr>
            </a:p>
          </p:txBody>
        </p:sp>
        <p:grpSp>
          <p:nvGrpSpPr>
            <p:cNvPr id="343" name="Google Shape;343;p23"/>
            <p:cNvGrpSpPr/>
            <p:nvPr/>
          </p:nvGrpSpPr>
          <p:grpSpPr>
            <a:xfrm>
              <a:off x="2904" y="2433"/>
              <a:ext cx="1099" cy="418"/>
              <a:chOff x="2904" y="2433"/>
              <a:chExt cx="1099" cy="418"/>
            </a:xfrm>
          </p:grpSpPr>
          <p:sp>
            <p:nvSpPr>
              <p:cNvPr id="344" name="Google Shape;344;p23"/>
              <p:cNvSpPr/>
              <p:nvPr/>
            </p:nvSpPr>
            <p:spPr>
              <a:xfrm>
                <a:off x="2904" y="2433"/>
                <a:ext cx="203" cy="248"/>
              </a:xfrm>
              <a:prstGeom prst="rect">
                <a:avLst/>
              </a:prstGeom>
              <a:noFill/>
              <a:ln>
                <a:noFill/>
              </a:ln>
            </p:spPr>
            <p:txBody>
              <a:bodyPr spcFirstLastPara="1" wrap="square" lIns="61375" tIns="31725" rIns="61375" bIns="31725" anchor="t" anchorCtr="0">
                <a:spAutoFit/>
              </a:bodyPr>
              <a:lstStyle/>
              <a:p>
                <a:pPr marL="0" marR="0" lvl="0" indent="0" algn="l" rtl="0">
                  <a:spcBef>
                    <a:spcPts val="0"/>
                  </a:spcBef>
                  <a:spcAft>
                    <a:spcPts val="0"/>
                  </a:spcAft>
                  <a:buClr>
                    <a:schemeClr val="dk1"/>
                  </a:buClr>
                  <a:buSzPts val="2133"/>
                  <a:buFont typeface="Arial"/>
                  <a:buNone/>
                </a:pPr>
                <a:r>
                  <a:rPr lang="en-US" sz="2133">
                    <a:solidFill>
                      <a:schemeClr val="dk1"/>
                    </a:solidFill>
                    <a:latin typeface="Noto Sans Symbols"/>
                    <a:ea typeface="Noto Sans Symbols"/>
                    <a:cs typeface="Noto Sans Symbols"/>
                    <a:sym typeface="Noto Sans Symbols"/>
                  </a:rPr>
                  <a:t>μ</a:t>
                </a:r>
                <a:endParaRPr/>
              </a:p>
            </p:txBody>
          </p:sp>
          <p:sp>
            <p:nvSpPr>
              <p:cNvPr id="345" name="Google Shape;345;p23"/>
              <p:cNvSpPr/>
              <p:nvPr/>
            </p:nvSpPr>
            <p:spPr>
              <a:xfrm>
                <a:off x="3064" y="2448"/>
                <a:ext cx="939" cy="403"/>
              </a:xfrm>
              <a:prstGeom prst="rect">
                <a:avLst/>
              </a:prstGeom>
              <a:noFill/>
              <a:ln>
                <a:noFill/>
              </a:ln>
            </p:spPr>
            <p:txBody>
              <a:bodyPr spcFirstLastPara="1" wrap="square" lIns="61375" tIns="31725" rIns="61375" bIns="31725" anchor="t" anchorCtr="0">
                <a:spAutoFit/>
              </a:bodyPr>
              <a:lstStyle/>
              <a:p>
                <a:pPr marL="0" marR="0" lvl="0" indent="0" algn="l" rtl="0">
                  <a:spcBef>
                    <a:spcPts val="0"/>
                  </a:spcBef>
                  <a:spcAft>
                    <a:spcPts val="0"/>
                  </a:spcAft>
                  <a:buClr>
                    <a:schemeClr val="dk1"/>
                  </a:buClr>
                  <a:buSzPts val="1867"/>
                  <a:buFont typeface="Arial"/>
                  <a:buNone/>
                </a:pPr>
                <a:r>
                  <a:rPr lang="en-US" sz="1867">
                    <a:solidFill>
                      <a:schemeClr val="dk1"/>
                    </a:solidFill>
                    <a:latin typeface="Arial"/>
                    <a:ea typeface="Arial"/>
                    <a:cs typeface="Arial"/>
                    <a:sym typeface="Arial"/>
                  </a:rPr>
                  <a:t>= Population  Mean</a:t>
                </a:r>
                <a:endParaRPr/>
              </a:p>
            </p:txBody>
          </p:sp>
        </p:grpSp>
      </p:grpSp>
      <p:sp>
        <p:nvSpPr>
          <p:cNvPr id="346" name="Google Shape;346;p23"/>
          <p:cNvSpPr/>
          <p:nvPr/>
        </p:nvSpPr>
        <p:spPr>
          <a:xfrm>
            <a:off x="3210985" y="4235451"/>
            <a:ext cx="4337047" cy="1265768"/>
          </a:xfrm>
          <a:custGeom>
            <a:avLst/>
            <a:gdLst/>
            <a:ahLst/>
            <a:cxnLst/>
            <a:rect l="l" t="t" r="r" b="b"/>
            <a:pathLst>
              <a:path w="2049" h="797" extrusionOk="0">
                <a:moveTo>
                  <a:pt x="0" y="796"/>
                </a:moveTo>
                <a:lnTo>
                  <a:pt x="25" y="796"/>
                </a:lnTo>
                <a:lnTo>
                  <a:pt x="51" y="796"/>
                </a:lnTo>
                <a:lnTo>
                  <a:pt x="76" y="796"/>
                </a:lnTo>
                <a:lnTo>
                  <a:pt x="100" y="796"/>
                </a:lnTo>
                <a:lnTo>
                  <a:pt x="127" y="796"/>
                </a:lnTo>
                <a:lnTo>
                  <a:pt x="151" y="796"/>
                </a:lnTo>
                <a:lnTo>
                  <a:pt x="176" y="796"/>
                </a:lnTo>
                <a:lnTo>
                  <a:pt x="201" y="792"/>
                </a:lnTo>
                <a:lnTo>
                  <a:pt x="227" y="792"/>
                </a:lnTo>
                <a:lnTo>
                  <a:pt x="251" y="792"/>
                </a:lnTo>
                <a:lnTo>
                  <a:pt x="276" y="787"/>
                </a:lnTo>
                <a:lnTo>
                  <a:pt x="301" y="782"/>
                </a:lnTo>
                <a:lnTo>
                  <a:pt x="335" y="777"/>
                </a:lnTo>
                <a:lnTo>
                  <a:pt x="360" y="772"/>
                </a:lnTo>
                <a:lnTo>
                  <a:pt x="385" y="763"/>
                </a:lnTo>
                <a:lnTo>
                  <a:pt x="409" y="753"/>
                </a:lnTo>
                <a:lnTo>
                  <a:pt x="435" y="743"/>
                </a:lnTo>
                <a:lnTo>
                  <a:pt x="460" y="728"/>
                </a:lnTo>
                <a:lnTo>
                  <a:pt x="485" y="709"/>
                </a:lnTo>
                <a:lnTo>
                  <a:pt x="511" y="689"/>
                </a:lnTo>
                <a:lnTo>
                  <a:pt x="536" y="665"/>
                </a:lnTo>
                <a:lnTo>
                  <a:pt x="560" y="641"/>
                </a:lnTo>
                <a:lnTo>
                  <a:pt x="585" y="612"/>
                </a:lnTo>
                <a:lnTo>
                  <a:pt x="611" y="578"/>
                </a:lnTo>
                <a:lnTo>
                  <a:pt x="636" y="539"/>
                </a:lnTo>
                <a:lnTo>
                  <a:pt x="661" y="500"/>
                </a:lnTo>
                <a:lnTo>
                  <a:pt x="695" y="457"/>
                </a:lnTo>
                <a:lnTo>
                  <a:pt x="719" y="412"/>
                </a:lnTo>
                <a:lnTo>
                  <a:pt x="744" y="364"/>
                </a:lnTo>
                <a:lnTo>
                  <a:pt x="769" y="316"/>
                </a:lnTo>
                <a:lnTo>
                  <a:pt x="795" y="267"/>
                </a:lnTo>
                <a:lnTo>
                  <a:pt x="820" y="218"/>
                </a:lnTo>
                <a:lnTo>
                  <a:pt x="845" y="175"/>
                </a:lnTo>
                <a:lnTo>
                  <a:pt x="871" y="131"/>
                </a:lnTo>
                <a:lnTo>
                  <a:pt x="895" y="97"/>
                </a:lnTo>
                <a:lnTo>
                  <a:pt x="920" y="64"/>
                </a:lnTo>
                <a:lnTo>
                  <a:pt x="945" y="34"/>
                </a:lnTo>
                <a:lnTo>
                  <a:pt x="971" y="19"/>
                </a:lnTo>
                <a:lnTo>
                  <a:pt x="995" y="5"/>
                </a:lnTo>
                <a:lnTo>
                  <a:pt x="1029" y="0"/>
                </a:lnTo>
                <a:lnTo>
                  <a:pt x="1053" y="5"/>
                </a:lnTo>
                <a:lnTo>
                  <a:pt x="1078" y="19"/>
                </a:lnTo>
                <a:lnTo>
                  <a:pt x="1104" y="34"/>
                </a:lnTo>
                <a:lnTo>
                  <a:pt x="1129" y="64"/>
                </a:lnTo>
                <a:lnTo>
                  <a:pt x="1153" y="97"/>
                </a:lnTo>
                <a:lnTo>
                  <a:pt x="1178" y="131"/>
                </a:lnTo>
                <a:lnTo>
                  <a:pt x="1204" y="175"/>
                </a:lnTo>
                <a:lnTo>
                  <a:pt x="1229" y="218"/>
                </a:lnTo>
                <a:lnTo>
                  <a:pt x="1254" y="267"/>
                </a:lnTo>
                <a:lnTo>
                  <a:pt x="1280" y="316"/>
                </a:lnTo>
                <a:lnTo>
                  <a:pt x="1304" y="364"/>
                </a:lnTo>
                <a:lnTo>
                  <a:pt x="1329" y="412"/>
                </a:lnTo>
                <a:lnTo>
                  <a:pt x="1354" y="457"/>
                </a:lnTo>
                <a:lnTo>
                  <a:pt x="1388" y="500"/>
                </a:lnTo>
                <a:lnTo>
                  <a:pt x="1413" y="539"/>
                </a:lnTo>
                <a:lnTo>
                  <a:pt x="1438" y="578"/>
                </a:lnTo>
                <a:lnTo>
                  <a:pt x="1462" y="612"/>
                </a:lnTo>
                <a:lnTo>
                  <a:pt x="1488" y="641"/>
                </a:lnTo>
                <a:lnTo>
                  <a:pt x="1513" y="665"/>
                </a:lnTo>
                <a:lnTo>
                  <a:pt x="1538" y="689"/>
                </a:lnTo>
                <a:lnTo>
                  <a:pt x="1562" y="709"/>
                </a:lnTo>
                <a:lnTo>
                  <a:pt x="1589" y="728"/>
                </a:lnTo>
                <a:lnTo>
                  <a:pt x="1614" y="743"/>
                </a:lnTo>
                <a:lnTo>
                  <a:pt x="1638" y="753"/>
                </a:lnTo>
                <a:lnTo>
                  <a:pt x="1664" y="763"/>
                </a:lnTo>
                <a:lnTo>
                  <a:pt x="1689" y="772"/>
                </a:lnTo>
                <a:lnTo>
                  <a:pt x="1714" y="777"/>
                </a:lnTo>
                <a:lnTo>
                  <a:pt x="1748" y="782"/>
                </a:lnTo>
                <a:lnTo>
                  <a:pt x="1773" y="787"/>
                </a:lnTo>
                <a:lnTo>
                  <a:pt x="1797" y="792"/>
                </a:lnTo>
                <a:lnTo>
                  <a:pt x="1822" y="792"/>
                </a:lnTo>
                <a:lnTo>
                  <a:pt x="1848" y="792"/>
                </a:lnTo>
                <a:lnTo>
                  <a:pt x="1873" y="796"/>
                </a:lnTo>
                <a:lnTo>
                  <a:pt x="1897" y="796"/>
                </a:lnTo>
                <a:lnTo>
                  <a:pt x="1924" y="796"/>
                </a:lnTo>
                <a:lnTo>
                  <a:pt x="1948" y="796"/>
                </a:lnTo>
                <a:lnTo>
                  <a:pt x="1973" y="796"/>
                </a:lnTo>
                <a:lnTo>
                  <a:pt x="1998" y="796"/>
                </a:lnTo>
                <a:lnTo>
                  <a:pt x="2024" y="796"/>
                </a:lnTo>
                <a:lnTo>
                  <a:pt x="2048" y="796"/>
                </a:lnTo>
              </a:path>
            </a:pathLst>
          </a:custGeom>
          <a:noFill/>
          <a:ln w="12700"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cxnSp>
        <p:nvCxnSpPr>
          <p:cNvPr id="347" name="Google Shape;347;p23"/>
          <p:cNvCxnSpPr/>
          <p:nvPr/>
        </p:nvCxnSpPr>
        <p:spPr>
          <a:xfrm>
            <a:off x="3293534" y="5397500"/>
            <a:ext cx="4171951" cy="0"/>
          </a:xfrm>
          <a:prstGeom prst="straightConnector1">
            <a:avLst/>
          </a:prstGeom>
          <a:noFill/>
          <a:ln w="50800" cap="flat" cmpd="sng">
            <a:solidFill>
              <a:schemeClr val="dk1"/>
            </a:solidFill>
            <a:prstDash val="solid"/>
            <a:round/>
            <a:headEnd type="none" w="sm" len="sm"/>
            <a:tailEnd type="none" w="sm" len="sm"/>
          </a:ln>
        </p:spPr>
      </p:cxnSp>
      <p:cxnSp>
        <p:nvCxnSpPr>
          <p:cNvPr id="348" name="Google Shape;348;p23"/>
          <p:cNvCxnSpPr/>
          <p:nvPr/>
        </p:nvCxnSpPr>
        <p:spPr>
          <a:xfrm rot="10800000">
            <a:off x="5378451" y="3697817"/>
            <a:ext cx="0" cy="1742016"/>
          </a:xfrm>
          <a:prstGeom prst="straightConnector1">
            <a:avLst/>
          </a:prstGeom>
          <a:noFill/>
          <a:ln w="50800" cap="flat" cmpd="sng">
            <a:solidFill>
              <a:schemeClr val="dk1"/>
            </a:solidFill>
            <a:prstDash val="solid"/>
            <a:round/>
            <a:headEnd type="none" w="sm" len="sm"/>
            <a:tailEnd type="none" w="sm" len="sm"/>
          </a:ln>
        </p:spPr>
      </p:cxnSp>
      <p:sp>
        <p:nvSpPr>
          <p:cNvPr id="349" name="Google Shape;349;p23"/>
          <p:cNvSpPr/>
          <p:nvPr/>
        </p:nvSpPr>
        <p:spPr>
          <a:xfrm>
            <a:off x="6005156" y="4910667"/>
            <a:ext cx="456857" cy="447923"/>
          </a:xfrm>
          <a:prstGeom prst="rect">
            <a:avLst/>
          </a:prstGeom>
          <a:noFill/>
          <a:ln>
            <a:noFill/>
          </a:ln>
        </p:spPr>
        <p:txBody>
          <a:bodyPr spcFirstLastPara="1" wrap="square" lIns="120650" tIns="59250" rIns="120650" bIns="59250" anchor="t" anchorCtr="0">
            <a:spAutoFit/>
          </a:bodyPr>
          <a:lstStyle/>
          <a:p>
            <a:pPr marL="0" marR="0" lvl="0" indent="0" algn="ctr" rtl="0">
              <a:spcBef>
                <a:spcPts val="0"/>
              </a:spcBef>
              <a:spcAft>
                <a:spcPts val="0"/>
              </a:spcAft>
              <a:buClr>
                <a:schemeClr val="dk1"/>
              </a:buClr>
              <a:buSzPts val="2133"/>
              <a:buFont typeface="Arial"/>
              <a:buNone/>
            </a:pPr>
            <a:r>
              <a:rPr lang="en-US" sz="2133">
                <a:solidFill>
                  <a:schemeClr val="dk1"/>
                </a:solidFill>
                <a:latin typeface="Noto Sans Symbols"/>
                <a:ea typeface="Noto Sans Symbols"/>
                <a:cs typeface="Noto Sans Symbols"/>
                <a:sym typeface="Noto Sans Symbols"/>
              </a:rPr>
              <a:t>♓</a:t>
            </a:r>
            <a:endParaRPr/>
          </a:p>
        </p:txBody>
      </p:sp>
      <p:cxnSp>
        <p:nvCxnSpPr>
          <p:cNvPr id="350" name="Google Shape;350;p23"/>
          <p:cNvCxnSpPr/>
          <p:nvPr/>
        </p:nvCxnSpPr>
        <p:spPr>
          <a:xfrm>
            <a:off x="5441951" y="5080000"/>
            <a:ext cx="768300" cy="0"/>
          </a:xfrm>
          <a:prstGeom prst="straightConnector1">
            <a:avLst/>
          </a:prstGeom>
          <a:noFill/>
          <a:ln w="12700" cap="flat" cmpd="sng">
            <a:solidFill>
              <a:schemeClr val="dk1"/>
            </a:solidFill>
            <a:prstDash val="dash"/>
            <a:round/>
            <a:headEnd type="none" w="sm" len="sm"/>
            <a:tailEnd type="none" w="sm" len="sm"/>
          </a:ln>
        </p:spPr>
      </p:cxnSp>
      <p:sp>
        <p:nvSpPr>
          <p:cNvPr id="351" name="Google Shape;351;p23"/>
          <p:cNvSpPr/>
          <p:nvPr/>
        </p:nvSpPr>
        <p:spPr>
          <a:xfrm>
            <a:off x="6328834" y="4929718"/>
            <a:ext cx="3565081" cy="407014"/>
          </a:xfrm>
          <a:prstGeom prst="rect">
            <a:avLst/>
          </a:prstGeom>
          <a:noFill/>
          <a:ln>
            <a:noFill/>
          </a:ln>
        </p:spPr>
        <p:txBody>
          <a:bodyPr spcFirstLastPara="1" wrap="square" lIns="120650" tIns="59250" rIns="120650" bIns="59250" anchor="t" anchorCtr="0">
            <a:spAutoFit/>
          </a:bodyPr>
          <a:lstStyle/>
          <a:p>
            <a:pPr marL="0" marR="0" lvl="0" indent="0" algn="l" rtl="0">
              <a:spcBef>
                <a:spcPts val="0"/>
              </a:spcBef>
              <a:spcAft>
                <a:spcPts val="0"/>
              </a:spcAft>
              <a:buClr>
                <a:schemeClr val="dk1"/>
              </a:buClr>
              <a:buSzPts val="1867"/>
              <a:buFont typeface="Arial"/>
              <a:buNone/>
            </a:pPr>
            <a:r>
              <a:rPr lang="en-US" sz="1867">
                <a:solidFill>
                  <a:schemeClr val="dk1"/>
                </a:solidFill>
                <a:latin typeface="Arial"/>
                <a:ea typeface="Arial"/>
                <a:cs typeface="Arial"/>
                <a:sym typeface="Arial"/>
              </a:rPr>
              <a:t>Deviation (distance from mean)</a:t>
            </a:r>
            <a:endParaRPr/>
          </a:p>
        </p:txBody>
      </p:sp>
      <p:sp>
        <p:nvSpPr>
          <p:cNvPr id="352" name="Google Shape;352;p23"/>
          <p:cNvSpPr txBox="1">
            <a:spLocks noGrp="1"/>
          </p:cNvSpPr>
          <p:nvPr>
            <p:ph type="title"/>
          </p:nvPr>
        </p:nvSpPr>
        <p:spPr>
          <a:xfrm>
            <a:off x="609600" y="275167"/>
            <a:ext cx="10972800" cy="416984"/>
          </a:xfrm>
          <a:prstGeom prst="rect">
            <a:avLst/>
          </a:prstGeom>
          <a:noFill/>
          <a:ln>
            <a:noFill/>
          </a:ln>
        </p:spPr>
        <p:txBody>
          <a:bodyPr spcFirstLastPara="1" wrap="square" lIns="121900" tIns="60950" rIns="121900" bIns="60950" anchor="t"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a:t>Measures of Variability</a:t>
            </a:r>
            <a:endParaRPr/>
          </a:p>
        </p:txBody>
      </p:sp>
    </p:spTree>
  </p:cSld>
  <p:clrMapOvr>
    <a:masterClrMapping/>
  </p:clrMapOvr>
  <p:transition>
    <p:push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24"/>
          <p:cNvSpPr txBox="1"/>
          <p:nvPr/>
        </p:nvSpPr>
        <p:spPr>
          <a:xfrm>
            <a:off x="624417" y="260352"/>
            <a:ext cx="5952067"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In class exercise</a:t>
            </a:r>
            <a:endParaRPr/>
          </a:p>
        </p:txBody>
      </p:sp>
      <p:sp>
        <p:nvSpPr>
          <p:cNvPr id="358" name="Google Shape;358;p24"/>
          <p:cNvSpPr/>
          <p:nvPr/>
        </p:nvSpPr>
        <p:spPr>
          <a:xfrm>
            <a:off x="624417" y="1198034"/>
            <a:ext cx="10464900" cy="1200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Find std and Var </a:t>
            </a:r>
            <a:endParaRPr/>
          </a:p>
          <a:p>
            <a:pPr marL="0" marR="0" lvl="0" indent="0" algn="l" rtl="0">
              <a:spcBef>
                <a:spcPts val="0"/>
              </a:spcBef>
              <a:spcAft>
                <a:spcPts val="0"/>
              </a:spcAft>
              <a:buClr>
                <a:schemeClr val="dk1"/>
              </a:buClr>
              <a:buSzPts val="2400"/>
              <a:buFont typeface="Arial"/>
              <a:buNone/>
            </a:pPr>
            <a:endParaRPr sz="2400">
              <a:solidFill>
                <a:schemeClr val="dk1"/>
              </a:solidFill>
              <a:latin typeface="Arial"/>
              <a:ea typeface="Arial"/>
              <a:cs typeface="Arial"/>
              <a:sym typeface="Arial"/>
            </a:endParaRPr>
          </a:p>
          <a:p>
            <a:pPr marL="0" marR="0" lvl="0" indent="0" algn="l" rtl="0">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44, 50, 38, 96, 42, 47, 40, 39, 46, 50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g142ff70f1a9_0_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365" name="Google Shape;365;g142ff70f1a9_0_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25"/>
          <p:cNvSpPr/>
          <p:nvPr/>
        </p:nvSpPr>
        <p:spPr>
          <a:xfrm>
            <a:off x="1107391" y="332318"/>
            <a:ext cx="1093569"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Range</a:t>
            </a:r>
            <a:endParaRPr/>
          </a:p>
        </p:txBody>
      </p:sp>
      <p:sp>
        <p:nvSpPr>
          <p:cNvPr id="371" name="Google Shape;371;p25"/>
          <p:cNvSpPr/>
          <p:nvPr/>
        </p:nvSpPr>
        <p:spPr>
          <a:xfrm>
            <a:off x="431800" y="1126067"/>
            <a:ext cx="11760200"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The "Range" for a data set is the difference between the largest value and smallest value contained in the data set. First reorder the data set from smallest to largest then subtract the first element from the last element</a:t>
            </a:r>
            <a:endParaRPr/>
          </a:p>
        </p:txBody>
      </p:sp>
      <p:sp>
        <p:nvSpPr>
          <p:cNvPr id="372" name="Google Shape;372;p25"/>
          <p:cNvSpPr/>
          <p:nvPr/>
        </p:nvSpPr>
        <p:spPr>
          <a:xfrm>
            <a:off x="978859" y="2565401"/>
            <a:ext cx="4036800" cy="461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Data Set = 2, 5, 9, 3, 5, 4, 7 </a:t>
            </a:r>
            <a:endParaRPr sz="2400">
              <a:solidFill>
                <a:schemeClr val="dk1"/>
              </a:solidFill>
              <a:latin typeface="Arial"/>
              <a:ea typeface="Arial"/>
              <a:cs typeface="Arial"/>
              <a:sym typeface="Arial"/>
            </a:endParaRPr>
          </a:p>
        </p:txBody>
      </p:sp>
      <p:sp>
        <p:nvSpPr>
          <p:cNvPr id="373" name="Google Shape;373;p25"/>
          <p:cNvSpPr/>
          <p:nvPr/>
        </p:nvSpPr>
        <p:spPr>
          <a:xfrm>
            <a:off x="1016380" y="3500968"/>
            <a:ext cx="4211409"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Reordered = 2, 3, 4, 5, 5, 7, 9</a:t>
            </a:r>
            <a:endParaRPr/>
          </a:p>
        </p:txBody>
      </p:sp>
      <p:sp>
        <p:nvSpPr>
          <p:cNvPr id="374" name="Google Shape;374;p25"/>
          <p:cNvSpPr/>
          <p:nvPr/>
        </p:nvSpPr>
        <p:spPr>
          <a:xfrm>
            <a:off x="1015049" y="4508501"/>
            <a:ext cx="2954655"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Range = ( 9 - 2 ) = 7</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p:nvPr/>
        </p:nvSpPr>
        <p:spPr>
          <a:xfrm>
            <a:off x="4627905" y="143934"/>
            <a:ext cx="2936190" cy="694144"/>
          </a:xfrm>
          <a:prstGeom prst="rect">
            <a:avLst/>
          </a:prstGeom>
          <a:noFill/>
          <a:ln>
            <a:noFill/>
          </a:ln>
        </p:spPr>
        <p:txBody>
          <a:bodyPr spcFirstLastPara="1" wrap="square" lIns="120650" tIns="59250" rIns="120650" bIns="59250" anchor="t" anchorCtr="0">
            <a:spAutoFit/>
          </a:bodyPr>
          <a:lstStyle/>
          <a:p>
            <a:pPr marL="0" marR="0" lvl="0" indent="0" algn="ctr" rtl="0">
              <a:spcBef>
                <a:spcPts val="0"/>
              </a:spcBef>
              <a:spcAft>
                <a:spcPts val="0"/>
              </a:spcAft>
              <a:buClr>
                <a:schemeClr val="dk1"/>
              </a:buClr>
              <a:buSzPts val="3733"/>
              <a:buFont typeface="Arial"/>
              <a:buNone/>
            </a:pPr>
            <a:r>
              <a:rPr lang="en-US" sz="3733" b="0" i="1" u="none" strike="noStrike" cap="none">
                <a:solidFill>
                  <a:schemeClr val="dk1"/>
                </a:solidFill>
                <a:latin typeface="Arial"/>
                <a:ea typeface="Arial"/>
                <a:cs typeface="Arial"/>
                <a:sym typeface="Arial"/>
              </a:rPr>
              <a:t>STATISTICS</a:t>
            </a:r>
            <a:endParaRPr/>
          </a:p>
        </p:txBody>
      </p:sp>
      <p:sp>
        <p:nvSpPr>
          <p:cNvPr id="124" name="Google Shape;124;p3"/>
          <p:cNvSpPr/>
          <p:nvPr/>
        </p:nvSpPr>
        <p:spPr>
          <a:xfrm>
            <a:off x="624418" y="1845733"/>
            <a:ext cx="10562167" cy="34163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Statistics is the science of data.  It involves </a:t>
            </a:r>
            <a:endParaRPr/>
          </a:p>
          <a:p>
            <a:pPr marL="457200" marR="0" lvl="1" indent="-152400" algn="l" rtl="0">
              <a:spcBef>
                <a:spcPts val="0"/>
              </a:spcBef>
              <a:spcAft>
                <a:spcPts val="0"/>
              </a:spcAft>
              <a:buClr>
                <a:schemeClr val="dk1"/>
              </a:buClr>
              <a:buSzPts val="2400"/>
              <a:buFont typeface="Noto Sans Symbols"/>
              <a:buChar char="✔"/>
            </a:pPr>
            <a:r>
              <a:rPr lang="en-US" sz="2400" b="0" i="0" u="none" strike="noStrike" cap="none">
                <a:solidFill>
                  <a:schemeClr val="dk1"/>
                </a:solidFill>
                <a:latin typeface="Arial"/>
                <a:ea typeface="Arial"/>
                <a:cs typeface="Arial"/>
                <a:sym typeface="Arial"/>
              </a:rPr>
              <a:t>collecting, </a:t>
            </a:r>
            <a:endParaRPr/>
          </a:p>
          <a:p>
            <a:pPr marL="457200" marR="0" lvl="1" indent="-152400" algn="l" rtl="0">
              <a:spcBef>
                <a:spcPts val="0"/>
              </a:spcBef>
              <a:spcAft>
                <a:spcPts val="0"/>
              </a:spcAft>
              <a:buClr>
                <a:schemeClr val="dk1"/>
              </a:buClr>
              <a:buSzPts val="2400"/>
              <a:buFont typeface="Noto Sans Symbols"/>
              <a:buChar char="✔"/>
            </a:pPr>
            <a:r>
              <a:rPr lang="en-US" sz="2400" b="0" i="0" u="none" strike="noStrike" cap="none">
                <a:solidFill>
                  <a:schemeClr val="dk1"/>
                </a:solidFill>
                <a:latin typeface="Arial"/>
                <a:ea typeface="Arial"/>
                <a:cs typeface="Arial"/>
                <a:sym typeface="Arial"/>
              </a:rPr>
              <a:t>classifying, </a:t>
            </a:r>
            <a:endParaRPr/>
          </a:p>
          <a:p>
            <a:pPr marL="457200" marR="0" lvl="1" indent="-152400" algn="l" rtl="0">
              <a:spcBef>
                <a:spcPts val="0"/>
              </a:spcBef>
              <a:spcAft>
                <a:spcPts val="0"/>
              </a:spcAft>
              <a:buClr>
                <a:schemeClr val="dk1"/>
              </a:buClr>
              <a:buSzPts val="2400"/>
              <a:buFont typeface="Noto Sans Symbols"/>
              <a:buChar char="✔"/>
            </a:pPr>
            <a:r>
              <a:rPr lang="en-US" sz="2400" b="0" i="0" u="none" strike="noStrike" cap="none">
                <a:solidFill>
                  <a:schemeClr val="dk1"/>
                </a:solidFill>
                <a:latin typeface="Arial"/>
                <a:ea typeface="Arial"/>
                <a:cs typeface="Arial"/>
                <a:sym typeface="Arial"/>
              </a:rPr>
              <a:t>summarizing, </a:t>
            </a:r>
            <a:endParaRPr/>
          </a:p>
          <a:p>
            <a:pPr marL="457200" marR="0" lvl="1" indent="-152400" algn="l" rtl="0">
              <a:spcBef>
                <a:spcPts val="0"/>
              </a:spcBef>
              <a:spcAft>
                <a:spcPts val="0"/>
              </a:spcAft>
              <a:buClr>
                <a:schemeClr val="dk1"/>
              </a:buClr>
              <a:buSzPts val="2400"/>
              <a:buFont typeface="Noto Sans Symbols"/>
              <a:buChar char="✔"/>
            </a:pPr>
            <a:r>
              <a:rPr lang="en-US" sz="2400" b="0" i="0" u="none" strike="noStrike" cap="none">
                <a:solidFill>
                  <a:schemeClr val="dk1"/>
                </a:solidFill>
                <a:latin typeface="Arial"/>
                <a:ea typeface="Arial"/>
                <a:cs typeface="Arial"/>
                <a:sym typeface="Arial"/>
              </a:rPr>
              <a:t>analyzing,</a:t>
            </a:r>
            <a:endParaRPr/>
          </a:p>
          <a:p>
            <a:pPr marL="457200" marR="0" lvl="1" indent="-152400" algn="l" rtl="0">
              <a:spcBef>
                <a:spcPts val="0"/>
              </a:spcBef>
              <a:spcAft>
                <a:spcPts val="0"/>
              </a:spcAft>
              <a:buClr>
                <a:schemeClr val="dk1"/>
              </a:buClr>
              <a:buSzPts val="2400"/>
              <a:buFont typeface="Noto Sans Symbols"/>
              <a:buChar char="✔"/>
            </a:pPr>
            <a:r>
              <a:rPr lang="en-US" sz="2400" b="0" i="0" u="none" strike="noStrike" cap="none">
                <a:solidFill>
                  <a:schemeClr val="dk1"/>
                </a:solidFill>
                <a:latin typeface="Arial"/>
                <a:ea typeface="Arial"/>
                <a:cs typeface="Arial"/>
                <a:sym typeface="Arial"/>
              </a:rPr>
              <a:t>and interpreting numerical information. </a:t>
            </a:r>
            <a:endParaRPr/>
          </a:p>
          <a:p>
            <a:pPr marL="0" marR="0" lvl="0" indent="0" algn="l" rtl="0">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Statistics is used in several different disciplines (both scientific</a:t>
            </a:r>
            <a:endParaRPr/>
          </a:p>
          <a:p>
            <a:pPr marL="0" marR="0" lvl="0" indent="0" algn="l" rtl="0">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and non-scientific) to make decisions and draw conclusions based on data.</a:t>
            </a:r>
            <a:endParaRPr/>
          </a:p>
        </p:txBody>
      </p:sp>
      <p:pic>
        <p:nvPicPr>
          <p:cNvPr id="125" name="Google Shape;125;p3"/>
          <p:cNvPicPr preferRelativeResize="0"/>
          <p:nvPr/>
        </p:nvPicPr>
        <p:blipFill rotWithShape="1">
          <a:blip r:embed="rId3">
            <a:alphaModFix/>
          </a:blip>
          <a:srcRect/>
          <a:stretch/>
        </p:blipFill>
        <p:spPr>
          <a:xfrm>
            <a:off x="10320867" y="55033"/>
            <a:ext cx="1841500" cy="279400"/>
          </a:xfrm>
          <a:prstGeom prst="rect">
            <a:avLst/>
          </a:prstGeom>
          <a:noFill/>
          <a:ln>
            <a:noFill/>
          </a:ln>
        </p:spPr>
      </p:pic>
    </p:spTree>
  </p:cSld>
  <p:clrMapOvr>
    <a:masterClrMapping/>
  </p:clrMapOvr>
  <p:transition>
    <p:push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pic>
        <p:nvPicPr>
          <p:cNvPr id="130" name="Google Shape;130;p4"/>
          <p:cNvPicPr preferRelativeResize="0"/>
          <p:nvPr/>
        </p:nvPicPr>
        <p:blipFill rotWithShape="1">
          <a:blip r:embed="rId3">
            <a:alphaModFix/>
          </a:blip>
          <a:srcRect/>
          <a:stretch/>
        </p:blipFill>
        <p:spPr>
          <a:xfrm>
            <a:off x="1871134" y="980018"/>
            <a:ext cx="7564967" cy="3024716"/>
          </a:xfrm>
          <a:prstGeom prst="rect">
            <a:avLst/>
          </a:prstGeom>
          <a:noFill/>
          <a:ln w="12700" cap="flat" cmpd="sng">
            <a:solidFill>
              <a:srgbClr val="FC0128"/>
            </a:solidFill>
            <a:prstDash val="solid"/>
            <a:miter lim="800000"/>
            <a:headEnd type="none" w="sm" len="sm"/>
            <a:tailEnd type="none" w="sm" len="sm"/>
          </a:ln>
        </p:spPr>
      </p:pic>
      <p:sp>
        <p:nvSpPr>
          <p:cNvPr id="131" name="Google Shape;131;p4"/>
          <p:cNvSpPr txBox="1"/>
          <p:nvPr/>
        </p:nvSpPr>
        <p:spPr>
          <a:xfrm>
            <a:off x="1200151" y="4150785"/>
            <a:ext cx="614468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Software for the Course</a:t>
            </a:r>
            <a:endParaRPr/>
          </a:p>
        </p:txBody>
      </p:sp>
      <p:pic>
        <p:nvPicPr>
          <p:cNvPr id="132" name="Google Shape;132;p4"/>
          <p:cNvPicPr preferRelativeResize="0"/>
          <p:nvPr/>
        </p:nvPicPr>
        <p:blipFill rotWithShape="1">
          <a:blip r:embed="rId4">
            <a:alphaModFix/>
          </a:blip>
          <a:srcRect/>
          <a:stretch/>
        </p:blipFill>
        <p:spPr>
          <a:xfrm>
            <a:off x="10320867" y="55033"/>
            <a:ext cx="1841500" cy="279400"/>
          </a:xfrm>
          <a:prstGeom prst="rect">
            <a:avLst/>
          </a:prstGeom>
          <a:noFill/>
          <a:ln>
            <a:noFill/>
          </a:ln>
        </p:spPr>
      </p:pic>
      <p:pic>
        <p:nvPicPr>
          <p:cNvPr id="133" name="Google Shape;133;p4" descr="A picture containing drawing&#10;&#10;Description automatically generated"/>
          <p:cNvPicPr preferRelativeResize="0"/>
          <p:nvPr/>
        </p:nvPicPr>
        <p:blipFill rotWithShape="1">
          <a:blip r:embed="rId5">
            <a:alphaModFix/>
          </a:blip>
          <a:srcRect/>
          <a:stretch/>
        </p:blipFill>
        <p:spPr>
          <a:xfrm>
            <a:off x="1200151" y="4830235"/>
            <a:ext cx="5719925" cy="1932021"/>
          </a:xfrm>
          <a:prstGeom prst="rect">
            <a:avLst/>
          </a:prstGeom>
          <a:noFill/>
          <a:ln>
            <a:noFill/>
          </a:ln>
        </p:spPr>
      </p:pic>
      <p:pic>
        <p:nvPicPr>
          <p:cNvPr id="134" name="Google Shape;134;p4" descr="A picture containing drawing&#10;&#10;Description automatically generated"/>
          <p:cNvPicPr preferRelativeResize="0"/>
          <p:nvPr/>
        </p:nvPicPr>
        <p:blipFill rotWithShape="1">
          <a:blip r:embed="rId6">
            <a:alphaModFix/>
          </a:blip>
          <a:srcRect/>
          <a:stretch/>
        </p:blipFill>
        <p:spPr>
          <a:xfrm>
            <a:off x="7632171" y="4811636"/>
            <a:ext cx="1531256" cy="1666576"/>
          </a:xfrm>
          <a:prstGeom prst="rect">
            <a:avLst/>
          </a:prstGeom>
          <a:noFill/>
          <a:ln>
            <a:noFill/>
          </a:ln>
        </p:spPr>
      </p:pic>
    </p:spTree>
  </p:cSld>
  <p:clrMapOvr>
    <a:masterClrMapping/>
  </p:clrMapOvr>
  <p:transition>
    <p:push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5"/>
          <p:cNvSpPr/>
          <p:nvPr/>
        </p:nvSpPr>
        <p:spPr>
          <a:xfrm>
            <a:off x="8481485" y="886884"/>
            <a:ext cx="1986636" cy="447923"/>
          </a:xfrm>
          <a:prstGeom prst="rect">
            <a:avLst/>
          </a:prstGeom>
          <a:noFill/>
          <a:ln>
            <a:noFill/>
          </a:ln>
        </p:spPr>
        <p:txBody>
          <a:bodyPr spcFirstLastPara="1" wrap="square" lIns="120650" tIns="59250" rIns="120650" bIns="59250" anchor="t" anchorCtr="0">
            <a:spAutoFit/>
          </a:bodyPr>
          <a:lstStyle/>
          <a:p>
            <a:pPr marL="0" marR="0" lvl="0" indent="0" algn="l" rtl="0">
              <a:spcBef>
                <a:spcPts val="0"/>
              </a:spcBef>
              <a:spcAft>
                <a:spcPts val="0"/>
              </a:spcAft>
              <a:buClr>
                <a:schemeClr val="dk1"/>
              </a:buClr>
              <a:buSzPts val="2133"/>
              <a:buFont typeface="Arial"/>
              <a:buNone/>
            </a:pPr>
            <a:r>
              <a:rPr lang="en-US" sz="2133" b="0" i="0" u="none" strike="noStrike" cap="none">
                <a:solidFill>
                  <a:schemeClr val="dk1"/>
                </a:solidFill>
                <a:latin typeface="Arial"/>
                <a:ea typeface="Arial"/>
                <a:cs typeface="Arial"/>
                <a:sym typeface="Arial"/>
              </a:rPr>
              <a:t>POPULATION</a:t>
            </a:r>
            <a:endParaRPr/>
          </a:p>
        </p:txBody>
      </p:sp>
      <p:sp>
        <p:nvSpPr>
          <p:cNvPr id="140" name="Google Shape;140;p5"/>
          <p:cNvSpPr/>
          <p:nvPr/>
        </p:nvSpPr>
        <p:spPr>
          <a:xfrm>
            <a:off x="6096000" y="3238500"/>
            <a:ext cx="5271743" cy="2955319"/>
          </a:xfrm>
          <a:prstGeom prst="rect">
            <a:avLst/>
          </a:prstGeom>
          <a:noFill/>
          <a:ln>
            <a:noFill/>
          </a:ln>
        </p:spPr>
        <p:txBody>
          <a:bodyPr spcFirstLastPara="1" wrap="square" lIns="122750" tIns="61375" rIns="122750" bIns="61375" anchor="t" anchorCtr="0">
            <a:spAutoFit/>
          </a:bodyPr>
          <a:lstStyle/>
          <a:p>
            <a:pPr marL="0" marR="0" lvl="0" indent="0" algn="l" rtl="0">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     Population Parameters</a:t>
            </a:r>
            <a:endParaRPr/>
          </a:p>
          <a:p>
            <a:pPr marL="0" marR="0" lvl="0" indent="0" algn="l" rtl="0">
              <a:spcBef>
                <a:spcPts val="0"/>
              </a:spcBef>
              <a:spcAft>
                <a:spcPts val="0"/>
              </a:spcAft>
              <a:buClr>
                <a:schemeClr val="dk1"/>
              </a:buClr>
              <a:buSzPts val="2133"/>
              <a:buFont typeface="Arial"/>
              <a:buNone/>
            </a:pPr>
            <a:r>
              <a:rPr lang="en-US" sz="2133" b="0" i="0" u="none" strike="noStrike" cap="none">
                <a:solidFill>
                  <a:schemeClr val="dk1"/>
                </a:solidFill>
                <a:latin typeface="Arial"/>
                <a:ea typeface="Arial"/>
                <a:cs typeface="Arial"/>
                <a:sym typeface="Arial"/>
              </a:rPr>
              <a:t>a hypothetical set of N observations from </a:t>
            </a:r>
            <a:endParaRPr/>
          </a:p>
          <a:p>
            <a:pPr marL="0" marR="0" lvl="0" indent="0" algn="l" rtl="0">
              <a:spcBef>
                <a:spcPts val="0"/>
              </a:spcBef>
              <a:spcAft>
                <a:spcPts val="0"/>
              </a:spcAft>
              <a:buClr>
                <a:schemeClr val="dk1"/>
              </a:buClr>
              <a:buSzPts val="2133"/>
              <a:buFont typeface="Arial"/>
              <a:buNone/>
            </a:pPr>
            <a:r>
              <a:rPr lang="en-US" sz="2133" b="0" i="0" u="none" strike="noStrike" cap="none">
                <a:solidFill>
                  <a:schemeClr val="dk1"/>
                </a:solidFill>
                <a:latin typeface="Arial"/>
                <a:ea typeface="Arial"/>
                <a:cs typeface="Arial"/>
                <a:sym typeface="Arial"/>
              </a:rPr>
              <a:t>which the sample is obtained (typically N </a:t>
            </a:r>
            <a:endParaRPr/>
          </a:p>
          <a:p>
            <a:pPr marL="0" marR="0" lvl="0" indent="0" algn="l" rtl="0">
              <a:spcBef>
                <a:spcPts val="0"/>
              </a:spcBef>
              <a:spcAft>
                <a:spcPts val="0"/>
              </a:spcAft>
              <a:buClr>
                <a:schemeClr val="dk1"/>
              </a:buClr>
              <a:buSzPts val="2133"/>
              <a:buFont typeface="Arial"/>
              <a:buNone/>
            </a:pPr>
            <a:r>
              <a:rPr lang="en-US" sz="2133" b="0" i="0" u="none" strike="noStrike" cap="none">
                <a:solidFill>
                  <a:schemeClr val="dk1"/>
                </a:solidFill>
                <a:latin typeface="Arial"/>
                <a:ea typeface="Arial"/>
                <a:cs typeface="Arial"/>
                <a:sym typeface="Arial"/>
              </a:rPr>
              <a:t>very large)</a:t>
            </a:r>
            <a:endParaRPr/>
          </a:p>
          <a:p>
            <a:pPr marL="0" marR="0" lvl="0" indent="0" algn="l" rtl="0">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2400"/>
              <a:buFont typeface="Arial"/>
              <a:buNone/>
            </a:pPr>
            <a:r>
              <a:rPr lang="en-US" sz="2400" b="0" i="0" u="none" strike="noStrike" cap="none">
                <a:solidFill>
                  <a:schemeClr val="dk1"/>
                </a:solidFill>
                <a:latin typeface="Noto Sans Symbols"/>
                <a:ea typeface="Noto Sans Symbols"/>
                <a:cs typeface="Noto Sans Symbols"/>
                <a:sym typeface="Noto Sans Symbols"/>
              </a:rPr>
              <a:t>μ  = </a:t>
            </a:r>
            <a:r>
              <a:rPr lang="en-US" sz="2400" b="0" i="0" u="none" strike="noStrike" cap="none">
                <a:solidFill>
                  <a:schemeClr val="dk1"/>
                </a:solidFill>
                <a:latin typeface="Arial"/>
                <a:ea typeface="Arial"/>
                <a:cs typeface="Arial"/>
                <a:sym typeface="Arial"/>
              </a:rPr>
              <a:t> Population mean</a:t>
            </a:r>
            <a:endParaRPr/>
          </a:p>
          <a:p>
            <a:pPr marL="0" marR="0" lvl="0" indent="0" algn="l" rtl="0">
              <a:spcBef>
                <a:spcPts val="0"/>
              </a:spcBef>
              <a:spcAft>
                <a:spcPts val="0"/>
              </a:spcAft>
              <a:buClr>
                <a:schemeClr val="dk1"/>
              </a:buClr>
              <a:buSzPts val="2400"/>
              <a:buFont typeface="Arial"/>
              <a:buNone/>
            </a:pPr>
            <a:r>
              <a:rPr lang="en-US" sz="2400" b="0" i="0" u="none" strike="noStrike" cap="none">
                <a:solidFill>
                  <a:schemeClr val="dk1"/>
                </a:solidFill>
                <a:latin typeface="Noto Sans Symbols"/>
                <a:ea typeface="Noto Sans Symbols"/>
                <a:cs typeface="Noto Sans Symbols"/>
                <a:sym typeface="Noto Sans Symbols"/>
              </a:rPr>
              <a:t>σ</a:t>
            </a:r>
            <a:r>
              <a:rPr lang="en-US" sz="2400" b="0" i="0" u="none" strike="noStrike" cap="none" baseline="30000">
                <a:solidFill>
                  <a:schemeClr val="dk1"/>
                </a:solidFill>
                <a:latin typeface="Arial"/>
                <a:ea typeface="Arial"/>
                <a:cs typeface="Arial"/>
                <a:sym typeface="Arial"/>
              </a:rPr>
              <a:t>2 </a:t>
            </a:r>
            <a:r>
              <a:rPr lang="en-US" sz="2400" b="0" i="0" u="none" strike="noStrike" cap="none">
                <a:solidFill>
                  <a:schemeClr val="dk1"/>
                </a:solidFill>
                <a:latin typeface="Arial"/>
                <a:ea typeface="Arial"/>
                <a:cs typeface="Arial"/>
                <a:sym typeface="Arial"/>
              </a:rPr>
              <a:t>= Population Variance</a:t>
            </a:r>
            <a:endParaRPr/>
          </a:p>
          <a:p>
            <a:pPr marL="0" marR="0" lvl="0" indent="0" algn="l" rtl="0">
              <a:spcBef>
                <a:spcPts val="0"/>
              </a:spcBef>
              <a:spcAft>
                <a:spcPts val="0"/>
              </a:spcAft>
              <a:buClr>
                <a:schemeClr val="dk1"/>
              </a:buClr>
              <a:buSzPts val="2400"/>
              <a:buFont typeface="Arial"/>
              <a:buNone/>
            </a:pPr>
            <a:r>
              <a:rPr lang="en-US" sz="2400" b="0" i="0" u="none" strike="noStrike" cap="none">
                <a:solidFill>
                  <a:schemeClr val="dk1"/>
                </a:solidFill>
                <a:latin typeface="Noto Sans Symbols"/>
                <a:ea typeface="Noto Sans Symbols"/>
                <a:cs typeface="Noto Sans Symbols"/>
                <a:sym typeface="Noto Sans Symbols"/>
              </a:rPr>
              <a:t>σ </a:t>
            </a:r>
            <a:r>
              <a:rPr lang="en-US" sz="2400" b="0" i="0" u="none" strike="noStrike" cap="none">
                <a:solidFill>
                  <a:schemeClr val="dk1"/>
                </a:solidFill>
                <a:latin typeface="Arial"/>
                <a:ea typeface="Arial"/>
                <a:cs typeface="Arial"/>
                <a:sym typeface="Arial"/>
              </a:rPr>
              <a:t> = Population Standard Deviation</a:t>
            </a:r>
            <a:endParaRPr/>
          </a:p>
        </p:txBody>
      </p:sp>
      <p:sp>
        <p:nvSpPr>
          <p:cNvPr id="141" name="Google Shape;141;p5"/>
          <p:cNvSpPr/>
          <p:nvPr/>
        </p:nvSpPr>
        <p:spPr>
          <a:xfrm>
            <a:off x="2863852" y="886884"/>
            <a:ext cx="1354540" cy="447923"/>
          </a:xfrm>
          <a:prstGeom prst="rect">
            <a:avLst/>
          </a:prstGeom>
          <a:noFill/>
          <a:ln>
            <a:noFill/>
          </a:ln>
        </p:spPr>
        <p:txBody>
          <a:bodyPr spcFirstLastPara="1" wrap="square" lIns="120650" tIns="59250" rIns="120650" bIns="59250" anchor="t" anchorCtr="0">
            <a:spAutoFit/>
          </a:bodyPr>
          <a:lstStyle/>
          <a:p>
            <a:pPr marL="0" marR="0" lvl="0" indent="0" algn="l" rtl="0">
              <a:spcBef>
                <a:spcPts val="0"/>
              </a:spcBef>
              <a:spcAft>
                <a:spcPts val="0"/>
              </a:spcAft>
              <a:buClr>
                <a:schemeClr val="dk1"/>
              </a:buClr>
              <a:buSzPts val="2133"/>
              <a:buFont typeface="Arial"/>
              <a:buNone/>
            </a:pPr>
            <a:r>
              <a:rPr lang="en-US" sz="2133" b="0" i="0" u="none" strike="noStrike" cap="none">
                <a:solidFill>
                  <a:schemeClr val="dk1"/>
                </a:solidFill>
                <a:latin typeface="Arial"/>
                <a:ea typeface="Arial"/>
                <a:cs typeface="Arial"/>
                <a:sym typeface="Arial"/>
              </a:rPr>
              <a:t>SAMPLE</a:t>
            </a:r>
            <a:endParaRPr/>
          </a:p>
        </p:txBody>
      </p:sp>
      <p:sp>
        <p:nvSpPr>
          <p:cNvPr id="142" name="Google Shape;142;p5"/>
          <p:cNvSpPr/>
          <p:nvPr/>
        </p:nvSpPr>
        <p:spPr>
          <a:xfrm>
            <a:off x="311151" y="3306234"/>
            <a:ext cx="5545216" cy="2914218"/>
          </a:xfrm>
          <a:prstGeom prst="rect">
            <a:avLst/>
          </a:prstGeom>
          <a:noFill/>
          <a:ln>
            <a:noFill/>
          </a:ln>
        </p:spPr>
        <p:txBody>
          <a:bodyPr spcFirstLastPara="1" wrap="square" lIns="122750" tIns="61375" rIns="122750" bIns="61375" anchor="t" anchorCtr="0">
            <a:spAutoFit/>
          </a:bodyPr>
          <a:lstStyle/>
          <a:p>
            <a:pPr marL="0" marR="0" lvl="0" indent="0" algn="l" rtl="0">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Sample Statistics</a:t>
            </a:r>
            <a:endParaRPr/>
          </a:p>
          <a:p>
            <a:pPr marL="0" marR="0" lvl="0" indent="0" algn="l" rtl="0">
              <a:spcBef>
                <a:spcPts val="0"/>
              </a:spcBef>
              <a:spcAft>
                <a:spcPts val="0"/>
              </a:spcAft>
              <a:buClr>
                <a:schemeClr val="dk1"/>
              </a:buClr>
              <a:buSzPts val="2133"/>
              <a:buFont typeface="Arial"/>
              <a:buNone/>
            </a:pPr>
            <a:r>
              <a:rPr lang="en-US" sz="2133" b="0" i="0" u="none" strike="noStrike" cap="none">
                <a:solidFill>
                  <a:schemeClr val="dk1"/>
                </a:solidFill>
                <a:latin typeface="Arial"/>
                <a:ea typeface="Arial"/>
                <a:cs typeface="Arial"/>
                <a:sym typeface="Arial"/>
              </a:rPr>
              <a:t>A sample is a set of n observations actually </a:t>
            </a:r>
            <a:endParaRPr/>
          </a:p>
          <a:p>
            <a:pPr marL="0" marR="0" lvl="0" indent="0" algn="l" rtl="0">
              <a:spcBef>
                <a:spcPts val="0"/>
              </a:spcBef>
              <a:spcAft>
                <a:spcPts val="0"/>
              </a:spcAft>
              <a:buClr>
                <a:schemeClr val="dk1"/>
              </a:buClr>
              <a:buSzPts val="2133"/>
              <a:buFont typeface="Arial"/>
              <a:buNone/>
            </a:pPr>
            <a:r>
              <a:rPr lang="en-US" sz="2133" b="0" i="0" u="none" strike="noStrike" cap="none">
                <a:solidFill>
                  <a:schemeClr val="dk1"/>
                </a:solidFill>
                <a:latin typeface="Arial"/>
                <a:ea typeface="Arial"/>
                <a:cs typeface="Arial"/>
                <a:sym typeface="Arial"/>
              </a:rPr>
              <a:t>obtained and a statistic is a numerical value</a:t>
            </a:r>
            <a:endParaRPr/>
          </a:p>
          <a:p>
            <a:pPr marL="0" marR="0" lvl="0" indent="0" algn="l" rtl="0">
              <a:spcBef>
                <a:spcPts val="0"/>
              </a:spcBef>
              <a:spcAft>
                <a:spcPts val="0"/>
              </a:spcAft>
              <a:buClr>
                <a:schemeClr val="dk1"/>
              </a:buClr>
              <a:buSzPts val="2133"/>
              <a:buFont typeface="Arial"/>
              <a:buNone/>
            </a:pPr>
            <a:r>
              <a:rPr lang="en-US" sz="2133" b="0" i="0" u="none" strike="noStrike" cap="none">
                <a:solidFill>
                  <a:schemeClr val="dk1"/>
                </a:solidFill>
                <a:latin typeface="Arial"/>
                <a:ea typeface="Arial"/>
                <a:cs typeface="Arial"/>
                <a:sym typeface="Arial"/>
              </a:rPr>
              <a:t>that describes the sample.</a:t>
            </a:r>
            <a:endParaRPr/>
          </a:p>
          <a:p>
            <a:pPr marL="0" marR="0" lvl="0" indent="0" algn="l" rtl="0">
              <a:spcBef>
                <a:spcPts val="0"/>
              </a:spcBef>
              <a:spcAft>
                <a:spcPts val="0"/>
              </a:spcAft>
              <a:buClr>
                <a:schemeClr val="dk1"/>
              </a:buClr>
              <a:buSzPts val="2133"/>
              <a:buFont typeface="Arial"/>
              <a:buNone/>
            </a:pPr>
            <a:endParaRPr sz="2133"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X</a:t>
            </a:r>
            <a:r>
              <a:rPr lang="en-US" sz="2400" b="0" i="0" u="none" strike="noStrike" cap="none">
                <a:solidFill>
                  <a:schemeClr val="dk1"/>
                </a:solidFill>
                <a:latin typeface="Noto Sans Symbols"/>
                <a:ea typeface="Noto Sans Symbols"/>
                <a:cs typeface="Noto Sans Symbols"/>
                <a:sym typeface="Noto Sans Symbols"/>
              </a:rPr>
              <a:t>  = </a:t>
            </a:r>
            <a:r>
              <a:rPr lang="en-US" sz="2400" b="0" i="0" u="none" strike="noStrike" cap="none">
                <a:solidFill>
                  <a:schemeClr val="dk1"/>
                </a:solidFill>
                <a:latin typeface="Arial"/>
                <a:ea typeface="Arial"/>
                <a:cs typeface="Arial"/>
                <a:sym typeface="Arial"/>
              </a:rPr>
              <a:t> Sample Mean</a:t>
            </a:r>
            <a:endParaRPr/>
          </a:p>
          <a:p>
            <a:pPr marL="0" marR="0" lvl="0" indent="0" algn="l" rtl="0">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s</a:t>
            </a:r>
            <a:r>
              <a:rPr lang="en-US" sz="2400" b="0" i="0" u="none" strike="noStrike" cap="none" baseline="30000">
                <a:solidFill>
                  <a:schemeClr val="dk1"/>
                </a:solidFill>
                <a:latin typeface="Arial"/>
                <a:ea typeface="Arial"/>
                <a:cs typeface="Arial"/>
                <a:sym typeface="Arial"/>
              </a:rPr>
              <a:t>2  </a:t>
            </a:r>
            <a:r>
              <a:rPr lang="en-US" sz="2400" b="0" i="0" u="none" strike="noStrike" cap="none">
                <a:solidFill>
                  <a:schemeClr val="dk1"/>
                </a:solidFill>
                <a:latin typeface="Arial"/>
                <a:ea typeface="Arial"/>
                <a:cs typeface="Arial"/>
                <a:sym typeface="Arial"/>
              </a:rPr>
              <a:t>= Sample Variance</a:t>
            </a:r>
            <a:endParaRPr/>
          </a:p>
          <a:p>
            <a:pPr marL="0" marR="0" lvl="0" indent="0" algn="l" rtl="0">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s  = Sample Standard Deviation</a:t>
            </a:r>
            <a:endParaRPr/>
          </a:p>
        </p:txBody>
      </p:sp>
      <p:graphicFrame>
        <p:nvGraphicFramePr>
          <p:cNvPr id="143" name="Google Shape;143;p5"/>
          <p:cNvGraphicFramePr/>
          <p:nvPr/>
        </p:nvGraphicFramePr>
        <p:xfrm>
          <a:off x="679451" y="924984"/>
          <a:ext cx="4584700" cy="2294467"/>
        </p:xfrm>
        <a:graphic>
          <a:graphicData uri="http://schemas.openxmlformats.org/presentationml/2006/ole">
            <mc:AlternateContent xmlns:mc="http://schemas.openxmlformats.org/markup-compatibility/2006">
              <mc:Choice xmlns:v="urn:schemas-microsoft-com:vml" Requires="v">
                <p:oleObj spid="_x0000_s1027" r:id="rId4" imgW="4584700" imgH="2294467" progId="MinitabGraph.Document">
                  <p:embed/>
                </p:oleObj>
              </mc:Choice>
              <mc:Fallback>
                <p:oleObj r:id="rId4" imgW="4584700" imgH="2294467" progId="MinitabGraph.Document">
                  <p:embed/>
                  <p:pic>
                    <p:nvPicPr>
                      <p:cNvPr id="143" name="Google Shape;143;p5"/>
                      <p:cNvPicPr preferRelativeResize="0"/>
                      <p:nvPr/>
                    </p:nvPicPr>
                    <p:blipFill rotWithShape="1">
                      <a:blip r:embed="rId5">
                        <a:alphaModFix/>
                      </a:blip>
                      <a:srcRect/>
                      <a:stretch/>
                    </p:blipFill>
                    <p:spPr>
                      <a:xfrm>
                        <a:off x="679451" y="924984"/>
                        <a:ext cx="4584700" cy="2294467"/>
                      </a:xfrm>
                      <a:prstGeom prst="rect">
                        <a:avLst/>
                      </a:prstGeom>
                      <a:noFill/>
                      <a:ln>
                        <a:noFill/>
                      </a:ln>
                    </p:spPr>
                  </p:pic>
                </p:oleObj>
              </mc:Fallback>
            </mc:AlternateContent>
          </a:graphicData>
        </a:graphic>
      </p:graphicFrame>
      <p:sp>
        <p:nvSpPr>
          <p:cNvPr id="144" name="Google Shape;144;p5"/>
          <p:cNvSpPr/>
          <p:nvPr/>
        </p:nvSpPr>
        <p:spPr>
          <a:xfrm>
            <a:off x="2080685" y="886884"/>
            <a:ext cx="1354540" cy="447923"/>
          </a:xfrm>
          <a:prstGeom prst="rect">
            <a:avLst/>
          </a:prstGeom>
          <a:noFill/>
          <a:ln>
            <a:noFill/>
          </a:ln>
        </p:spPr>
        <p:txBody>
          <a:bodyPr spcFirstLastPara="1" wrap="square" lIns="120650" tIns="59250" rIns="120650" bIns="59250" anchor="t" anchorCtr="0">
            <a:spAutoFit/>
          </a:bodyPr>
          <a:lstStyle/>
          <a:p>
            <a:pPr marL="0" marR="0" lvl="0" indent="0" algn="l" rtl="0">
              <a:spcBef>
                <a:spcPts val="0"/>
              </a:spcBef>
              <a:spcAft>
                <a:spcPts val="0"/>
              </a:spcAft>
              <a:buClr>
                <a:schemeClr val="dk1"/>
              </a:buClr>
              <a:buSzPts val="2133"/>
              <a:buFont typeface="Arial"/>
              <a:buNone/>
            </a:pPr>
            <a:r>
              <a:rPr lang="en-US" sz="2133" b="0" i="0" u="none" strike="noStrike" cap="none">
                <a:solidFill>
                  <a:schemeClr val="dk1"/>
                </a:solidFill>
                <a:latin typeface="Arial"/>
                <a:ea typeface="Arial"/>
                <a:cs typeface="Arial"/>
                <a:sym typeface="Arial"/>
              </a:rPr>
              <a:t>SAMPLE</a:t>
            </a:r>
            <a:endParaRPr/>
          </a:p>
        </p:txBody>
      </p:sp>
      <p:grpSp>
        <p:nvGrpSpPr>
          <p:cNvPr id="145" name="Google Shape;145;p5"/>
          <p:cNvGrpSpPr/>
          <p:nvPr/>
        </p:nvGrpSpPr>
        <p:grpSpPr>
          <a:xfrm>
            <a:off x="4064000" y="234952"/>
            <a:ext cx="4013200" cy="1365249"/>
            <a:chOff x="1920" y="148"/>
            <a:chExt cx="1896" cy="860"/>
          </a:xfrm>
        </p:grpSpPr>
        <p:sp>
          <p:nvSpPr>
            <p:cNvPr id="146" name="Google Shape;146;p5"/>
            <p:cNvSpPr/>
            <p:nvPr/>
          </p:nvSpPr>
          <p:spPr>
            <a:xfrm>
              <a:off x="2142" y="148"/>
              <a:ext cx="1448" cy="860"/>
            </a:xfrm>
            <a:prstGeom prst="ellipse">
              <a:avLst/>
            </a:prstGeom>
            <a:solidFill>
              <a:schemeClr val="accent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p:txBody>
        </p:sp>
        <p:sp>
          <p:nvSpPr>
            <p:cNvPr id="147" name="Google Shape;147;p5"/>
            <p:cNvSpPr/>
            <p:nvPr/>
          </p:nvSpPr>
          <p:spPr>
            <a:xfrm>
              <a:off x="1920" y="377"/>
              <a:ext cx="1896" cy="256"/>
            </a:xfrm>
            <a:prstGeom prst="rect">
              <a:avLst/>
            </a:prstGeom>
            <a:noFill/>
            <a:ln>
              <a:noFill/>
            </a:ln>
          </p:spPr>
          <p:txBody>
            <a:bodyPr spcFirstLastPara="1" wrap="square" lIns="120650" tIns="59250" rIns="120650" bIns="59250" anchor="t" anchorCtr="0">
              <a:spAutoFit/>
            </a:bodyPr>
            <a:lstStyle/>
            <a:p>
              <a:pPr marL="0" marR="0" lvl="0" indent="0" algn="ctr" rtl="0">
                <a:spcBef>
                  <a:spcPts val="0"/>
                </a:spcBef>
                <a:spcAft>
                  <a:spcPts val="0"/>
                </a:spcAft>
                <a:buClr>
                  <a:schemeClr val="dk1"/>
                </a:buClr>
                <a:buSzPts val="1867"/>
                <a:buFont typeface="Arial"/>
                <a:buNone/>
              </a:pPr>
              <a:r>
                <a:rPr lang="en-US" sz="1867" b="0" i="0" u="none" strike="noStrike" cap="none">
                  <a:solidFill>
                    <a:schemeClr val="dk1"/>
                  </a:solidFill>
                  <a:latin typeface="Arial"/>
                  <a:ea typeface="Arial"/>
                  <a:cs typeface="Arial"/>
                  <a:sym typeface="Arial"/>
                </a:rPr>
                <a:t>ENTIRE POPULATION</a:t>
              </a:r>
              <a:endParaRPr/>
            </a:p>
          </p:txBody>
        </p:sp>
        <p:sp>
          <p:nvSpPr>
            <p:cNvPr id="148" name="Google Shape;148;p5"/>
            <p:cNvSpPr/>
            <p:nvPr/>
          </p:nvSpPr>
          <p:spPr>
            <a:xfrm>
              <a:off x="2299" y="578"/>
              <a:ext cx="1124" cy="396"/>
            </a:xfrm>
            <a:prstGeom prst="ellipse">
              <a:avLst/>
            </a:prstGeom>
            <a:solidFill>
              <a:schemeClr val="accent1"/>
            </a:solidFill>
            <a:ln w="12700" cap="flat" cmpd="sng">
              <a:solidFill>
                <a:schemeClr val="dk1"/>
              </a:solidFill>
              <a:prstDash val="solid"/>
              <a:round/>
              <a:headEnd type="none" w="sm" len="sm"/>
              <a:tailEnd type="none" w="sm" len="sm"/>
            </a:ln>
          </p:spPr>
          <p:txBody>
            <a:bodyPr spcFirstLastPara="1" wrap="square" lIns="120650" tIns="59250" rIns="120650" bIns="59250" anchor="ctr" anchorCtr="0">
              <a:noAutofit/>
            </a:bodyPr>
            <a:lstStyle/>
            <a:p>
              <a:pPr marL="0" marR="0" lvl="0" indent="0" algn="ctr" rtl="0">
                <a:spcBef>
                  <a:spcPts val="0"/>
                </a:spcBef>
                <a:spcAft>
                  <a:spcPts val="0"/>
                </a:spcAft>
                <a:buClr>
                  <a:schemeClr val="dk1"/>
                </a:buClr>
                <a:buSzPts val="1867"/>
                <a:buFont typeface="Arial"/>
                <a:buNone/>
              </a:pPr>
              <a:r>
                <a:rPr lang="en-US" sz="1867" b="0" i="0" u="none" strike="noStrike" cap="none">
                  <a:solidFill>
                    <a:schemeClr val="dk1"/>
                  </a:solidFill>
                  <a:latin typeface="Arial"/>
                  <a:ea typeface="Arial"/>
                  <a:cs typeface="Arial"/>
                  <a:sym typeface="Arial"/>
                </a:rPr>
                <a:t>SAMPLE WITHIN</a:t>
              </a:r>
              <a:endParaRPr/>
            </a:p>
            <a:p>
              <a:pPr marL="0" marR="0" lvl="0" indent="0" algn="ctr" rtl="0">
                <a:lnSpc>
                  <a:spcPct val="40000"/>
                </a:lnSpc>
                <a:spcBef>
                  <a:spcPts val="934"/>
                </a:spcBef>
                <a:spcAft>
                  <a:spcPts val="0"/>
                </a:spcAft>
                <a:buClr>
                  <a:schemeClr val="dk1"/>
                </a:buClr>
                <a:buSzPts val="1867"/>
                <a:buFont typeface="Arial"/>
                <a:buNone/>
              </a:pPr>
              <a:r>
                <a:rPr lang="en-US" sz="1867" b="0" i="0" u="none" strike="noStrike" cap="none">
                  <a:solidFill>
                    <a:schemeClr val="dk1"/>
                  </a:solidFill>
                  <a:latin typeface="Arial"/>
                  <a:ea typeface="Arial"/>
                  <a:cs typeface="Arial"/>
                  <a:sym typeface="Arial"/>
                </a:rPr>
                <a:t>(subset)</a:t>
              </a:r>
              <a:endParaRPr/>
            </a:p>
          </p:txBody>
        </p:sp>
      </p:grpSp>
      <p:sp>
        <p:nvSpPr>
          <p:cNvPr id="149" name="Google Shape;149;p5"/>
          <p:cNvSpPr/>
          <p:nvPr/>
        </p:nvSpPr>
        <p:spPr>
          <a:xfrm>
            <a:off x="8331200" y="1447800"/>
            <a:ext cx="2237317" cy="1373717"/>
          </a:xfrm>
          <a:custGeom>
            <a:avLst/>
            <a:gdLst/>
            <a:ahLst/>
            <a:cxnLst/>
            <a:rect l="l" t="t" r="r" b="b"/>
            <a:pathLst>
              <a:path w="1057" h="865" extrusionOk="0">
                <a:moveTo>
                  <a:pt x="0" y="864"/>
                </a:moveTo>
                <a:lnTo>
                  <a:pt x="13" y="864"/>
                </a:lnTo>
                <a:lnTo>
                  <a:pt x="25" y="864"/>
                </a:lnTo>
                <a:lnTo>
                  <a:pt x="39" y="864"/>
                </a:lnTo>
                <a:lnTo>
                  <a:pt x="51" y="864"/>
                </a:lnTo>
                <a:lnTo>
                  <a:pt x="64" y="864"/>
                </a:lnTo>
                <a:lnTo>
                  <a:pt x="77" y="864"/>
                </a:lnTo>
                <a:lnTo>
                  <a:pt x="91" y="864"/>
                </a:lnTo>
                <a:lnTo>
                  <a:pt x="102" y="858"/>
                </a:lnTo>
                <a:lnTo>
                  <a:pt x="116" y="858"/>
                </a:lnTo>
                <a:lnTo>
                  <a:pt x="128" y="858"/>
                </a:lnTo>
                <a:lnTo>
                  <a:pt x="142" y="852"/>
                </a:lnTo>
                <a:lnTo>
                  <a:pt x="154" y="847"/>
                </a:lnTo>
                <a:lnTo>
                  <a:pt x="172" y="841"/>
                </a:lnTo>
                <a:lnTo>
                  <a:pt x="185" y="837"/>
                </a:lnTo>
                <a:lnTo>
                  <a:pt x="198" y="826"/>
                </a:lnTo>
                <a:lnTo>
                  <a:pt x="210" y="816"/>
                </a:lnTo>
                <a:lnTo>
                  <a:pt x="224" y="804"/>
                </a:lnTo>
                <a:lnTo>
                  <a:pt x="235" y="789"/>
                </a:lnTo>
                <a:lnTo>
                  <a:pt x="249" y="768"/>
                </a:lnTo>
                <a:lnTo>
                  <a:pt x="262" y="747"/>
                </a:lnTo>
                <a:lnTo>
                  <a:pt x="275" y="721"/>
                </a:lnTo>
                <a:lnTo>
                  <a:pt x="288" y="695"/>
                </a:lnTo>
                <a:lnTo>
                  <a:pt x="302" y="663"/>
                </a:lnTo>
                <a:lnTo>
                  <a:pt x="313" y="627"/>
                </a:lnTo>
                <a:lnTo>
                  <a:pt x="327" y="584"/>
                </a:lnTo>
                <a:lnTo>
                  <a:pt x="340" y="542"/>
                </a:lnTo>
                <a:lnTo>
                  <a:pt x="357" y="494"/>
                </a:lnTo>
                <a:lnTo>
                  <a:pt x="370" y="447"/>
                </a:lnTo>
                <a:lnTo>
                  <a:pt x="382" y="394"/>
                </a:lnTo>
                <a:lnTo>
                  <a:pt x="396" y="342"/>
                </a:lnTo>
                <a:lnTo>
                  <a:pt x="409" y="290"/>
                </a:lnTo>
                <a:lnTo>
                  <a:pt x="421" y="236"/>
                </a:lnTo>
                <a:lnTo>
                  <a:pt x="435" y="189"/>
                </a:lnTo>
                <a:lnTo>
                  <a:pt x="449" y="142"/>
                </a:lnTo>
                <a:lnTo>
                  <a:pt x="460" y="105"/>
                </a:lnTo>
                <a:lnTo>
                  <a:pt x="473" y="69"/>
                </a:lnTo>
                <a:lnTo>
                  <a:pt x="487" y="37"/>
                </a:lnTo>
                <a:lnTo>
                  <a:pt x="499" y="20"/>
                </a:lnTo>
                <a:lnTo>
                  <a:pt x="512" y="5"/>
                </a:lnTo>
                <a:lnTo>
                  <a:pt x="529" y="0"/>
                </a:lnTo>
                <a:lnTo>
                  <a:pt x="542" y="5"/>
                </a:lnTo>
                <a:lnTo>
                  <a:pt x="556" y="20"/>
                </a:lnTo>
                <a:lnTo>
                  <a:pt x="568" y="37"/>
                </a:lnTo>
                <a:lnTo>
                  <a:pt x="582" y="69"/>
                </a:lnTo>
                <a:lnTo>
                  <a:pt x="594" y="105"/>
                </a:lnTo>
                <a:lnTo>
                  <a:pt x="606" y="142"/>
                </a:lnTo>
                <a:lnTo>
                  <a:pt x="620" y="189"/>
                </a:lnTo>
                <a:lnTo>
                  <a:pt x="634" y="236"/>
                </a:lnTo>
                <a:lnTo>
                  <a:pt x="645" y="290"/>
                </a:lnTo>
                <a:lnTo>
                  <a:pt x="658" y="342"/>
                </a:lnTo>
                <a:lnTo>
                  <a:pt x="671" y="394"/>
                </a:lnTo>
                <a:lnTo>
                  <a:pt x="684" y="447"/>
                </a:lnTo>
                <a:lnTo>
                  <a:pt x="698" y="494"/>
                </a:lnTo>
                <a:lnTo>
                  <a:pt x="715" y="542"/>
                </a:lnTo>
                <a:lnTo>
                  <a:pt x="727" y="584"/>
                </a:lnTo>
                <a:lnTo>
                  <a:pt x="741" y="627"/>
                </a:lnTo>
                <a:lnTo>
                  <a:pt x="752" y="663"/>
                </a:lnTo>
                <a:lnTo>
                  <a:pt x="767" y="695"/>
                </a:lnTo>
                <a:lnTo>
                  <a:pt x="780" y="721"/>
                </a:lnTo>
                <a:lnTo>
                  <a:pt x="793" y="747"/>
                </a:lnTo>
                <a:lnTo>
                  <a:pt x="805" y="768"/>
                </a:lnTo>
                <a:lnTo>
                  <a:pt x="817" y="789"/>
                </a:lnTo>
                <a:lnTo>
                  <a:pt x="831" y="804"/>
                </a:lnTo>
                <a:lnTo>
                  <a:pt x="845" y="816"/>
                </a:lnTo>
                <a:lnTo>
                  <a:pt x="858" y="826"/>
                </a:lnTo>
                <a:lnTo>
                  <a:pt x="869" y="837"/>
                </a:lnTo>
                <a:lnTo>
                  <a:pt x="883" y="841"/>
                </a:lnTo>
                <a:lnTo>
                  <a:pt x="900" y="847"/>
                </a:lnTo>
                <a:lnTo>
                  <a:pt x="913" y="852"/>
                </a:lnTo>
                <a:lnTo>
                  <a:pt x="925" y="858"/>
                </a:lnTo>
                <a:lnTo>
                  <a:pt x="939" y="858"/>
                </a:lnTo>
                <a:lnTo>
                  <a:pt x="952" y="858"/>
                </a:lnTo>
                <a:lnTo>
                  <a:pt x="964" y="864"/>
                </a:lnTo>
                <a:lnTo>
                  <a:pt x="977" y="864"/>
                </a:lnTo>
                <a:lnTo>
                  <a:pt x="991" y="864"/>
                </a:lnTo>
                <a:lnTo>
                  <a:pt x="1002" y="864"/>
                </a:lnTo>
                <a:lnTo>
                  <a:pt x="1016" y="864"/>
                </a:lnTo>
                <a:lnTo>
                  <a:pt x="1027" y="864"/>
                </a:lnTo>
                <a:lnTo>
                  <a:pt x="1042" y="864"/>
                </a:lnTo>
                <a:lnTo>
                  <a:pt x="1056" y="864"/>
                </a:lnTo>
              </a:path>
            </a:pathLst>
          </a:custGeom>
          <a:noFill/>
          <a:ln w="25400" cap="rnd" cmpd="sng">
            <a:solidFill>
              <a:srgbClr val="FC0128"/>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pic>
        <p:nvPicPr>
          <p:cNvPr id="150" name="Google Shape;150;p5"/>
          <p:cNvPicPr preferRelativeResize="0"/>
          <p:nvPr/>
        </p:nvPicPr>
        <p:blipFill rotWithShape="1">
          <a:blip r:embed="rId6">
            <a:alphaModFix/>
          </a:blip>
          <a:srcRect/>
          <a:stretch/>
        </p:blipFill>
        <p:spPr>
          <a:xfrm>
            <a:off x="10320867" y="55033"/>
            <a:ext cx="1841500" cy="279400"/>
          </a:xfrm>
          <a:prstGeom prst="rect">
            <a:avLst/>
          </a:prstGeom>
          <a:noFill/>
          <a:ln>
            <a:noFill/>
          </a:ln>
        </p:spPr>
      </p:pic>
    </p:spTree>
  </p:cSld>
  <p:clrMapOvr>
    <a:masterClrMapping/>
  </p:clrMapOvr>
  <p:transition>
    <p:push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6"/>
          <p:cNvSpPr/>
          <p:nvPr/>
        </p:nvSpPr>
        <p:spPr>
          <a:xfrm>
            <a:off x="4627905" y="143934"/>
            <a:ext cx="2936190" cy="694144"/>
          </a:xfrm>
          <a:prstGeom prst="rect">
            <a:avLst/>
          </a:prstGeom>
          <a:noFill/>
          <a:ln>
            <a:noFill/>
          </a:ln>
        </p:spPr>
        <p:txBody>
          <a:bodyPr spcFirstLastPara="1" wrap="square" lIns="120650" tIns="59250" rIns="120650" bIns="59250" anchor="t" anchorCtr="0">
            <a:spAutoFit/>
          </a:bodyPr>
          <a:lstStyle/>
          <a:p>
            <a:pPr marL="0" marR="0" lvl="0" indent="0" algn="ctr" rtl="0">
              <a:spcBef>
                <a:spcPts val="0"/>
              </a:spcBef>
              <a:spcAft>
                <a:spcPts val="0"/>
              </a:spcAft>
              <a:buClr>
                <a:schemeClr val="dk1"/>
              </a:buClr>
              <a:buSzPts val="3733"/>
              <a:buFont typeface="Arial"/>
              <a:buNone/>
            </a:pPr>
            <a:r>
              <a:rPr lang="en-US" sz="3733" i="1">
                <a:solidFill>
                  <a:schemeClr val="dk1"/>
                </a:solidFill>
                <a:latin typeface="Arial"/>
                <a:ea typeface="Arial"/>
                <a:cs typeface="Arial"/>
                <a:sym typeface="Arial"/>
              </a:rPr>
              <a:t>STATISTICS</a:t>
            </a:r>
            <a:endParaRPr/>
          </a:p>
        </p:txBody>
      </p:sp>
      <p:sp>
        <p:nvSpPr>
          <p:cNvPr id="156" name="Google Shape;156;p6"/>
          <p:cNvSpPr/>
          <p:nvPr/>
        </p:nvSpPr>
        <p:spPr>
          <a:xfrm>
            <a:off x="431801" y="908051"/>
            <a:ext cx="11233151"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There are two types of statistics that are often referred to when making a statistical decision or working on a statistical problem.</a:t>
            </a:r>
            <a:endParaRPr/>
          </a:p>
        </p:txBody>
      </p:sp>
      <p:sp>
        <p:nvSpPr>
          <p:cNvPr id="157" name="Google Shape;157;p6"/>
          <p:cNvSpPr/>
          <p:nvPr/>
        </p:nvSpPr>
        <p:spPr>
          <a:xfrm>
            <a:off x="527051" y="1843617"/>
            <a:ext cx="10464800" cy="2718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133"/>
              <a:buFont typeface="Arial"/>
              <a:buNone/>
            </a:pPr>
            <a:r>
              <a:rPr lang="en-US" sz="2133">
                <a:solidFill>
                  <a:schemeClr val="dk1"/>
                </a:solidFill>
                <a:latin typeface="Open Sans"/>
                <a:ea typeface="Open Sans"/>
                <a:cs typeface="Open Sans"/>
                <a:sym typeface="Open Sans"/>
              </a:rPr>
              <a:t>Descriptive Statistics : </a:t>
            </a:r>
            <a:r>
              <a:rPr lang="en-US" sz="2133">
                <a:solidFill>
                  <a:schemeClr val="dk1"/>
                </a:solidFill>
                <a:latin typeface="Arial"/>
                <a:ea typeface="Arial"/>
                <a:cs typeface="Arial"/>
                <a:sym typeface="Arial"/>
              </a:rPr>
              <a:t>Descriptive statistics utilize numerical and graphical methods to look for patterns in a data set, to summarize the information revealed in a data set, and to present the information in a convenient form that individuals can use to make decisions. The main goal of descriptive statistics is to describe a data set. Thus, the class of descriptive statistics includes both numerical measures (e.g. the mean or the median) and graphical displays of data</a:t>
            </a:r>
            <a:endParaRPr/>
          </a:p>
          <a:p>
            <a:pPr marL="0" marR="0" lvl="0" indent="0" algn="l" rtl="0">
              <a:spcBef>
                <a:spcPts val="0"/>
              </a:spcBef>
              <a:spcAft>
                <a:spcPts val="0"/>
              </a:spcAft>
              <a:buClr>
                <a:schemeClr val="dk1"/>
              </a:buClr>
              <a:buSzPts val="2133"/>
              <a:buFont typeface="Arial"/>
              <a:buNone/>
            </a:pPr>
            <a:r>
              <a:rPr lang="en-US" sz="2133">
                <a:solidFill>
                  <a:schemeClr val="dk1"/>
                </a:solidFill>
                <a:latin typeface="Arial"/>
                <a:ea typeface="Arial"/>
                <a:cs typeface="Arial"/>
                <a:sym typeface="Arial"/>
              </a:rPr>
              <a:t>(e.g. pie charts or bar graphs).</a:t>
            </a:r>
            <a:endParaRPr/>
          </a:p>
          <a:p>
            <a:pPr marL="0" marR="0" lvl="0" indent="0" algn="l" rtl="0">
              <a:spcBef>
                <a:spcPts val="0"/>
              </a:spcBef>
              <a:spcAft>
                <a:spcPts val="0"/>
              </a:spcAft>
              <a:buClr>
                <a:schemeClr val="dk1"/>
              </a:buClr>
              <a:buSzPts val="2133"/>
              <a:buFont typeface="Arial"/>
              <a:buNone/>
            </a:pPr>
            <a:endParaRPr sz="2133">
              <a:solidFill>
                <a:schemeClr val="dk1"/>
              </a:solidFill>
              <a:latin typeface="Arial"/>
              <a:ea typeface="Arial"/>
              <a:cs typeface="Arial"/>
              <a:sym typeface="Arial"/>
            </a:endParaRPr>
          </a:p>
        </p:txBody>
      </p:sp>
      <p:sp>
        <p:nvSpPr>
          <p:cNvPr id="158" name="Google Shape;158;p6"/>
          <p:cNvSpPr/>
          <p:nvPr/>
        </p:nvSpPr>
        <p:spPr>
          <a:xfrm>
            <a:off x="431800" y="4389967"/>
            <a:ext cx="11040533" cy="111812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Inferential Statistics: </a:t>
            </a:r>
            <a:r>
              <a:rPr lang="en-US" sz="2133">
                <a:solidFill>
                  <a:schemeClr val="dk1"/>
                </a:solidFill>
                <a:latin typeface="Arial"/>
                <a:ea typeface="Arial"/>
                <a:cs typeface="Arial"/>
                <a:sym typeface="Arial"/>
              </a:rPr>
              <a:t>Inferential statistics utilizes sample data to make estimates, decisions, predictions, or other generalizations about a larger set of data. Some examples of inferential statistics might be a z statistics or a t-statistics</a:t>
            </a:r>
            <a:endParaRPr/>
          </a:p>
        </p:txBody>
      </p:sp>
      <p:pic>
        <p:nvPicPr>
          <p:cNvPr id="159" name="Google Shape;159;p6"/>
          <p:cNvPicPr preferRelativeResize="0"/>
          <p:nvPr/>
        </p:nvPicPr>
        <p:blipFill rotWithShape="1">
          <a:blip r:embed="rId3">
            <a:alphaModFix/>
          </a:blip>
          <a:srcRect/>
          <a:stretch/>
        </p:blipFill>
        <p:spPr>
          <a:xfrm>
            <a:off x="10320867" y="55033"/>
            <a:ext cx="1841500" cy="279400"/>
          </a:xfrm>
          <a:prstGeom prst="rect">
            <a:avLst/>
          </a:prstGeom>
          <a:noFill/>
          <a:ln>
            <a:noFill/>
          </a:ln>
        </p:spPr>
      </p:pic>
    </p:spTree>
  </p:cSld>
  <p:clrMapOvr>
    <a:masterClrMapping/>
  </p:clrMapOvr>
  <p:transition>
    <p:push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7"/>
          <p:cNvSpPr/>
          <p:nvPr/>
        </p:nvSpPr>
        <p:spPr>
          <a:xfrm>
            <a:off x="4627905" y="143934"/>
            <a:ext cx="2936190" cy="694144"/>
          </a:xfrm>
          <a:prstGeom prst="rect">
            <a:avLst/>
          </a:prstGeom>
          <a:noFill/>
          <a:ln>
            <a:noFill/>
          </a:ln>
        </p:spPr>
        <p:txBody>
          <a:bodyPr spcFirstLastPara="1" wrap="square" lIns="120650" tIns="59250" rIns="120650" bIns="59250" anchor="t" anchorCtr="0">
            <a:spAutoFit/>
          </a:bodyPr>
          <a:lstStyle/>
          <a:p>
            <a:pPr marL="0" marR="0" lvl="0" indent="0" algn="ctr" rtl="0">
              <a:spcBef>
                <a:spcPts val="0"/>
              </a:spcBef>
              <a:spcAft>
                <a:spcPts val="0"/>
              </a:spcAft>
              <a:buClr>
                <a:schemeClr val="dk1"/>
              </a:buClr>
              <a:buSzPts val="3733"/>
              <a:buFont typeface="Arial"/>
              <a:buNone/>
            </a:pPr>
            <a:r>
              <a:rPr lang="en-US" sz="3733" i="1">
                <a:solidFill>
                  <a:schemeClr val="dk1"/>
                </a:solidFill>
                <a:latin typeface="Arial"/>
                <a:ea typeface="Arial"/>
                <a:cs typeface="Arial"/>
                <a:sym typeface="Arial"/>
              </a:rPr>
              <a:t>STATISTICS</a:t>
            </a:r>
            <a:endParaRPr/>
          </a:p>
        </p:txBody>
      </p:sp>
      <p:sp>
        <p:nvSpPr>
          <p:cNvPr id="165" name="Google Shape;165;p7"/>
          <p:cNvSpPr/>
          <p:nvPr/>
        </p:nvSpPr>
        <p:spPr>
          <a:xfrm>
            <a:off x="749100" y="1126068"/>
            <a:ext cx="285366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Inferential Statistics</a:t>
            </a:r>
            <a:endParaRPr/>
          </a:p>
        </p:txBody>
      </p:sp>
      <p:sp>
        <p:nvSpPr>
          <p:cNvPr id="166" name="Google Shape;166;p7"/>
          <p:cNvSpPr/>
          <p:nvPr/>
        </p:nvSpPr>
        <p:spPr>
          <a:xfrm>
            <a:off x="624418" y="1989667"/>
            <a:ext cx="11233149"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The main goal of inferential statistics is to make a conclusion about a population based off of a sample of data from that population. One of the most commonly used inferential techniques is </a:t>
            </a:r>
            <a:r>
              <a:rPr lang="en-US" sz="2400" i="1">
                <a:solidFill>
                  <a:schemeClr val="dk1"/>
                </a:solidFill>
                <a:latin typeface="Arial"/>
                <a:ea typeface="Arial"/>
                <a:cs typeface="Arial"/>
                <a:sym typeface="Arial"/>
              </a:rPr>
              <a:t>hypothesis testing</a:t>
            </a:r>
            <a:endParaRPr sz="2400">
              <a:solidFill>
                <a:schemeClr val="dk1"/>
              </a:solidFill>
              <a:latin typeface="Arial"/>
              <a:ea typeface="Arial"/>
              <a:cs typeface="Arial"/>
              <a:sym typeface="Arial"/>
            </a:endParaRPr>
          </a:p>
        </p:txBody>
      </p:sp>
      <p:sp>
        <p:nvSpPr>
          <p:cNvPr id="167" name="Google Shape;167;p7"/>
          <p:cNvSpPr txBox="1"/>
          <p:nvPr/>
        </p:nvSpPr>
        <p:spPr>
          <a:xfrm>
            <a:off x="527051" y="3860801"/>
            <a:ext cx="4512733"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Ex: New drug tests</a:t>
            </a:r>
            <a:endParaRPr/>
          </a:p>
        </p:txBody>
      </p:sp>
      <p:pic>
        <p:nvPicPr>
          <p:cNvPr id="168" name="Google Shape;168;p7"/>
          <p:cNvPicPr preferRelativeResize="0"/>
          <p:nvPr/>
        </p:nvPicPr>
        <p:blipFill rotWithShape="1">
          <a:blip r:embed="rId3">
            <a:alphaModFix/>
          </a:blip>
          <a:srcRect/>
          <a:stretch/>
        </p:blipFill>
        <p:spPr>
          <a:xfrm>
            <a:off x="10320867" y="55033"/>
            <a:ext cx="1841500" cy="279400"/>
          </a:xfrm>
          <a:prstGeom prst="rect">
            <a:avLst/>
          </a:prstGeom>
          <a:noFill/>
          <a:ln>
            <a:noFill/>
          </a:ln>
        </p:spPr>
      </p:pic>
    </p:spTree>
  </p:cSld>
  <p:clrMapOvr>
    <a:masterClrMapping/>
  </p:clrMapOvr>
  <p:transition>
    <p:push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pic>
        <p:nvPicPr>
          <p:cNvPr id="173" name="Google Shape;173;p8"/>
          <p:cNvPicPr preferRelativeResize="0"/>
          <p:nvPr/>
        </p:nvPicPr>
        <p:blipFill rotWithShape="1">
          <a:blip r:embed="rId3">
            <a:alphaModFix/>
          </a:blip>
          <a:srcRect/>
          <a:stretch/>
        </p:blipFill>
        <p:spPr>
          <a:xfrm>
            <a:off x="1200151" y="1126067"/>
            <a:ext cx="9313333" cy="5073651"/>
          </a:xfrm>
          <a:prstGeom prst="rect">
            <a:avLst/>
          </a:prstGeom>
          <a:noFill/>
          <a:ln w="12700" cap="flat" cmpd="sng">
            <a:solidFill>
              <a:srgbClr val="FC0128"/>
            </a:solidFill>
            <a:prstDash val="solid"/>
            <a:miter lim="800000"/>
            <a:headEnd type="none" w="sm" len="sm"/>
            <a:tailEnd type="none" w="sm" len="sm"/>
          </a:ln>
        </p:spPr>
      </p:pic>
      <p:pic>
        <p:nvPicPr>
          <p:cNvPr id="174" name="Google Shape;174;p8"/>
          <p:cNvPicPr preferRelativeResize="0"/>
          <p:nvPr/>
        </p:nvPicPr>
        <p:blipFill rotWithShape="1">
          <a:blip r:embed="rId4">
            <a:alphaModFix/>
          </a:blip>
          <a:srcRect/>
          <a:stretch/>
        </p:blipFill>
        <p:spPr>
          <a:xfrm>
            <a:off x="10320867" y="55033"/>
            <a:ext cx="1841500" cy="279400"/>
          </a:xfrm>
          <a:prstGeom prst="rect">
            <a:avLst/>
          </a:prstGeom>
          <a:noFill/>
          <a:ln>
            <a:noFill/>
          </a:ln>
        </p:spPr>
      </p:pic>
    </p:spTree>
  </p:cSld>
  <p:clrMapOvr>
    <a:masterClrMapping/>
  </p:clrMapOvr>
  <p:transition>
    <p:push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F0DBB90-BEA3-4A77-8610-3E431199515E}"/>
              </a:ext>
            </a:extLst>
          </p:cNvPr>
          <p:cNvPicPr>
            <a:picLocks noChangeAspect="1"/>
          </p:cNvPicPr>
          <p:nvPr/>
        </p:nvPicPr>
        <p:blipFill>
          <a:blip r:embed="rId2"/>
          <a:stretch>
            <a:fillRect/>
          </a:stretch>
        </p:blipFill>
        <p:spPr>
          <a:xfrm>
            <a:off x="1013021" y="1282262"/>
            <a:ext cx="9581136" cy="4046483"/>
          </a:xfrm>
          <a:prstGeom prst="rect">
            <a:avLst/>
          </a:prstGeom>
        </p:spPr>
      </p:pic>
    </p:spTree>
    <p:extLst>
      <p:ext uri="{BB962C8B-B14F-4D97-AF65-F5344CB8AC3E}">
        <p14:creationId xmlns:p14="http://schemas.microsoft.com/office/powerpoint/2010/main" val="165037096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1575</Words>
  <Application>Microsoft Office PowerPoint</Application>
  <PresentationFormat>Widescreen</PresentationFormat>
  <Paragraphs>198</Paragraphs>
  <Slides>27</Slides>
  <Notes>26</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5" baseType="lpstr">
      <vt:lpstr>Open Sans</vt:lpstr>
      <vt:lpstr>Arial</vt:lpstr>
      <vt:lpstr>Times New Roman</vt:lpstr>
      <vt:lpstr>Noto Sans Symbols</vt:lpstr>
      <vt:lpstr>Comic Sans MS</vt:lpstr>
      <vt:lpstr>Calibri</vt:lpstr>
      <vt:lpstr>Office Theme</vt:lpstr>
      <vt:lpstr>MinitabGraph.Document</vt:lpstr>
      <vt:lpstr>Basic Statistics</vt:lpstr>
      <vt:lpstr>Agenda – Basic Statistics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Types – Preliminaries</vt:lpstr>
      <vt:lpstr>Data Types – Continuous &amp; Discrete</vt:lpstr>
      <vt:lpstr>PowerPoint Presentation</vt:lpstr>
      <vt:lpstr>PowerPoint Presentation</vt:lpstr>
      <vt:lpstr>PowerPoint Presentation</vt:lpstr>
      <vt:lpstr>PowerPoint Presentation</vt:lpstr>
      <vt:lpstr>PowerPoint Presentation</vt:lpstr>
      <vt:lpstr>PowerPoint Presentation</vt:lpstr>
      <vt:lpstr>Simple Random Sampling</vt:lpstr>
      <vt:lpstr>Measures of Variability</vt:lpstr>
      <vt:lpstr>PowerPoint Presentation</vt:lpstr>
      <vt:lpstr>PowerPoint Presentation</vt:lpstr>
      <vt:lpstr>PowerPoint Presentation</vt:lpstr>
      <vt:lpstr>PowerPoint Presentation</vt:lpstr>
      <vt:lpstr>Measures of Variability</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Statistics</dc:title>
  <dc:creator>Tinge Photography</dc:creator>
  <cp:lastModifiedBy>Raghavendra k</cp:lastModifiedBy>
  <cp:revision>1</cp:revision>
  <dcterms:created xsi:type="dcterms:W3CDTF">2020-04-07T15:57:26Z</dcterms:created>
  <dcterms:modified xsi:type="dcterms:W3CDTF">2024-06-14T01:49:42Z</dcterms:modified>
</cp:coreProperties>
</file>