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A3FC39-8F03-4D9A-B7BA-480B3FC1C95C}"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655DC-5564-44BD-81EB-E5748879EC3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38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3FC39-8F03-4D9A-B7BA-480B3FC1C95C}"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310217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3FC39-8F03-4D9A-B7BA-480B3FC1C95C}"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347926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3FC39-8F03-4D9A-B7BA-480B3FC1C95C}"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347455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3FC39-8F03-4D9A-B7BA-480B3FC1C95C}"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655DC-5564-44BD-81EB-E5748879EC3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32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A3FC39-8F03-4D9A-B7BA-480B3FC1C95C}"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294852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3FC39-8F03-4D9A-B7BA-480B3FC1C95C}" type="datetimeFigureOut">
              <a:rPr lang="en-IN" smtClean="0"/>
              <a:t>27-06-2022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337509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3FC39-8F03-4D9A-B7BA-480B3FC1C95C}"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282244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A3FC39-8F03-4D9A-B7BA-480B3FC1C95C}" type="datetimeFigureOut">
              <a:rPr lang="en-IN" smtClean="0"/>
              <a:t>27-06-2022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223206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A3FC39-8F03-4D9A-B7BA-480B3FC1C95C}" type="datetimeFigureOut">
              <a:rPr lang="en-IN" smtClean="0"/>
              <a:t>27-06-2022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B655DC-5564-44BD-81EB-E5748879EC37}" type="slidenum">
              <a:rPr lang="en-IN" smtClean="0"/>
              <a:t>‹#›</a:t>
            </a:fld>
            <a:endParaRPr lang="en-IN"/>
          </a:p>
        </p:txBody>
      </p:sp>
    </p:spTree>
    <p:extLst>
      <p:ext uri="{BB962C8B-B14F-4D97-AF65-F5344CB8AC3E}">
        <p14:creationId xmlns:p14="http://schemas.microsoft.com/office/powerpoint/2010/main" val="211930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3FC39-8F03-4D9A-B7BA-480B3FC1C95C}"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655DC-5564-44BD-81EB-E5748879EC37}" type="slidenum">
              <a:rPr lang="en-IN" smtClean="0"/>
              <a:t>‹#›</a:t>
            </a:fld>
            <a:endParaRPr lang="en-IN"/>
          </a:p>
        </p:txBody>
      </p:sp>
    </p:spTree>
    <p:extLst>
      <p:ext uri="{BB962C8B-B14F-4D97-AF65-F5344CB8AC3E}">
        <p14:creationId xmlns:p14="http://schemas.microsoft.com/office/powerpoint/2010/main" val="160548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A3FC39-8F03-4D9A-B7BA-480B3FC1C95C}" type="datetimeFigureOut">
              <a:rPr lang="en-IN" smtClean="0"/>
              <a:t>27-06-2022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B655DC-5564-44BD-81EB-E5748879EC3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0338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railhead.salesforce.com/content/learn/modules/apex_triggers?trailmix_creator_id=trailblazerconnect&amp;trailmix_slug=salesforce-developer-cataly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railhead.salesforce.com/content/learn/modules/apex_testing?trailmix_creator_id=trailblazerconnect&amp;trailmix_slug=salesforce-developer-cataly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railhead.salesforce.com/content/learn/modules/asynchronous_apex?trailmix_creator_id=trailblazerconnect&amp;trailmix_slug=salesforce-developer-cataly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1F25-512F-F335-2841-C2477ECDBBB6}"/>
              </a:ext>
            </a:extLst>
          </p:cNvPr>
          <p:cNvSpPr>
            <a:spLocks noGrp="1"/>
          </p:cNvSpPr>
          <p:nvPr>
            <p:ph type="ctrTitle"/>
          </p:nvPr>
        </p:nvSpPr>
        <p:spPr>
          <a:xfrm>
            <a:off x="989814" y="2404534"/>
            <a:ext cx="9360817" cy="1646299"/>
          </a:xfrm>
        </p:spPr>
        <p:txBody>
          <a:bodyPr>
            <a:normAutofit fontScale="90000"/>
          </a:bodyPr>
          <a:lstStyle/>
          <a:p>
            <a:r>
              <a:rPr lang="en-US" dirty="0"/>
              <a:t>Sales force Virtual Internship </a:t>
            </a:r>
            <a:endParaRPr lang="en-IN" dirty="0"/>
          </a:p>
        </p:txBody>
      </p:sp>
      <p:sp>
        <p:nvSpPr>
          <p:cNvPr id="3" name="Subtitle 2">
            <a:extLst>
              <a:ext uri="{FF2B5EF4-FFF2-40B4-BE49-F238E27FC236}">
                <a16:creationId xmlns:a16="http://schemas.microsoft.com/office/drawing/2014/main" id="{715DC4D0-3A4A-0F1E-502B-3418F276267F}"/>
              </a:ext>
            </a:extLst>
          </p:cNvPr>
          <p:cNvSpPr>
            <a:spLocks noGrp="1"/>
          </p:cNvSpPr>
          <p:nvPr>
            <p:ph type="subTitle" idx="1"/>
          </p:nvPr>
        </p:nvSpPr>
        <p:spPr/>
        <p:txBody>
          <a:bodyPr/>
          <a:lstStyle/>
          <a:p>
            <a:r>
              <a:rPr lang="en-US" dirty="0"/>
              <a:t>ICT Academy of Tamilnadu</a:t>
            </a:r>
          </a:p>
          <a:p>
            <a:endParaRPr lang="en-IN" dirty="0"/>
          </a:p>
        </p:txBody>
      </p:sp>
    </p:spTree>
    <p:extLst>
      <p:ext uri="{BB962C8B-B14F-4D97-AF65-F5344CB8AC3E}">
        <p14:creationId xmlns:p14="http://schemas.microsoft.com/office/powerpoint/2010/main" val="312471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0113-2B04-269B-526C-19BAC890DD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2FCE60-81E6-5210-604D-8264AD9D56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255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C047-2196-4B69-E4E0-B05FFD826B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8134E-08B5-D5D8-D631-A9F97BDE3A8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2638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B376-863E-9A28-0457-F732399535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600CB4-9B4E-51C2-1294-C4A86D0574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0627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592D-0BED-AF7A-957B-42E30A0667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CE288E-0778-0041-32C2-B0135D51A8D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1340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CB5E-51BA-5731-B69C-18DAC5E48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481B3C-3BE5-B564-F007-AB6BDC23ED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550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C5F1-7F98-1408-C8C3-A132BB1BBD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8E01DB-3EAA-FAB1-F262-C0F3BFAEC92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7440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FFD9-A1B1-2BA0-F98A-280C5C825B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F54029-1E6B-A3EA-8B2C-CA5E24E248DB}"/>
              </a:ext>
            </a:extLst>
          </p:cNvPr>
          <p:cNvSpPr>
            <a:spLocks noGrp="1"/>
          </p:cNvSpPr>
          <p:nvPr>
            <p:ph idx="1"/>
          </p:nvPr>
        </p:nvSpPr>
        <p:spPr/>
        <p:txBody>
          <a:bodyPr/>
          <a:lstStyle/>
          <a:p>
            <a:r>
              <a:rPr lang="en-IN" dirty="0"/>
              <a:t>What is Apex </a:t>
            </a:r>
          </a:p>
          <a:p>
            <a:r>
              <a:rPr lang="en-IN" dirty="0"/>
              <a:t>● Apex Data Types</a:t>
            </a:r>
          </a:p>
          <a:p>
            <a:r>
              <a:rPr lang="en-IN" dirty="0"/>
              <a:t> ● SOQL </a:t>
            </a:r>
          </a:p>
          <a:p>
            <a:r>
              <a:rPr lang="en-IN" dirty="0"/>
              <a:t>● SOSL</a:t>
            </a:r>
          </a:p>
          <a:p>
            <a:r>
              <a:rPr lang="en-IN" dirty="0"/>
              <a:t> ● Triggers</a:t>
            </a:r>
          </a:p>
          <a:p>
            <a:r>
              <a:rPr lang="en-IN" dirty="0"/>
              <a:t> ● Testing Deployment Requirement and Testing Framework </a:t>
            </a:r>
          </a:p>
          <a:p>
            <a:r>
              <a:rPr lang="en-IN" dirty="0"/>
              <a:t>● Write Apex Unit Tests</a:t>
            </a:r>
          </a:p>
          <a:p>
            <a:r>
              <a:rPr lang="en-IN" dirty="0"/>
              <a:t> ● Test Data ● Execute Test Classes ● Invoking Apex in Execute Anonymous vs. Unit Tests ● Monitor and Access Debug Logs</a:t>
            </a:r>
          </a:p>
        </p:txBody>
      </p:sp>
    </p:spTree>
    <p:extLst>
      <p:ext uri="{BB962C8B-B14F-4D97-AF65-F5344CB8AC3E}">
        <p14:creationId xmlns:p14="http://schemas.microsoft.com/office/powerpoint/2010/main" val="332147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FE78-822F-323A-1757-E4F54D12009E}"/>
              </a:ext>
            </a:extLst>
          </p:cNvPr>
          <p:cNvSpPr>
            <a:spLocks noGrp="1"/>
          </p:cNvSpPr>
          <p:nvPr>
            <p:ph type="title"/>
          </p:nvPr>
        </p:nvSpPr>
        <p:spPr/>
        <p:txBody>
          <a:bodyPr/>
          <a:lstStyle/>
          <a:p>
            <a:r>
              <a:rPr lang="en-US" dirty="0" err="1"/>
              <a:t>Appex</a:t>
            </a:r>
            <a:r>
              <a:rPr lang="en-US" dirty="0"/>
              <a:t> Triggers</a:t>
            </a:r>
            <a:endParaRPr lang="en-IN" dirty="0"/>
          </a:p>
        </p:txBody>
      </p:sp>
      <p:sp>
        <p:nvSpPr>
          <p:cNvPr id="3" name="Content Placeholder 2">
            <a:extLst>
              <a:ext uri="{FF2B5EF4-FFF2-40B4-BE49-F238E27FC236}">
                <a16:creationId xmlns:a16="http://schemas.microsoft.com/office/drawing/2014/main" id="{ECD87C24-945C-B37C-0D1D-509C5930DE3A}"/>
              </a:ext>
            </a:extLst>
          </p:cNvPr>
          <p:cNvSpPr>
            <a:spLocks noGrp="1"/>
          </p:cNvSpPr>
          <p:nvPr>
            <p:ph idx="1"/>
          </p:nvPr>
        </p:nvSpPr>
        <p:spPr/>
        <p:txBody>
          <a:bodyPr/>
          <a:lstStyle/>
          <a:p>
            <a:r>
              <a:rPr lang="en-IN" dirty="0">
                <a:hlinkClick r:id="rId2"/>
              </a:rPr>
              <a:t>https://trailhead.salesforce.com/content/learn/modules/apex_triggers?trailmix_creator_id=trailblazerconnect&amp;trailmix_slug=salesforce-developer-catalyst</a:t>
            </a:r>
            <a:endParaRPr lang="en-IN" dirty="0"/>
          </a:p>
          <a:p>
            <a:endParaRPr lang="en-IN" dirty="0"/>
          </a:p>
        </p:txBody>
      </p:sp>
    </p:spTree>
    <p:extLst>
      <p:ext uri="{BB962C8B-B14F-4D97-AF65-F5344CB8AC3E}">
        <p14:creationId xmlns:p14="http://schemas.microsoft.com/office/powerpoint/2010/main" val="103847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0598-7C1E-F121-5F94-1C33F7B6A2A7}"/>
              </a:ext>
            </a:extLst>
          </p:cNvPr>
          <p:cNvSpPr>
            <a:spLocks noGrp="1"/>
          </p:cNvSpPr>
          <p:nvPr>
            <p:ph type="title"/>
          </p:nvPr>
        </p:nvSpPr>
        <p:spPr/>
        <p:txBody>
          <a:bodyPr/>
          <a:lstStyle/>
          <a:p>
            <a:r>
              <a:rPr lang="en-IN" dirty="0"/>
              <a:t>Apex Testing</a:t>
            </a:r>
          </a:p>
        </p:txBody>
      </p:sp>
      <p:sp>
        <p:nvSpPr>
          <p:cNvPr id="3" name="Content Placeholder 2">
            <a:extLst>
              <a:ext uri="{FF2B5EF4-FFF2-40B4-BE49-F238E27FC236}">
                <a16:creationId xmlns:a16="http://schemas.microsoft.com/office/drawing/2014/main" id="{6D36F8A7-DD1C-46A5-04CE-5CE3E4F896B1}"/>
              </a:ext>
            </a:extLst>
          </p:cNvPr>
          <p:cNvSpPr>
            <a:spLocks noGrp="1"/>
          </p:cNvSpPr>
          <p:nvPr>
            <p:ph idx="1"/>
          </p:nvPr>
        </p:nvSpPr>
        <p:spPr/>
        <p:txBody>
          <a:bodyPr/>
          <a:lstStyle/>
          <a:p>
            <a:r>
              <a:rPr lang="en-IN" dirty="0">
                <a:hlinkClick r:id="rId2"/>
              </a:rPr>
              <a:t>https://trailhead.salesforce.com/content/learn/modules/apex_testing?trailmix_creator_id=trailblazerconnect&amp;trailmix_slug=salesforce-developer-catalyst</a:t>
            </a:r>
            <a:endParaRPr lang="en-IN" dirty="0"/>
          </a:p>
          <a:p>
            <a:endParaRPr lang="en-IN" dirty="0"/>
          </a:p>
        </p:txBody>
      </p:sp>
    </p:spTree>
    <p:extLst>
      <p:ext uri="{BB962C8B-B14F-4D97-AF65-F5344CB8AC3E}">
        <p14:creationId xmlns:p14="http://schemas.microsoft.com/office/powerpoint/2010/main" val="214261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AC9C-1E2B-08A2-8F24-87005D0754A2}"/>
              </a:ext>
            </a:extLst>
          </p:cNvPr>
          <p:cNvSpPr>
            <a:spLocks noGrp="1"/>
          </p:cNvSpPr>
          <p:nvPr>
            <p:ph type="title"/>
          </p:nvPr>
        </p:nvSpPr>
        <p:spPr/>
        <p:txBody>
          <a:bodyPr/>
          <a:lstStyle/>
          <a:p>
            <a:r>
              <a:rPr lang="en-IN" dirty="0"/>
              <a:t>Asynchronous Apex</a:t>
            </a:r>
          </a:p>
        </p:txBody>
      </p:sp>
      <p:sp>
        <p:nvSpPr>
          <p:cNvPr id="3" name="Content Placeholder 2">
            <a:extLst>
              <a:ext uri="{FF2B5EF4-FFF2-40B4-BE49-F238E27FC236}">
                <a16:creationId xmlns:a16="http://schemas.microsoft.com/office/drawing/2014/main" id="{30776854-0551-235A-87BB-91E89CBA1D1D}"/>
              </a:ext>
            </a:extLst>
          </p:cNvPr>
          <p:cNvSpPr>
            <a:spLocks noGrp="1"/>
          </p:cNvSpPr>
          <p:nvPr>
            <p:ph idx="1"/>
          </p:nvPr>
        </p:nvSpPr>
        <p:spPr/>
        <p:txBody>
          <a:bodyPr/>
          <a:lstStyle/>
          <a:p>
            <a:r>
              <a:rPr lang="en-IN" dirty="0">
                <a:hlinkClick r:id="rId2"/>
              </a:rPr>
              <a:t>https://trailhead.salesforce.com/content/learn/modules/asynchronous_apex?trailmix_creator_id=trailblazerconnect&amp;trailmix_slug=salesforce-developer-catalyst</a:t>
            </a:r>
            <a:endParaRPr lang="en-IN" dirty="0"/>
          </a:p>
          <a:p>
            <a:endParaRPr lang="en-IN" dirty="0"/>
          </a:p>
        </p:txBody>
      </p:sp>
    </p:spTree>
    <p:extLst>
      <p:ext uri="{BB962C8B-B14F-4D97-AF65-F5344CB8AC3E}">
        <p14:creationId xmlns:p14="http://schemas.microsoft.com/office/powerpoint/2010/main" val="233791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1A79-AB51-84E3-F21E-E3F3A147DEEA}"/>
              </a:ext>
            </a:extLst>
          </p:cNvPr>
          <p:cNvSpPr>
            <a:spLocks noGrp="1"/>
          </p:cNvSpPr>
          <p:nvPr>
            <p:ph type="title"/>
          </p:nvPr>
        </p:nvSpPr>
        <p:spPr/>
        <p:txBody>
          <a:bodyPr/>
          <a:lstStyle/>
          <a:p>
            <a:r>
              <a:rPr lang="en-US" b="0" i="0" dirty="0">
                <a:solidFill>
                  <a:srgbClr val="1E1E1E"/>
                </a:solidFill>
                <a:effectLst/>
                <a:latin typeface="Salesforce Sans"/>
              </a:rPr>
              <a:t>Get Started with Apex Triggers</a:t>
            </a:r>
            <a:br>
              <a:rPr lang="en-US" b="0" i="0" dirty="0">
                <a:solidFill>
                  <a:srgbClr val="1E1E1E"/>
                </a:solidFill>
                <a:effectLst/>
                <a:latin typeface="Salesforce Sans"/>
              </a:rPr>
            </a:br>
            <a:endParaRPr lang="en-IN" dirty="0"/>
          </a:p>
        </p:txBody>
      </p:sp>
      <p:sp>
        <p:nvSpPr>
          <p:cNvPr id="4" name="Rectangle 1">
            <a:extLst>
              <a:ext uri="{FF2B5EF4-FFF2-40B4-BE49-F238E27FC236}">
                <a16:creationId xmlns:a16="http://schemas.microsoft.com/office/drawing/2014/main" id="{182D9051-4059-70D6-8A16-1F77A8D181C2}"/>
              </a:ext>
            </a:extLst>
          </p:cNvPr>
          <p:cNvSpPr>
            <a:spLocks noGrp="1" noChangeArrowheads="1"/>
          </p:cNvSpPr>
          <p:nvPr>
            <p:ph idx="1"/>
          </p:nvPr>
        </p:nvSpPr>
        <p:spPr bwMode="auto">
          <a:xfrm>
            <a:off x="677334" y="3146868"/>
            <a:ext cx="7998215" cy="1908215"/>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E1E1E"/>
                </a:solidFill>
                <a:effectLst/>
                <a:latin typeface="Salesforce Sans"/>
              </a:rPr>
              <a:t>After completing this unit, you'll be able to:</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E1E1E"/>
                </a:solidFill>
                <a:effectLst/>
                <a:latin typeface="Salesforce Sans"/>
              </a:rPr>
              <a:t>Write a trigger for a Salesforce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E1E1E"/>
                </a:solidFill>
                <a:effectLst/>
                <a:latin typeface="Salesforce Sans"/>
              </a:rPr>
              <a:t>Use trigger context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E1E1E"/>
                </a:solidFill>
                <a:effectLst/>
                <a:latin typeface="Salesforce Sans"/>
              </a:rPr>
              <a:t>Call a class method from a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E1E1E"/>
                </a:solidFill>
                <a:effectLst/>
                <a:latin typeface="Salesforce Sans"/>
              </a:rPr>
              <a:t>Use the </a:t>
            </a:r>
            <a:r>
              <a:rPr kumimoji="0" lang="en-US" altLang="en-US" sz="2000" b="0" i="0" u="none" strike="noStrike" cap="none" normalizeH="0" baseline="0" dirty="0" err="1">
                <a:ln>
                  <a:noFill/>
                </a:ln>
                <a:solidFill>
                  <a:srgbClr val="1E1E1E"/>
                </a:solidFill>
                <a:effectLst/>
                <a:latin typeface="Salesforce Sans"/>
              </a:rPr>
              <a:t>sObject</a:t>
            </a:r>
            <a:r>
              <a:rPr kumimoji="0" lang="en-US" altLang="en-US" sz="2000" b="0" i="0" u="none" strike="noStrike" cap="none" normalizeH="0" baseline="0" dirty="0">
                <a:ln>
                  <a:noFill/>
                </a:ln>
                <a:solidFill>
                  <a:srgbClr val="1E1E1E"/>
                </a:solidFill>
                <a:effectLst/>
                <a:latin typeface="Salesforce Sans"/>
              </a:rPr>
              <a:t> </a:t>
            </a:r>
            <a:r>
              <a:rPr kumimoji="0" lang="en-US" altLang="en-US" sz="2000" b="0" i="0" u="none" strike="noStrike" cap="none" normalizeH="0" baseline="0" dirty="0" err="1">
                <a:ln>
                  <a:noFill/>
                </a:ln>
                <a:solidFill>
                  <a:srgbClr val="DD1144"/>
                </a:solidFill>
                <a:effectLst/>
                <a:latin typeface="Monaco"/>
              </a:rPr>
              <a:t>addError</a:t>
            </a:r>
            <a:r>
              <a:rPr kumimoji="0" lang="en-US" altLang="en-US" sz="2000" b="0" i="0" u="none" strike="noStrike" cap="none" normalizeH="0" baseline="0" dirty="0">
                <a:ln>
                  <a:noFill/>
                </a:ln>
                <a:solidFill>
                  <a:srgbClr val="DD1144"/>
                </a:solidFill>
                <a:effectLst/>
                <a:latin typeface="Monaco"/>
              </a:rPr>
              <a:t>()</a:t>
            </a:r>
            <a:r>
              <a:rPr kumimoji="0" lang="en-US" altLang="en-US" sz="2000" b="0" i="0" u="none" strike="noStrike" cap="none" normalizeH="0" baseline="0" dirty="0">
                <a:ln>
                  <a:noFill/>
                </a:ln>
                <a:solidFill>
                  <a:srgbClr val="1E1E1E"/>
                </a:solidFill>
                <a:effectLst/>
                <a:latin typeface="Salesforce Sans"/>
              </a:rPr>
              <a:t> method in a trigger to restrict save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22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BA08-8BFC-A89A-DF48-7642FD7C7B4B}"/>
              </a:ext>
            </a:extLst>
          </p:cNvPr>
          <p:cNvSpPr>
            <a:spLocks noGrp="1"/>
          </p:cNvSpPr>
          <p:nvPr>
            <p:ph type="title"/>
          </p:nvPr>
        </p:nvSpPr>
        <p:spPr/>
        <p:txBody>
          <a:bodyPr/>
          <a:lstStyle/>
          <a:p>
            <a:r>
              <a:rPr lang="en-IN" b="1" i="0" dirty="0">
                <a:solidFill>
                  <a:srgbClr val="333333"/>
                </a:solidFill>
                <a:effectLst/>
                <a:latin typeface="Salesforce Sans"/>
              </a:rPr>
              <a:t>Writing Apex Triggers</a:t>
            </a:r>
            <a:br>
              <a:rPr lang="en-IN" b="1" i="0" dirty="0">
                <a:solidFill>
                  <a:srgbClr val="333333"/>
                </a:solidFill>
                <a:effectLst/>
                <a:latin typeface="Salesforce Sans"/>
              </a:rPr>
            </a:br>
            <a:endParaRPr lang="en-IN" dirty="0"/>
          </a:p>
        </p:txBody>
      </p:sp>
      <p:sp>
        <p:nvSpPr>
          <p:cNvPr id="3" name="Content Placeholder 2">
            <a:extLst>
              <a:ext uri="{FF2B5EF4-FFF2-40B4-BE49-F238E27FC236}">
                <a16:creationId xmlns:a16="http://schemas.microsoft.com/office/drawing/2014/main" id="{A8A0D5C8-7D7C-DEA4-FB72-FD8DE2A0ADAC}"/>
              </a:ext>
            </a:extLst>
          </p:cNvPr>
          <p:cNvSpPr>
            <a:spLocks noGrp="1"/>
          </p:cNvSpPr>
          <p:nvPr>
            <p:ph idx="1"/>
          </p:nvPr>
        </p:nvSpPr>
        <p:spPr/>
        <p:txBody>
          <a:bodyPr/>
          <a:lstStyle/>
          <a:p>
            <a:r>
              <a:rPr lang="en-US" b="0" i="0" dirty="0">
                <a:solidFill>
                  <a:srgbClr val="1E1E1E"/>
                </a:solidFill>
                <a:effectLst/>
                <a:latin typeface="Salesforce Sans"/>
              </a:rPr>
              <a:t>Apex triggers enable you to perform custom actions before or after events to records in Salesforce, such as insertions, updates, or deletions. Just like database systems support triggers, Apex provides trigger support for managing records.</a:t>
            </a:r>
            <a:endParaRPr lang="en-IN" dirty="0"/>
          </a:p>
        </p:txBody>
      </p:sp>
    </p:spTree>
    <p:extLst>
      <p:ext uri="{BB962C8B-B14F-4D97-AF65-F5344CB8AC3E}">
        <p14:creationId xmlns:p14="http://schemas.microsoft.com/office/powerpoint/2010/main" val="366208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EB8B-D1AF-4C4B-E85F-004494FD833F}"/>
              </a:ext>
            </a:extLst>
          </p:cNvPr>
          <p:cNvSpPr>
            <a:spLocks noGrp="1"/>
          </p:cNvSpPr>
          <p:nvPr>
            <p:ph type="title"/>
          </p:nvPr>
        </p:nvSpPr>
        <p:spPr/>
        <p:txBody>
          <a:bodyPr/>
          <a:lstStyle/>
          <a:p>
            <a:r>
              <a:rPr kumimoji="0" lang="en-US" altLang="en-US" sz="3600" b="0" i="0" u="none" strike="noStrike" cap="none" normalizeH="0" baseline="0" dirty="0">
                <a:ln>
                  <a:noFill/>
                </a:ln>
                <a:solidFill>
                  <a:srgbClr val="333333"/>
                </a:solidFill>
                <a:effectLst/>
                <a:latin typeface="Salesforce Sans"/>
              </a:rPr>
              <a:t>Trigger Syntax</a:t>
            </a:r>
            <a:br>
              <a:rPr kumimoji="0" lang="en-US" altLang="en-US" sz="3600" b="0" i="0" u="none" strike="noStrike" cap="none" normalizeH="0" baseline="0" dirty="0">
                <a:ln>
                  <a:noFill/>
                </a:ln>
                <a:solidFill>
                  <a:srgbClr val="333333"/>
                </a:solidFill>
                <a:effectLst/>
                <a:latin typeface="Salesforce Sans"/>
              </a:rPr>
            </a:br>
            <a:endParaRPr lang="en-IN" dirty="0"/>
          </a:p>
        </p:txBody>
      </p:sp>
      <p:sp>
        <p:nvSpPr>
          <p:cNvPr id="5" name="Rectangle 2">
            <a:extLst>
              <a:ext uri="{FF2B5EF4-FFF2-40B4-BE49-F238E27FC236}">
                <a16:creationId xmlns:a16="http://schemas.microsoft.com/office/drawing/2014/main" id="{107D797D-DB1C-983E-7A2C-84AA06584CF2}"/>
              </a:ext>
            </a:extLst>
          </p:cNvPr>
          <p:cNvSpPr>
            <a:spLocks noGrp="1" noChangeArrowheads="1"/>
          </p:cNvSpPr>
          <p:nvPr>
            <p:ph idx="1"/>
          </p:nvPr>
        </p:nvSpPr>
        <p:spPr bwMode="auto">
          <a:xfrm>
            <a:off x="677334" y="3763960"/>
            <a:ext cx="9018944" cy="67403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E1E1E"/>
                </a:solidFill>
                <a:effectLst/>
                <a:latin typeface="Salesforce Sans"/>
              </a:rPr>
              <a:t>The syntax of a </a:t>
            </a:r>
            <a:r>
              <a:rPr kumimoji="0" lang="en-US" altLang="en-US" sz="1380" b="0" i="0" u="none" strike="noStrike" cap="none" normalizeH="0" dirty="0">
                <a:ln>
                  <a:noFill/>
                </a:ln>
                <a:solidFill>
                  <a:srgbClr val="1E1E1E"/>
                </a:solidFill>
                <a:effectLst/>
                <a:latin typeface="Salesforce Sans"/>
              </a:rPr>
              <a:t>trigger</a:t>
            </a:r>
            <a:r>
              <a:rPr kumimoji="0" lang="en-US" altLang="en-US" sz="1200" b="0" i="0" u="none" strike="noStrike" cap="none" normalizeH="0" baseline="0" dirty="0">
                <a:ln>
                  <a:noFill/>
                </a:ln>
                <a:solidFill>
                  <a:srgbClr val="1E1E1E"/>
                </a:solidFill>
                <a:effectLst/>
                <a:latin typeface="Salesforce Sans"/>
              </a:rPr>
              <a:t> definition is different from a class definition’s syntax. A trigger definition starts with the </a:t>
            </a:r>
            <a:r>
              <a:rPr kumimoji="0" lang="en-US" altLang="en-US" sz="900" b="0" i="0" u="none" strike="noStrike" cap="none" normalizeH="0" baseline="0" dirty="0">
                <a:ln>
                  <a:noFill/>
                </a:ln>
                <a:solidFill>
                  <a:srgbClr val="DD1144"/>
                </a:solidFill>
                <a:effectLst/>
                <a:latin typeface="Monaco"/>
              </a:rPr>
              <a:t>trigger</a:t>
            </a:r>
            <a:r>
              <a:rPr kumimoji="0" lang="en-US" altLang="en-US" sz="1200" b="0" i="0" u="none" strike="noStrike" cap="none" normalizeH="0" baseline="0" dirty="0">
                <a:ln>
                  <a:noFill/>
                </a:ln>
                <a:solidFill>
                  <a:srgbClr val="1E1E1E"/>
                </a:solidFill>
                <a:effectLst/>
                <a:latin typeface="Salesforce Sans"/>
              </a:rPr>
              <a:t> keyword.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E1E1E"/>
                </a:solidFill>
                <a:effectLst/>
                <a:latin typeface="Salesforce Sans"/>
              </a:rPr>
              <a:t>It is then followed by the name of the trigger, the Salesforce object that the trigger is associated with, and the conditions under which it fires.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E1E1E"/>
                </a:solidFill>
                <a:effectLst/>
                <a:latin typeface="Salesforce Sans"/>
              </a:rPr>
              <a:t>A trigger has the following syntax: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51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E7F3-A7FF-D009-502B-AC34550F3873}"/>
              </a:ext>
            </a:extLst>
          </p:cNvPr>
          <p:cNvSpPr>
            <a:spLocks noGrp="1"/>
          </p:cNvSpPr>
          <p:nvPr>
            <p:ph type="title"/>
          </p:nvPr>
        </p:nvSpPr>
        <p:spPr/>
        <p:txBody>
          <a:bodyPr/>
          <a:lstStyle/>
          <a:p>
            <a:r>
              <a:rPr lang="en-US" dirty="0"/>
              <a:t>Trigger Syntax</a:t>
            </a:r>
            <a:endParaRPr lang="en-IN" dirty="0"/>
          </a:p>
        </p:txBody>
      </p:sp>
      <p:sp>
        <p:nvSpPr>
          <p:cNvPr id="3" name="Content Placeholder 2">
            <a:extLst>
              <a:ext uri="{FF2B5EF4-FFF2-40B4-BE49-F238E27FC236}">
                <a16:creationId xmlns:a16="http://schemas.microsoft.com/office/drawing/2014/main" id="{236E110A-E1E9-F373-C366-BFE80CD61773}"/>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trigger </a:t>
            </a:r>
            <a:r>
              <a:rPr lang="en-US" b="0" i="0" dirty="0" err="1">
                <a:solidFill>
                  <a:srgbClr val="0F5C75"/>
                </a:solidFill>
                <a:effectLst/>
                <a:latin typeface="Consolas" panose="020B0609020204030204" pitchFamily="49" charset="0"/>
              </a:rPr>
              <a:t>TriggerName</a:t>
            </a:r>
            <a:r>
              <a:rPr lang="en-US" b="0" i="0" dirty="0">
                <a:solidFill>
                  <a:srgbClr val="000000"/>
                </a:solidFill>
                <a:effectLst/>
                <a:latin typeface="Consolas" panose="020B0609020204030204" pitchFamily="49" charset="0"/>
              </a:rPr>
              <a:t> on </a:t>
            </a:r>
            <a:r>
              <a:rPr lang="en-US" b="0" i="0" dirty="0" err="1">
                <a:solidFill>
                  <a:srgbClr val="0F5C75"/>
                </a:solidFill>
                <a:effectLst/>
                <a:latin typeface="Consolas" panose="020B0609020204030204" pitchFamily="49" charset="0"/>
              </a:rPr>
              <a:t>ObjectName</a:t>
            </a:r>
            <a:r>
              <a:rPr lang="en-US" b="0" i="0" dirty="0">
                <a:solidFill>
                  <a:srgbClr val="000000"/>
                </a:solidFill>
                <a:effectLst/>
                <a:latin typeface="Consolas" panose="020B0609020204030204" pitchFamily="49" charset="0"/>
              </a:rPr>
              <a:t> </a:t>
            </a:r>
            <a:r>
              <a:rPr lang="en-US" b="0" i="0" dirty="0">
                <a:solidFill>
                  <a:srgbClr val="181A1A"/>
                </a:solidFill>
                <a:effectLst/>
                <a:latin typeface="Consolas" panose="020B0609020204030204" pitchFamily="49" charset="0"/>
              </a:rPr>
              <a:t>(</a:t>
            </a:r>
            <a:r>
              <a:rPr lang="en-US" b="0" i="0" dirty="0" err="1">
                <a:solidFill>
                  <a:srgbClr val="000000"/>
                </a:solidFill>
                <a:effectLst/>
                <a:latin typeface="Consolas" panose="020B0609020204030204" pitchFamily="49" charset="0"/>
              </a:rPr>
              <a:t>trigger_events</a:t>
            </a:r>
            <a:r>
              <a:rPr lang="en-US" b="0" i="0" dirty="0">
                <a:solidFill>
                  <a:srgbClr val="181A1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181A1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code_block</a:t>
            </a:r>
            <a:r>
              <a:rPr lang="en-US" b="0" i="0" dirty="0">
                <a:solidFill>
                  <a:srgbClr val="000000"/>
                </a:solidFill>
                <a:effectLst/>
                <a:latin typeface="Consolas" panose="020B0609020204030204" pitchFamily="49" charset="0"/>
              </a:rPr>
              <a:t> </a:t>
            </a:r>
            <a:r>
              <a:rPr lang="en-US" b="0" i="0" dirty="0">
                <a:solidFill>
                  <a:srgbClr val="181A1A"/>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032038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68</TotalTime>
  <Words>333</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Monaco</vt:lpstr>
      <vt:lpstr>Salesforce Sans</vt:lpstr>
      <vt:lpstr>Retrospect</vt:lpstr>
      <vt:lpstr>Sales force Virtual Internship </vt:lpstr>
      <vt:lpstr>PowerPoint Presentation</vt:lpstr>
      <vt:lpstr>Appex Triggers</vt:lpstr>
      <vt:lpstr>Apex Testing</vt:lpstr>
      <vt:lpstr>Asynchronous Apex</vt:lpstr>
      <vt:lpstr>Get Started with Apex Triggers </vt:lpstr>
      <vt:lpstr>Writing Apex Triggers </vt:lpstr>
      <vt:lpstr>Trigger Syntax </vt:lpstr>
      <vt:lpstr>Trigger Syntax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force Virtual Internship </dc:title>
  <dc:creator>o13</dc:creator>
  <cp:lastModifiedBy>o13</cp:lastModifiedBy>
  <cp:revision>1</cp:revision>
  <dcterms:created xsi:type="dcterms:W3CDTF">2022-06-27T15:44:05Z</dcterms:created>
  <dcterms:modified xsi:type="dcterms:W3CDTF">2022-06-27T16:52:43Z</dcterms:modified>
</cp:coreProperties>
</file>