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142" r:id="rId1"/>
  </p:sldMasterIdLst>
  <p:notesMasterIdLst>
    <p:notesMasterId r:id="rId24"/>
  </p:notesMasterIdLst>
  <p:handoutMasterIdLst>
    <p:handoutMasterId r:id="rId25"/>
  </p:handoutMasterIdLst>
  <p:sldIdLst>
    <p:sldId id="529" r:id="rId2"/>
    <p:sldId id="495" r:id="rId3"/>
    <p:sldId id="514" r:id="rId4"/>
    <p:sldId id="515" r:id="rId5"/>
    <p:sldId id="517" r:id="rId6"/>
    <p:sldId id="520" r:id="rId7"/>
    <p:sldId id="530" r:id="rId8"/>
    <p:sldId id="556" r:id="rId9"/>
    <p:sldId id="544" r:id="rId10"/>
    <p:sldId id="555" r:id="rId11"/>
    <p:sldId id="531" r:id="rId12"/>
    <p:sldId id="554" r:id="rId13"/>
    <p:sldId id="545" r:id="rId14"/>
    <p:sldId id="552" r:id="rId15"/>
    <p:sldId id="546" r:id="rId16"/>
    <p:sldId id="553" r:id="rId17"/>
    <p:sldId id="547" r:id="rId18"/>
    <p:sldId id="543" r:id="rId19"/>
    <p:sldId id="533" r:id="rId20"/>
    <p:sldId id="541" r:id="rId21"/>
    <p:sldId id="534" r:id="rId22"/>
    <p:sldId id="528" r:id="rId23"/>
  </p:sldIdLst>
  <p:sldSz cx="9144000" cy="5143500" type="screen16x9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BAC3"/>
    <a:srgbClr val="3F7D89"/>
    <a:srgbClr val="33CCFF"/>
    <a:srgbClr val="A9ACEF"/>
    <a:srgbClr val="0000CC"/>
    <a:srgbClr val="A50021"/>
    <a:srgbClr val="6633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30" autoAdjust="0"/>
    <p:restoredTop sz="87621" autoAdjust="0"/>
  </p:normalViewPr>
  <p:slideViewPr>
    <p:cSldViewPr>
      <p:cViewPr varScale="1">
        <p:scale>
          <a:sx n="76" d="100"/>
          <a:sy n="76" d="100"/>
        </p:scale>
        <p:origin x="112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fld id="{14FDCBBC-8C6D-4B91-8E0F-7F7539A60517}" type="datetimeFigureOut">
              <a:rPr lang="en-US"/>
              <a:pPr>
                <a:defRPr/>
              </a:pPr>
              <a:t>6/3/2025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2952E2ED-3A02-491C-A9B8-DFEE216EB3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70421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fld id="{061F6FC2-9645-479A-A309-27B8F5654211}" type="datetimeFigureOut">
              <a:rPr lang="en-US"/>
              <a:pPr>
                <a:defRPr/>
              </a:pPr>
              <a:t>6/3/2025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13525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5638"/>
          </a:xfrm>
          <a:prstGeom prst="rect">
            <a:avLst/>
          </a:prstGeom>
        </p:spPr>
        <p:txBody>
          <a:bodyPr vert="horz" lIns="95571" tIns="47786" rIns="95571" bIns="47786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5300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5300"/>
          </a:xfrm>
          <a:prstGeom prst="rect">
            <a:avLst/>
          </a:prstGeom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 smtClean="0">
                <a:latin typeface="Calibri" pitchFamily="34" charset="0"/>
              </a:defRPr>
            </a:lvl1pPr>
          </a:lstStyle>
          <a:p>
            <a:pPr>
              <a:defRPr/>
            </a:pPr>
            <a:fld id="{F2D8CC3F-ADB2-4AF7-880C-111F7E6C7F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2645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87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2D8CC3F-ADB2-4AF7-880C-111F7E6C7FE6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169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fld id="{EDD62464-91D3-48B5-AF18-AC74D9BF9633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pPr>
              <a:defRPr/>
            </a:pPr>
            <a:fld id="{C0A8E10E-36D1-42AB-939C-34BEB33CD9E4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9A3B33-C0B7-41A2-B02D-6B795B806535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A0C11DA-FA02-4E33-93FC-C378FAF95FB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E726FA-2B63-4917-AB28-C983D9D4464F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E085C4-C07B-4C80-B337-90438D59D3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6A9C998-94AD-4592-8E0C-5C5705351BB2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pPr>
              <a:defRPr/>
            </a:pPr>
            <a:fld id="{E8339EB3-ACA5-47FD-8BD1-3F380C79EF14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pPr>
              <a:defRPr/>
            </a:pPr>
            <a:fld id="{BEE0AD74-942B-45F6-8EEE-203197083F5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3BC824-8250-46A4-97E9-1A69B2F2FB25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1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371F4A-15B0-4739-9C96-5151473761C3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A63921-D0A8-45BD-ADF0-24CC5F135FE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B05E16-91CD-4D24-9E72-745C6AD013E1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45D060A-EFD9-4B22-932C-C42B599DBAF2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71F5BB-190B-45BA-B754-2541F8CA6F4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1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C5E58A-366D-42D7-BE35-2A21803AE55F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D1EAA-7E8D-49EA-BCBB-3C5BA424400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38484-2184-434F-AC88-29FFE4A0AA9F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93E55C-A662-4067-BE20-A4D82E579A3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9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F2B7BAF5-5BC0-49B1-9197-CD06326EE3BE}" type="datetime3">
              <a:rPr lang="en-US" smtClean="0"/>
              <a:t>3 June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EGB1201 – JAVA PROGRAMMING –PROJECT REVIEW 2 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D78D2778-B29C-49DB-A26C-44F5760A332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57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44" r:id="rId2"/>
    <p:sldLayoutId id="2147484145" r:id="rId3"/>
    <p:sldLayoutId id="2147484146" r:id="rId4"/>
    <p:sldLayoutId id="2147484147" r:id="rId5"/>
    <p:sldLayoutId id="2147484148" r:id="rId6"/>
    <p:sldLayoutId id="2147484149" r:id="rId7"/>
    <p:sldLayoutId id="2147484150" r:id="rId8"/>
    <p:sldLayoutId id="2147484151" r:id="rId9"/>
    <p:sldLayoutId id="2147484152" r:id="rId10"/>
    <p:sldLayoutId id="2147484153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9144000" cy="1157286"/>
          </a:xfr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>
              <a:defRPr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  <a:br>
              <a:rPr lang="en-US" sz="2800" dirty="0">
                <a:latin typeface="Times New Roman" pitchFamily="18" charset="0"/>
                <a:cs typeface="Times New Roman" pitchFamily="18" charset="0"/>
              </a:rPr>
            </a:br>
            <a:endParaRPr lang="en-IN" sz="28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62000" y="1157288"/>
            <a:ext cx="7772400" cy="3505200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Artificial Intelligence and Data Science</a:t>
            </a:r>
          </a:p>
          <a:p>
            <a:pPr algn="ctr"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Academic Year: 2024 – 2025 </a:t>
            </a:r>
          </a:p>
          <a:p>
            <a:pPr algn="ctr">
              <a:defRPr/>
            </a:pPr>
            <a:endParaRPr lang="en-US" sz="25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Register Number	: 2303811724322086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Name					: Raghavi S A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Year					:  II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Semester				:  IV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Section				:  B</a:t>
            </a:r>
          </a:p>
          <a:p>
            <a:pPr>
              <a:defRPr/>
            </a:pPr>
            <a:r>
              <a:rPr lang="en-US" sz="25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Date					:  04.06.2025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554FDC-F986-4516-81A3-5CBC9634E9C1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10E08CC-498F-9B38-9D6C-7D8363206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7EAA7-B3C1-18DA-1E6E-7A3D63F6B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ACC53-9DD8-A861-F4DC-54634096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Task Management Module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BE523B-A44A-32F7-E33B-BC64A6904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7D79914-9775-D0D4-2F25-32C31C96B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0E3188-A374-92EA-06C3-663DADD190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10" t="11356" r="10663" b="3141"/>
          <a:stretch/>
        </p:blipFill>
        <p:spPr>
          <a:xfrm>
            <a:off x="838200" y="1123950"/>
            <a:ext cx="7467600" cy="340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04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>
          <a:xfrm>
            <a:off x="525379" y="1123950"/>
            <a:ext cx="8161421" cy="3200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Task Tracking &amp; Progress Module</a:t>
            </a:r>
          </a:p>
          <a:p>
            <a:pPr marL="0" indent="0">
              <a:buNone/>
            </a:pPr>
            <a:endParaRPr lang="en-GB" sz="1400" b="1" dirty="0"/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Updates: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Change task status between Pending, In Progress, Completed, or custom stages.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Timeline View: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task progress using Gantt charts or simple list views with timestamps.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Filter/Search Options: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tasks by status, priority, category, or due date; search by keywords.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Progress Indicators: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 indicators (e.g., progress bars, badges) for quick task status overview.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Assigned Task Overview: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 each user a dashboard of their assigned tasks with progress tracking.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9A32B3B-048E-E1EF-1630-A6552BB7D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3C264-D8A8-7A2D-391A-72217A7B2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3D61D-2506-D992-0C06-25C105D33A0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Task Tracking &amp; Progress Module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FAFA1-D4C0-DF75-6477-5E7BE5F6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09F4449-A7E9-8BC6-DEB1-1848A0180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415DB-AAE9-D600-902F-DB23FA3E2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4" t="5226" r="9034" b="4642"/>
          <a:stretch/>
        </p:blipFill>
        <p:spPr>
          <a:xfrm>
            <a:off x="914400" y="1200150"/>
            <a:ext cx="7315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50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B5FF1-8D20-70B6-D73F-B011625F0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6EFF1-36EE-4B8B-A35F-381AAD05E6C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E70D2-2D25-1B3B-2C8D-22F621AE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CAA6AC7-0DF1-B6D8-4073-3BFF7D101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89157DC3-782C-4B6C-F0E6-2E95F72E2E50}"/>
              </a:ext>
            </a:extLst>
          </p:cNvPr>
          <p:cNvSpPr txBox="1">
            <a:spLocks/>
          </p:cNvSpPr>
          <p:nvPr/>
        </p:nvSpPr>
        <p:spPr>
          <a:xfrm>
            <a:off x="753979" y="1200150"/>
            <a:ext cx="7704221" cy="3276600"/>
          </a:xfrm>
          <a:prstGeom prst="rect">
            <a:avLst/>
          </a:prstGeom>
        </p:spPr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buFont typeface="Wingdings 3"/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Notification &amp; Reminder Module</a:t>
            </a:r>
          </a:p>
          <a:p>
            <a:pPr marL="0" indent="0" defTabSz="914400">
              <a:buFont typeface="Wingdings 3"/>
              <a:buNone/>
            </a:pPr>
            <a:endParaRPr lang="en-GB" sz="1600" b="1" dirty="0"/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 Reminders: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Automated reminders before task due dates via email, SMS, or app.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Overdue Alerts: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Notify users and admins of overdue tasks with escalation options.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Notification Settings: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users to choose how and when they receive alerts.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Push Notifications: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Immediate updates on task assignment, status change, or comments.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Notification </a:t>
            </a:r>
            <a:r>
              <a:rPr lang="en-GB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</a:t>
            </a:r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In-app panel to manage, read, or dismiss notifications</a:t>
            </a:r>
          </a:p>
          <a:p>
            <a:pPr defTabSz="914400"/>
            <a:endParaRPr lang="en-GB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 3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 3"/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676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B47D6-CC8D-6285-A59F-E27CE0D72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2F2881E-AFA5-2E6B-E156-2415C5BE1AB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75" r="10178" b="5288"/>
          <a:stretch/>
        </p:blipFill>
        <p:spPr>
          <a:xfrm>
            <a:off x="997853" y="1123950"/>
            <a:ext cx="7148294" cy="3494088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A601E4F-664F-440D-BCAD-9EF003AE2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Notification &amp; Reminder Module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8FC74B9-E442-3B7A-9C60-467E0455E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718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2321080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CC934-3289-0C94-8542-4F0E92B64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DE5FE-54A3-7D8A-065D-FE33C60A673D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D8587-7FCE-380C-BD96-1098E455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AD6DCD-84D0-924C-D55F-0D1D9B7BBAD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53979" y="1200150"/>
            <a:ext cx="7704221" cy="32766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Reports &amp; Analytics Module</a:t>
            </a:r>
          </a:p>
          <a:p>
            <a:pPr marL="0" indent="0">
              <a:buNone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Completion Reports: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 completed vs. pending tasks for individual users or teams.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Productivity Metrics: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performance based on deadlines met, tasks completed, etc.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Visualize data with pie charts, bar graphs, and timelines.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Export Options: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Generate and download reports in PDF or Excel format for meetings or audits.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Report Builder: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Filter and generate reports based on date range, user, category,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21AEE10-F85D-8119-FA90-4D986F56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1680748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484BB-334B-5452-9B9E-74A65C37C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A2C36-B9A1-FE9D-E68D-814DA120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6858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Reports &amp; Analytics Module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EF13C-8F8D-8040-1618-1CE40845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0514E5F-2D0F-2ECE-8D46-93FB60CC2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BBDE4-96E3-A752-A9D3-A8B41B592E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8" r="9412" b="3769"/>
          <a:stretch/>
        </p:blipFill>
        <p:spPr>
          <a:xfrm>
            <a:off x="1219200" y="1200149"/>
            <a:ext cx="6629400" cy="327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3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185E9-B50A-8909-D84A-AF9DCBB3D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8C46363-4BBF-DCB9-7613-8596B9471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solidFill>
            <a:schemeClr val="bg2">
              <a:lumMod val="75000"/>
            </a:schemeClr>
          </a:solidFill>
        </p:spPr>
        <p:txBody>
          <a:bodyPr vert="horz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914400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A5F052D-BC85-0A56-7E5C-A5310B374BDA}"/>
              </a:ext>
            </a:extLst>
          </p:cNvPr>
          <p:cNvSpPr txBox="1">
            <a:spLocks/>
          </p:cNvSpPr>
          <p:nvPr/>
        </p:nvSpPr>
        <p:spPr>
          <a:xfrm>
            <a:off x="2389414" y="4816249"/>
            <a:ext cx="4038600" cy="376237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r" defTabSz="457200" rtl="0" eaLnBrk="1" latinLnBrk="0" hangingPunct="1">
              <a:defRPr kumimoji="0"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B309EB-0BC4-6602-0766-AD4C5D3C6A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660" y="1059180"/>
            <a:ext cx="7388679" cy="35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2812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3CAF3-2F9F-4C42-D12E-C2BB4882D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BAA5-606B-73B3-AF41-CC2DA3AA8C8C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DE5D3-0FCC-CDA5-8BEE-3B8F82ED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142160F-C823-39A1-6403-CED1DA019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7D4841-CFAB-064D-300D-0B51A83D9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0" t="7020" r="11666"/>
          <a:stretch/>
        </p:blipFill>
        <p:spPr>
          <a:xfrm>
            <a:off x="914400" y="996315"/>
            <a:ext cx="7162800" cy="37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67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B2102BE-E563-E6F2-D9F4-F09FB1BB2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C9EBA7-E320-253D-F108-F2C6E3B0BB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t="6399" r="9999"/>
          <a:stretch/>
        </p:blipFill>
        <p:spPr>
          <a:xfrm>
            <a:off x="914400" y="971550"/>
            <a:ext cx="7315200" cy="3733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7E05917E-1459-9543-BDC1-EB6757DCCC2B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Title of the Project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196" name="Slide Number Placeholder 5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8B3AA75-1EA1-4A20-9182-A423EE2FFA8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" name="Footer Placeholder 4"/>
          <p:cNvSpPr txBox="1">
            <a:spLocks/>
          </p:cNvSpPr>
          <p:nvPr/>
        </p:nvSpPr>
        <p:spPr>
          <a:xfrm>
            <a:off x="799641" y="1271071"/>
            <a:ext cx="7772400" cy="1224479"/>
          </a:xfrm>
          <a:prstGeom prst="rect">
            <a:avLst/>
          </a:prstGeom>
        </p:spPr>
        <p:txBody>
          <a:bodyPr vert="horz" lIns="45720" rIns="45720" bIns="0" rtlCol="0" anchor="b"/>
          <a:lstStyle>
            <a:defPPr>
              <a:defRPr lang="en-US"/>
            </a:defPPr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sz="1200" kern="1200">
                <a:solidFill>
                  <a:schemeClr val="tx1">
                    <a:tint val="9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endParaRPr lang="en-US" sz="2500" b="1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5894BDA-3057-096C-18BB-A0D0D182A5A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2200275"/>
            <a:ext cx="8229600" cy="828675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4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TASK  </a:t>
            </a:r>
            <a:r>
              <a: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MANAGEMENT  SYSTEM </a:t>
            </a:r>
          </a:p>
          <a:p>
            <a:pPr marL="0" indent="0" algn="ctr">
              <a:buNone/>
            </a:pPr>
            <a:endParaRPr lang="en-IN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98FE5A9-6BA8-EBFF-EFDC-34F7FA2B4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4255157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5DC5B-98D0-B362-4170-9B6C46A2A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D14B0-4F4B-8D4C-BBB0-3FA8D04FE9D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Results 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3BE59F-CD67-C65D-5996-E801B4A4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AA5BF50-ACF5-6EFD-D6AA-CDB5E441A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474CF-532B-DB08-0736-9B60BE863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3" t="7020" r="10833"/>
          <a:stretch/>
        </p:blipFill>
        <p:spPr>
          <a:xfrm>
            <a:off x="838200" y="996315"/>
            <a:ext cx="7543800" cy="3709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705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E13A8-1F6C-457D-9689-7A44A511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DD27A2B6-CAD9-5852-F3BA-474FB4A6F748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1346665"/>
            <a:ext cx="792175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Allows users to create, assign, and track tasks efficiently.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team productivity through reminders, progress tracking, and report generation.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manual effort and improves overall task management.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future enhancements like mobile integration and AI-based task suggestions.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41377AE-5B94-C1F2-E1C0-17E77BBFB9DA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 You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88336-4666-251E-4707-60771806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CE540F1-D866-4735-9E65-A1952EADD02D}" type="slidenum">
              <a:rPr lang="en-US" altLang="en-US" smtClean="0"/>
              <a:pPr>
                <a:defRPr/>
              </a:pPr>
              <a:t>22</a:t>
            </a:fld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622646B-3CDF-929A-2318-D91165119579}"/>
              </a:ext>
            </a:extLst>
          </p:cNvPr>
          <p:cNvSpPr txBox="1">
            <a:spLocks/>
          </p:cNvSpPr>
          <p:nvPr/>
        </p:nvSpPr>
        <p:spPr>
          <a:xfrm>
            <a:off x="0" y="2099871"/>
            <a:ext cx="9144000" cy="166425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algn="l" defTabSz="342900" rtl="0" eaLnBrk="1" latinLnBrk="0" hangingPunct="1">
              <a:spcBef>
                <a:spcPct val="0"/>
              </a:spcBef>
              <a:buNone/>
              <a:defRPr sz="21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/>
            </a:pPr>
            <a:endParaRPr lang="en-IN" sz="3600" dirty="0"/>
          </a:p>
          <a:p>
            <a:pPr algn="ctr">
              <a:defRPr/>
            </a:pPr>
            <a:r>
              <a:rPr lang="en-IN" sz="3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Any queries??? 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3D6E8391-0E5B-0FA7-BF60-58180467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4281137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B552-9064-2022-2FE6-8CF056A2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6096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Problem Identification</a:t>
            </a:r>
            <a:r>
              <a:rPr lang="en-I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4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0F658-36A0-130D-3974-0382D1967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94D4080-A9BB-8EEF-B67F-204100F3DA00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21632" y="1146236"/>
            <a:ext cx="8217568" cy="3178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Lack of Task Organization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Tasks are often scattered across emails, chats, or paper notes.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Difficulty in Assigning and Tracking Tasks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Managers struggle to monitor task progress.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Missed Deadlines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Employees forget deadlines due to lack of reminders.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Poor Collaboration and Communication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lack visibility on who is responsible for what.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F027170-5A25-7BE8-0896-95F9D8DFA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87543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F4323-5210-80A9-6891-2FD74992C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9550"/>
            <a:ext cx="8229600" cy="533400"/>
          </a:xfrm>
          <a:solidFill>
            <a:schemeClr val="bg2">
              <a:lumMod val="75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itchFamily="18" charset="0"/>
              </a:rPr>
              <a:t>Objective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1C23A5-3836-E986-E59E-625D0AB8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A12DE8F-18F4-B8B6-4D98-CB0D9D68F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90A57D1-F46C-DF5D-856A-1320AF7B467F}"/>
              </a:ext>
            </a:extLst>
          </p:cNvPr>
          <p:cNvSpPr/>
          <p:nvPr/>
        </p:nvSpPr>
        <p:spPr>
          <a:xfrm>
            <a:off x="609600" y="792062"/>
            <a:ext cx="8305800" cy="374140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kern="0"/>
            </a:def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Task Creation &amp; Management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users to add, edit, delete, and prioritize tasks.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Task Assignment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Enable assigning tasks to specific users or teams.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Deadline &amp; Reminder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Notify users of upcoming and overdue tasks.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Progress Tracking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Monitor task status (Pending, In Progress, Completed).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User Roles &amp; Access Control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permissions for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managers, and employees.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Collaboration &amp; Communication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Allow comments, file attachments, and updates on tasks.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9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FB43-016D-4DDB-52D8-BCF00F70E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9550"/>
            <a:ext cx="8229600" cy="533400"/>
          </a:xfrm>
          <a:solidFill>
            <a:schemeClr val="bg2">
              <a:lumMod val="75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Proposed Architecture</a:t>
            </a:r>
            <a:endParaRPr lang="en-IN" sz="40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DEE7-B5D1-AD74-0657-7CAE2D6C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A0526A4-3A72-A008-DBC8-81C3EB91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4DC6B6-8E76-F932-F64A-087B2C622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123950"/>
            <a:ext cx="7353300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18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8CD-B6C3-C340-0D91-BCD437C40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3350"/>
            <a:ext cx="8229600" cy="74295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 of Modules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44F88-4A41-564C-4A77-41044675C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A1825B3-A9FC-04C5-E832-26D4E772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1083DFC-96BD-066E-D230-97B7880E304C}"/>
              </a:ext>
            </a:extLst>
          </p:cNvPr>
          <p:cNvSpPr>
            <a:spLocks noGrp="1"/>
          </p:cNvSpPr>
          <p:nvPr/>
        </p:nvSpPr>
        <p:spPr>
          <a:xfrm>
            <a:off x="914400" y="1452176"/>
            <a:ext cx="6614795" cy="2739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2800" b="1" i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Management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Management Module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Tracking &amp; Progress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&amp; Reminder Module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Reports &amp; Analytics Module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875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CA2C31C-109A-16F6-7869-8584E8F4AFFE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612648" y="950476"/>
            <a:ext cx="8074152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Management Module</a:t>
            </a:r>
          </a:p>
          <a:p>
            <a:pPr marL="342900" indent="-342900">
              <a:buAutoNum type="arabicPeriod"/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Secure sign-up process collecting user details like name, email, password (hashed), and role (admin/user).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&amp; Authentication: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Login with encrypted password verification and session/token-based authentication.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Role-Based Access Control (RBAC):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 permissions (e.g., only admins can delete tasks or manage users).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Management: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Users can update personal details, change passwords, and upload profile pictures.</a:t>
            </a:r>
          </a:p>
          <a:p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Status &amp; Activity Logs: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Track login/logout times and user activity for auditing and analytics</a:t>
            </a:r>
          </a:p>
          <a:p>
            <a:pPr marL="0" lvl="1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5B712-EC13-A5F8-BB17-28BA62C1A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6D32E-6FC3-AD15-865F-BF1A74C8D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124B3-3DB5-C301-CDD5-72E5EE5E65E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User Management Module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E9486-047B-0EE3-CC9C-74407F989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245F9-8971-F87F-BD04-5EB1DD5FD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C9E77E-1DA0-1E7B-E7E6-CDFCE798B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56" t="6100" r="9755" b="4358"/>
          <a:stretch/>
        </p:blipFill>
        <p:spPr>
          <a:xfrm>
            <a:off x="762000" y="1200150"/>
            <a:ext cx="7924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72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E5719-79BB-6939-A301-FC6259AB8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4D00-3D97-B1C9-C8AB-362109576A2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Module Description (Cont..)</a:t>
            </a:r>
            <a:endParaRPr lang="en-US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9C2-D8B4-91EC-3A23-6E7D76EF5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14ABD8-B1EB-4C07-9937-C8C4E38BDF00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7058FD-C063-227B-C8F2-192BE767C3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533400" y="1200150"/>
            <a:ext cx="8382000" cy="34290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Task Management Module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GB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Creation: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new tasks with title, description, deadline, priority, category, and assignee.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Edit/Delete Tasks: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Allow authorized users to modify or delete tasks with audit tracking.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Assignment: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Assign tasks to users or teams, notify assignees automatically.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Priority &amp; Categorization: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task priority levels (High/Medium/Low) and categorize for better organization.</a:t>
            </a:r>
          </a:p>
          <a:p>
            <a:r>
              <a:rPr lang="en-GB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Deadline Management:</a:t>
            </a:r>
            <a:r>
              <a:rPr lang="en-GB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Validate and enforce deadlines with alerts for past-due entries.</a:t>
            </a:r>
          </a:p>
          <a:p>
            <a:pPr>
              <a:buFont typeface="Wingdings" pitchFamily="2" charset="2"/>
              <a:buChar char="Ø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4E5CFFD-9186-B776-9A28-7BBE6512A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4038600" cy="376237"/>
          </a:xfrm>
        </p:spPr>
        <p:txBody>
          <a:bodyPr/>
          <a:lstStyle/>
          <a:p>
            <a:pPr algn="ctr">
              <a:defRPr/>
            </a:pPr>
            <a:r>
              <a:rPr lang="en-US" sz="1200" dirty="0">
                <a:latin typeface="Times New Roman" pitchFamily="18" charset="0"/>
                <a:cs typeface="Times New Roman" pitchFamily="18" charset="0"/>
              </a:rPr>
              <a:t>CGB1221-DATABASE MANAGEMENT SYSTEM </a:t>
            </a:r>
          </a:p>
        </p:txBody>
      </p:sp>
    </p:spTree>
    <p:extLst>
      <p:ext uri="{BB962C8B-B14F-4D97-AF65-F5344CB8AC3E}">
        <p14:creationId xmlns:p14="http://schemas.microsoft.com/office/powerpoint/2010/main" val="5130585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928</Words>
  <Application>Microsoft Office PowerPoint</Application>
  <PresentationFormat>On-screen Show (16:9)</PresentationFormat>
  <Paragraphs>146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Bookman Old Style</vt:lpstr>
      <vt:lpstr>Calibri</vt:lpstr>
      <vt:lpstr>Gill Sans MT</vt:lpstr>
      <vt:lpstr>Times New Roman</vt:lpstr>
      <vt:lpstr>Wingdings</vt:lpstr>
      <vt:lpstr>Wingdings 3</vt:lpstr>
      <vt:lpstr>Origin</vt:lpstr>
      <vt:lpstr>CGB1221-DATABASE MANAGEMENT SYSTEM  </vt:lpstr>
      <vt:lpstr>Title of the Project</vt:lpstr>
      <vt:lpstr>Problem Identification </vt:lpstr>
      <vt:lpstr>Objective</vt:lpstr>
      <vt:lpstr>Proposed Architecture</vt:lpstr>
      <vt:lpstr>List of Modules</vt:lpstr>
      <vt:lpstr>Module Description</vt:lpstr>
      <vt:lpstr>1. User Management Module</vt:lpstr>
      <vt:lpstr>Module Description (Cont..)</vt:lpstr>
      <vt:lpstr> 2. Task Management Module</vt:lpstr>
      <vt:lpstr>Module Description (Cont..)</vt:lpstr>
      <vt:lpstr> 3. Task Tracking &amp; Progress Module</vt:lpstr>
      <vt:lpstr>Module Description (Cont..)</vt:lpstr>
      <vt:lpstr>        4. Notification &amp; Reminder Module</vt:lpstr>
      <vt:lpstr>Module Description (Cont..)</vt:lpstr>
      <vt:lpstr>  5. Reports &amp; Analytics Module</vt:lpstr>
      <vt:lpstr>Results </vt:lpstr>
      <vt:lpstr>Results </vt:lpstr>
      <vt:lpstr>Results </vt:lpstr>
      <vt:lpstr>Results </vt:lpstr>
      <vt:lpstr>Conclusion</vt:lpstr>
      <vt:lpstr>Thank 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CGB1221-DATABASE MANAGEMENT SYSTEM</dc:title>
  <dc:creator/>
  <cp:lastModifiedBy/>
  <cp:revision>2</cp:revision>
  <dcterms:modified xsi:type="dcterms:W3CDTF">2025-06-03T13:15:38Z</dcterms:modified>
</cp:coreProperties>
</file>