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Raleway"/>
      <p:regular r:id="rId22"/>
      <p:bold r:id="rId23"/>
      <p:italic r:id="rId24"/>
      <p:boldItalic r:id="rId25"/>
    </p:embeddedFont>
    <p:embeddedFont>
      <p:font typeface="La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aleway-regular.fntdata"/><Relationship Id="rId21" Type="http://schemas.openxmlformats.org/officeDocument/2006/relationships/slide" Target="slides/slide16.xml"/><Relationship Id="rId24" Type="http://schemas.openxmlformats.org/officeDocument/2006/relationships/font" Target="fonts/Raleway-italic.fntdata"/><Relationship Id="rId23" Type="http://schemas.openxmlformats.org/officeDocument/2006/relationships/font" Target="fonts/Raleway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regular.fntdata"/><Relationship Id="rId25" Type="http://schemas.openxmlformats.org/officeDocument/2006/relationships/font" Target="fonts/Raleway-boldItalic.fntdata"/><Relationship Id="rId28" Type="http://schemas.openxmlformats.org/officeDocument/2006/relationships/font" Target="fonts/Lato-italic.fntdata"/><Relationship Id="rId27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0db5a9165d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0db5a9165d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RK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0db5a9165d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0db5a9165d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0db5a9165d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0db5a9165d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RK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0db5a9165d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0db5a9165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0db5a9165d_3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0db5a9165d_3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0db5a9165d_3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0db5a9165d_3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RK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0db5a9165d_3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30db5a9165d_3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0daceb45bb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0daceb45bb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0daceb45bb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0daceb45bb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RK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0db5a9165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0db5a9165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db5a9165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db5a9165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RK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0db5a9165d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0db5a9165d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0db5a9165d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0db5a9165d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RK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0db5a9165d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0db5a9165d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0db5a9165d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0db5a9165d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RK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catalog.data.gov/dataset/walkability-index7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Predicting the Walkability of Towns in America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452" y="2864725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Raghav Kamineni &amp; Arnav Gupta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2"/>
          <p:cNvSpPr txBox="1"/>
          <p:nvPr>
            <p:ph type="title"/>
          </p:nvPr>
        </p:nvSpPr>
        <p:spPr>
          <a:xfrm>
            <a:off x="727650" y="5629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Independent Analysis</a:t>
            </a:r>
            <a:endParaRPr/>
          </a:p>
        </p:txBody>
      </p:sp>
      <p:sp>
        <p:nvSpPr>
          <p:cNvPr id="152" name="Google Shape;152;p22"/>
          <p:cNvSpPr txBox="1"/>
          <p:nvPr>
            <p:ph idx="1" type="body"/>
          </p:nvPr>
        </p:nvSpPr>
        <p:spPr>
          <a:xfrm>
            <a:off x="727650" y="1349325"/>
            <a:ext cx="7688700" cy="36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</a:t>
            </a:r>
            <a:r>
              <a:rPr lang="en" sz="1600"/>
              <a:t>ombined the best attributes based on visual metrics in WEKA, such as value distributions and easily visible trends through a combination of the best attributes of the last four attribute selection algorithms.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Attribute list-&gt;</a:t>
            </a:r>
            <a:r>
              <a:rPr lang="en" sz="1600">
                <a:solidFill>
                  <a:srgbClr val="000000"/>
                </a:solidFill>
              </a:rPr>
              <a:t> </a:t>
            </a:r>
            <a:r>
              <a:rPr lang="en" sz="1600"/>
              <a:t>D4A_Ranked, D3B_Ranked, D3B, D3A, D3APO, D3BMM4, D3BMM3, Pct_AO2p, D5CEI, D2B_Ranked, CBSA_POP, D2C_TRPMX2, D2B_E8MIXA, CBSA_EMP, CBSA_WRK, D3BAO, D3AAO, D5CRI, D3AMM, D2C_TRIPEQ, D2R_WRKEMP, TRACTCE, CBSA_Name, CSA, </a:t>
            </a:r>
            <a:r>
              <a:rPr lang="en" sz="1600"/>
              <a:t>AutoOwn0</a:t>
            </a:r>
            <a:r>
              <a:rPr lang="en" sz="1600"/>
              <a:t>, and P_WrkAge.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26 instances left 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3"/>
          <p:cNvSpPr txBox="1"/>
          <p:nvPr>
            <p:ph idx="1" type="body"/>
          </p:nvPr>
        </p:nvSpPr>
        <p:spPr>
          <a:xfrm>
            <a:off x="729450" y="1395300"/>
            <a:ext cx="7688700" cy="38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Naive Bayes (Bayes)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Probabilistic </a:t>
            </a:r>
            <a:r>
              <a:rPr lang="en" sz="1600"/>
              <a:t>classifier model based on Bayes Theorem (Conditional Probabilities) and feature-independent accuracy tests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OneR (Rules)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Simpler  probabilistic rule-based classifier model that uses a single rule from only the most informative attribute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J48 (Trees)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Decision tree algorithm that builds tree based on splitting data by attribute values to classify instances through comprehensive training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RandomForest (Trees)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Builds multiple decision trees during long training period and effectively captures general trends to prevent model overfitting </a:t>
            </a:r>
            <a:endParaRPr sz="1600"/>
          </a:p>
        </p:txBody>
      </p:sp>
      <p:sp>
        <p:nvSpPr>
          <p:cNvPr id="158" name="Google Shape;158;p23"/>
          <p:cNvSpPr txBox="1"/>
          <p:nvPr>
            <p:ph type="title"/>
          </p:nvPr>
        </p:nvSpPr>
        <p:spPr>
          <a:xfrm>
            <a:off x="727650" y="5629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Classifier Models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4"/>
          <p:cNvSpPr txBox="1"/>
          <p:nvPr>
            <p:ph type="title"/>
          </p:nvPr>
        </p:nvSpPr>
        <p:spPr>
          <a:xfrm>
            <a:off x="727650" y="5629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Training/Validation/Test Sets</a:t>
            </a:r>
            <a:endParaRPr/>
          </a:p>
        </p:txBody>
      </p:sp>
      <p:sp>
        <p:nvSpPr>
          <p:cNvPr id="164" name="Google Shape;164;p24"/>
          <p:cNvSpPr txBox="1"/>
          <p:nvPr>
            <p:ph idx="1" type="body"/>
          </p:nvPr>
        </p:nvSpPr>
        <p:spPr>
          <a:xfrm>
            <a:off x="727650" y="1349325"/>
            <a:ext cx="7688700" cy="36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65" name="Google Shape;165;p24"/>
          <p:cNvSpPr txBox="1"/>
          <p:nvPr>
            <p:ph idx="1" type="body"/>
          </p:nvPr>
        </p:nvSpPr>
        <p:spPr>
          <a:xfrm>
            <a:off x="653250" y="1395300"/>
            <a:ext cx="5016000" cy="38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Utilized Python script to implement the Stratified Random Sampling technique due to uneven class distributions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Split Data into Training/Validation/Testing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Training: 70%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Validation: 15%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Testing: 15%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Created 15 files (five attribute selection </a:t>
            </a:r>
            <a:r>
              <a:rPr lang="en" sz="1600"/>
              <a:t>algorithms</a:t>
            </a:r>
            <a:r>
              <a:rPr lang="en" sz="1600"/>
              <a:t> and one </a:t>
            </a:r>
            <a:r>
              <a:rPr lang="en" sz="1600"/>
              <a:t>training, validation, and testing dataset for each)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Class Distribution preserved</a:t>
            </a:r>
            <a:endParaRPr sz="1600"/>
          </a:p>
        </p:txBody>
      </p:sp>
      <p:pic>
        <p:nvPicPr>
          <p:cNvPr id="166" name="Google Shape;16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9248" y="893375"/>
            <a:ext cx="3260800" cy="398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5"/>
          <p:cNvSpPr txBox="1"/>
          <p:nvPr>
            <p:ph type="title"/>
          </p:nvPr>
        </p:nvSpPr>
        <p:spPr>
          <a:xfrm>
            <a:off x="727650" y="556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(All 20 Models)</a:t>
            </a:r>
            <a:endParaRPr/>
          </a:p>
        </p:txBody>
      </p:sp>
      <p:pic>
        <p:nvPicPr>
          <p:cNvPr id="172" name="Google Shape;17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900" y="1670250"/>
            <a:ext cx="8528200" cy="28596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6"/>
          <p:cNvSpPr txBox="1"/>
          <p:nvPr>
            <p:ph type="title"/>
          </p:nvPr>
        </p:nvSpPr>
        <p:spPr>
          <a:xfrm>
            <a:off x="727650" y="556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(Best Model)</a:t>
            </a:r>
            <a:endParaRPr/>
          </a:p>
        </p:txBody>
      </p:sp>
      <p:pic>
        <p:nvPicPr>
          <p:cNvPr id="178" name="Google Shape;17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4350" y="1091850"/>
            <a:ext cx="6275303" cy="367065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79" name="Google Shape;179;p26"/>
          <p:cNvSpPr txBox="1"/>
          <p:nvPr>
            <p:ph idx="1" type="body"/>
          </p:nvPr>
        </p:nvSpPr>
        <p:spPr>
          <a:xfrm>
            <a:off x="727650" y="4762500"/>
            <a:ext cx="7688700" cy="4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600"/>
              <a:t>OneR AttributeEval + J48 Classifier Model</a:t>
            </a:r>
            <a:endParaRPr b="1" sz="1600"/>
          </a:p>
        </p:txBody>
      </p:sp>
      <p:sp>
        <p:nvSpPr>
          <p:cNvPr id="180" name="Google Shape;180;p26"/>
          <p:cNvSpPr/>
          <p:nvPr/>
        </p:nvSpPr>
        <p:spPr>
          <a:xfrm>
            <a:off x="1434350" y="1762125"/>
            <a:ext cx="2809500" cy="5352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1" name="Google Shape;181;p26"/>
          <p:cNvSpPr/>
          <p:nvPr/>
        </p:nvSpPr>
        <p:spPr>
          <a:xfrm>
            <a:off x="5594775" y="2848525"/>
            <a:ext cx="1076400" cy="8136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2" name="Google Shape;182;p26"/>
          <p:cNvSpPr/>
          <p:nvPr/>
        </p:nvSpPr>
        <p:spPr>
          <a:xfrm>
            <a:off x="1532050" y="4034875"/>
            <a:ext cx="2809500" cy="7275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7"/>
          <p:cNvSpPr txBox="1"/>
          <p:nvPr>
            <p:ph idx="1" type="body"/>
          </p:nvPr>
        </p:nvSpPr>
        <p:spPr>
          <a:xfrm>
            <a:off x="729450" y="1395300"/>
            <a:ext cx="7688700" cy="367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Successes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Pr</a:t>
            </a:r>
            <a:r>
              <a:rPr lang="en" sz="1600"/>
              <a:t>eprocessed</a:t>
            </a:r>
            <a:r>
              <a:rPr lang="en" sz="1600"/>
              <a:t> data through Python and WEKA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Conducted attribute selection algorithms in WEKA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Tested classifier models with high accuracy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/>
              <a:t>Best Model: OneR AttributeEval + J48 Classifier (95.79% accuracy)</a:t>
            </a:r>
            <a:endParaRPr b="1"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Future Improvements </a:t>
            </a:r>
            <a:endParaRPr sz="1600"/>
          </a:p>
          <a:p>
            <a:pPr indent="-330200" lvl="1" marL="914400" rtl="0" algn="l">
              <a:spcBef>
                <a:spcPts val="120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Conduct PCA to reduce attributes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Increase thresholds for attribute selection algorithms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Optimize validation data effectiveness towards models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Research best classifier models for our project type</a:t>
            </a:r>
            <a:endParaRPr sz="1600"/>
          </a:p>
        </p:txBody>
      </p:sp>
      <p:sp>
        <p:nvSpPr>
          <p:cNvPr id="188" name="Google Shape;188;p27"/>
          <p:cNvSpPr txBox="1"/>
          <p:nvPr>
            <p:ph type="title"/>
          </p:nvPr>
        </p:nvSpPr>
        <p:spPr>
          <a:xfrm>
            <a:off x="727650" y="5629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 and Conclusion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8"/>
          <p:cNvSpPr txBox="1"/>
          <p:nvPr>
            <p:ph idx="1" type="body"/>
          </p:nvPr>
        </p:nvSpPr>
        <p:spPr>
          <a:xfrm>
            <a:off x="729450" y="1395300"/>
            <a:ext cx="7688700" cy="367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Dataset: </a:t>
            </a:r>
            <a:r>
              <a:rPr lang="en" sz="1600" u="sng">
                <a:solidFill>
                  <a:schemeClr val="hlink"/>
                </a:solidFill>
                <a:hlinkClick r:id="rId3"/>
              </a:rPr>
              <a:t>https://catalog.data.gov/dataset/walkability-index7</a:t>
            </a:r>
            <a:r>
              <a:rPr lang="en" sz="1600"/>
              <a:t> (Walkability Index dataset courtesy of U.S. Environmental Protection Agency)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Softwares: VSCode (Python) and WEKA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We’d like to thank the U.S. Environmental Protection Agency for compiling the dataset, and especially John Thomas for allowing public use of the dataset.</a:t>
            </a:r>
            <a:endParaRPr sz="1600"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/>
              <a:t>Thank you.</a:t>
            </a:r>
            <a:endParaRPr sz="1600"/>
          </a:p>
        </p:txBody>
      </p:sp>
      <p:sp>
        <p:nvSpPr>
          <p:cNvPr id="194" name="Google Shape;194;p28"/>
          <p:cNvSpPr txBox="1"/>
          <p:nvPr>
            <p:ph type="title"/>
          </p:nvPr>
        </p:nvSpPr>
        <p:spPr>
          <a:xfrm>
            <a:off x="727650" y="5629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Sources and Acknowledgements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7650" y="5629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Statement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1342750"/>
            <a:ext cx="7688700" cy="33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Walkability Index (WI) is the accessibility of </a:t>
            </a:r>
            <a:r>
              <a:rPr lang="en" sz="1600"/>
              <a:t>amenities</a:t>
            </a:r>
            <a:r>
              <a:rPr lang="en" sz="1600"/>
              <a:t> by walking, as mostly urban regions should be more than just transportation-dominated pathways.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WI is based on numerous broader factors</a:t>
            </a:r>
            <a:endParaRPr sz="1600"/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Housing Prices</a:t>
            </a:r>
            <a:endParaRPr sz="1600"/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Population and Land Density</a:t>
            </a:r>
            <a:endParaRPr sz="1600"/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Diversity of Land Utilization</a:t>
            </a:r>
            <a:endParaRPr sz="1600"/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Neighborhood Layouts and Designs</a:t>
            </a:r>
            <a:endParaRPr sz="1600"/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Location Accessibility</a:t>
            </a:r>
            <a:endParaRPr sz="1600"/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Transit Service</a:t>
            </a:r>
            <a:endParaRPr sz="1600"/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Employment </a:t>
            </a:r>
            <a:endParaRPr sz="1600"/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Individual Demographics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Knowing the WI of a region is important</a:t>
            </a:r>
            <a:endParaRPr sz="1600"/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5527" y="2826577"/>
            <a:ext cx="3023675" cy="201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7650" y="5629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Description of dataset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775425" y="1355875"/>
            <a:ext cx="7688700" cy="299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Dataset has 220,740 instances, 117 attributes; skewed to the right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Numerous attributes had over 70% missing and/or default values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Class attribute (WI) originally was quantitative continuous data from [1-20)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We plan to discretize and bin the class attribute as shown in the next slide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Dataset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Compiled by U.S. Environmental Protection Agency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Derived from Smart Location Database (Geographical Factors)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727650" y="5629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Preprocessing (Python)</a:t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729450" y="1342750"/>
            <a:ext cx="5859300" cy="36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Changed the class attribute within Excel to ‘NatWalkInd’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Discretized and binned class attribute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Class Distribution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66,989 instances for AboveAvgWalkable (30.3%)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74,795 instances for BelowAvgWalkable (33.9%)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25,630 instances for MostWalkable (11.6%)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53,326 instances for LeastWalkable (24.1%)</a:t>
            </a:r>
            <a:endParaRPr sz="1600"/>
          </a:p>
        </p:txBody>
      </p:sp>
      <p:pic>
        <p:nvPicPr>
          <p:cNvPr id="107" name="Google Shape;107;p16"/>
          <p:cNvPicPr preferRelativeResize="0"/>
          <p:nvPr/>
        </p:nvPicPr>
        <p:blipFill rotWithShape="1">
          <a:blip r:embed="rId3">
            <a:alphaModFix/>
          </a:blip>
          <a:srcRect b="0" l="0" r="8037" t="0"/>
          <a:stretch/>
        </p:blipFill>
        <p:spPr>
          <a:xfrm>
            <a:off x="5230900" y="3158150"/>
            <a:ext cx="3836900" cy="190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727650" y="5629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Preprocessing Cont’d (Python)</a:t>
            </a:r>
            <a:endParaRPr/>
          </a:p>
        </p:txBody>
      </p:sp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727650" y="1349325"/>
            <a:ext cx="7688700" cy="36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Changed </a:t>
            </a:r>
            <a:r>
              <a:rPr lang="en" sz="1600"/>
              <a:t>default</a:t>
            </a:r>
            <a:r>
              <a:rPr lang="en" sz="1600"/>
              <a:t> values to missing with Python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Removed attributes with more than 70% missing values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Filled in remaining attributes </a:t>
            </a:r>
            <a:r>
              <a:rPr lang="en" sz="1600"/>
              <a:t>missing</a:t>
            </a:r>
            <a:r>
              <a:rPr lang="en" sz="1600"/>
              <a:t> values with </a:t>
            </a:r>
            <a:r>
              <a:rPr lang="en" sz="1600"/>
              <a:t>mean/mode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Left with 55 attributes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14" name="Google Shape;114;p17"/>
          <p:cNvPicPr preferRelativeResize="0"/>
          <p:nvPr/>
        </p:nvPicPr>
        <p:blipFill rotWithShape="1">
          <a:blip r:embed="rId3">
            <a:alphaModFix/>
          </a:blip>
          <a:srcRect b="0" l="0" r="8800" t="0"/>
          <a:stretch/>
        </p:blipFill>
        <p:spPr>
          <a:xfrm>
            <a:off x="846500" y="2712350"/>
            <a:ext cx="6276925" cy="228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title"/>
          </p:nvPr>
        </p:nvSpPr>
        <p:spPr>
          <a:xfrm>
            <a:off x="727650" y="5629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CorrelationAttributeEval </a:t>
            </a:r>
            <a:endParaRPr/>
          </a:p>
        </p:txBody>
      </p:sp>
      <p:sp>
        <p:nvSpPr>
          <p:cNvPr id="120" name="Google Shape;120;p18"/>
          <p:cNvSpPr txBox="1"/>
          <p:nvPr>
            <p:ph idx="1" type="body"/>
          </p:nvPr>
        </p:nvSpPr>
        <p:spPr>
          <a:xfrm>
            <a:off x="727650" y="1349325"/>
            <a:ext cx="7688700" cy="36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Used Threshold of &gt;= .1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32 </a:t>
            </a:r>
            <a:r>
              <a:rPr lang="en" sz="1600"/>
              <a:t>instances</a:t>
            </a:r>
            <a:r>
              <a:rPr lang="en" sz="1600"/>
              <a:t> left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21" name="Google Shape;12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0775" y="1290200"/>
            <a:ext cx="5238474" cy="3393475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22" name="Google Shape;122;p18"/>
          <p:cNvCxnSpPr/>
          <p:nvPr/>
        </p:nvCxnSpPr>
        <p:spPr>
          <a:xfrm>
            <a:off x="4388000" y="3883725"/>
            <a:ext cx="669300" cy="3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/>
          <p:nvPr>
            <p:ph type="title"/>
          </p:nvPr>
        </p:nvSpPr>
        <p:spPr>
          <a:xfrm>
            <a:off x="727650" y="5629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InfoGainAttributeEval</a:t>
            </a:r>
            <a:endParaRPr/>
          </a:p>
        </p:txBody>
      </p:sp>
      <p:pic>
        <p:nvPicPr>
          <p:cNvPr id="128" name="Google Shape;12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2500" y="1355900"/>
            <a:ext cx="5235025" cy="338935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29" name="Google Shape;129;p19"/>
          <p:cNvSpPr txBox="1"/>
          <p:nvPr>
            <p:ph idx="1" type="body"/>
          </p:nvPr>
        </p:nvSpPr>
        <p:spPr>
          <a:xfrm>
            <a:off x="727650" y="1355900"/>
            <a:ext cx="7688700" cy="36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Used Threshold of &gt;= .15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25 instances left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cxnSp>
        <p:nvCxnSpPr>
          <p:cNvPr id="130" name="Google Shape;130;p19"/>
          <p:cNvCxnSpPr/>
          <p:nvPr/>
        </p:nvCxnSpPr>
        <p:spPr>
          <a:xfrm>
            <a:off x="4584825" y="3600925"/>
            <a:ext cx="669300" cy="3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 txBox="1"/>
          <p:nvPr>
            <p:ph type="title"/>
          </p:nvPr>
        </p:nvSpPr>
        <p:spPr>
          <a:xfrm>
            <a:off x="727650" y="5629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GainRatioAttributeEval</a:t>
            </a:r>
            <a:endParaRPr/>
          </a:p>
        </p:txBody>
      </p:sp>
      <p:pic>
        <p:nvPicPr>
          <p:cNvPr id="136" name="Google Shape;13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7802" y="1355900"/>
            <a:ext cx="5322573" cy="3446025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37" name="Google Shape;137;p20"/>
          <p:cNvSpPr txBox="1"/>
          <p:nvPr>
            <p:ph idx="1" type="body"/>
          </p:nvPr>
        </p:nvSpPr>
        <p:spPr>
          <a:xfrm>
            <a:off x="727650" y="1355900"/>
            <a:ext cx="7688700" cy="36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Used Threshold of &gt;= .03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30 instances left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cxnSp>
        <p:nvCxnSpPr>
          <p:cNvPr id="138" name="Google Shape;138;p20"/>
          <p:cNvCxnSpPr/>
          <p:nvPr/>
        </p:nvCxnSpPr>
        <p:spPr>
          <a:xfrm>
            <a:off x="4544375" y="3866675"/>
            <a:ext cx="669300" cy="3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"/>
          <p:cNvSpPr txBox="1"/>
          <p:nvPr>
            <p:ph type="title"/>
          </p:nvPr>
        </p:nvSpPr>
        <p:spPr>
          <a:xfrm>
            <a:off x="727650" y="5629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OneRAttributeEval</a:t>
            </a:r>
            <a:endParaRPr/>
          </a:p>
        </p:txBody>
      </p:sp>
      <p:pic>
        <p:nvPicPr>
          <p:cNvPr id="144" name="Google Shape;14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7650" y="1438600"/>
            <a:ext cx="5093600" cy="3297775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45" name="Google Shape;145;p21"/>
          <p:cNvSpPr txBox="1"/>
          <p:nvPr>
            <p:ph idx="1" type="body"/>
          </p:nvPr>
        </p:nvSpPr>
        <p:spPr>
          <a:xfrm>
            <a:off x="727650" y="1349325"/>
            <a:ext cx="7688700" cy="36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Used Threshold of &gt;= 36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Min. 6 buckets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32 instances left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cxnSp>
        <p:nvCxnSpPr>
          <p:cNvPr id="146" name="Google Shape;146;p21"/>
          <p:cNvCxnSpPr/>
          <p:nvPr/>
        </p:nvCxnSpPr>
        <p:spPr>
          <a:xfrm>
            <a:off x="4664200" y="3842125"/>
            <a:ext cx="669300" cy="3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