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db5a916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db5a916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db5a9165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db5a9165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db5a916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db5a916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db5a916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db5a916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b5a9165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b5a9165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db5a9165d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db5a9165d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db5a9165d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db5a9165d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daceb45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daceb45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aceb45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daceb45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b5a91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db5a91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b5a916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b5a916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b5a916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db5a916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db5a916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db5a916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db5a916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db5a916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db5a916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db5a916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atalog.data.gov/dataset/walkability-index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Walkability of Towns in America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864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Raghav Kamineni &amp; Arnav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Analysis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ombined the best attributes based on visual metrics in WEKA, such as value distributions and easily visible trends through a combination of the best attributes of the last four attribute selection algorithms.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Attribute list-&gt;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/>
              <a:t>D4A_Ranked, D3B_Ranked, D3B, D3A, D3APO, D3BMM4, D3BMM3, Pct_AO2p, D5CEI, D2B_Ranked, CBSA_POP, D2C_TRPMX2, D2B_E8MIXA, CBSA_EMP, CBSA_WRK, D3BAO, D3AAO, D5CRI, D3AMM, D2C_TRIPEQ, D2R_WRKEMP, TRACTCE, CBSA_Name, CSA, </a:t>
            </a:r>
            <a:r>
              <a:rPr lang="en" sz="1600"/>
              <a:t>AutoOwn0</a:t>
            </a:r>
            <a:r>
              <a:rPr lang="en" sz="1600"/>
              <a:t>, and P_WrkAge.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26 instances left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1395300"/>
            <a:ext cx="76887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Naive Bayes (Bayes)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Probabilistic </a:t>
            </a:r>
            <a:r>
              <a:rPr lang="en" sz="1600"/>
              <a:t>classifier model based on Bayes Theorem (Conditional Probabilities) and feature-independent accuracy tests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OneR (Rules)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Simpler  probabilistic rule-based classifier model that uses a single rule from only the most informative attribute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J48 (Trees)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Decision tree algorithm that builds tree based on splitting data by attribute values to classify instances through comprehensive training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RandomForest (Trees)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Builds multiple decision trees during long training period and effectively captures general trends to prevent model overfitting </a:t>
            </a:r>
            <a:endParaRPr sz="1600"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Training/Validation/Test Sets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653250" y="1395300"/>
            <a:ext cx="50160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Utilized Python script to implement the Stratified Random Sampling technique due to uneven class distributions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Data into Training/Validation/Testing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Training: 70%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Validation: 15%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Testing: 15%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15 files (five attribute selection </a:t>
            </a:r>
            <a:r>
              <a:rPr lang="en" sz="1600"/>
              <a:t>algorithms</a:t>
            </a:r>
            <a:r>
              <a:rPr lang="en" sz="1600"/>
              <a:t> and one </a:t>
            </a:r>
            <a:r>
              <a:rPr lang="en" sz="1600"/>
              <a:t>training, validation, and testing dataset for each)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 Distribution preserved</a:t>
            </a:r>
            <a:endParaRPr sz="16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48" y="893375"/>
            <a:ext cx="3260800" cy="3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(All 20 Models)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00" y="1670250"/>
            <a:ext cx="8528200" cy="285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(Best Model)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50" y="1091850"/>
            <a:ext cx="6275303" cy="36706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7650" y="4762500"/>
            <a:ext cx="76887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OneR AttributeEval + J48 Classifier Model</a:t>
            </a:r>
            <a:endParaRPr b="1" sz="1600"/>
          </a:p>
        </p:txBody>
      </p:sp>
      <p:sp>
        <p:nvSpPr>
          <p:cNvPr id="180" name="Google Shape;180;p26"/>
          <p:cNvSpPr/>
          <p:nvPr/>
        </p:nvSpPr>
        <p:spPr>
          <a:xfrm>
            <a:off x="1434350" y="1762125"/>
            <a:ext cx="2809500" cy="53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5594775" y="2848525"/>
            <a:ext cx="1076400" cy="8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532050" y="4034875"/>
            <a:ext cx="2809500" cy="72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1395300"/>
            <a:ext cx="76887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Successes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</a:t>
            </a:r>
            <a:r>
              <a:rPr lang="en" sz="1600"/>
              <a:t>eprocessed</a:t>
            </a:r>
            <a:r>
              <a:rPr lang="en" sz="1600"/>
              <a:t> data through Python and WEKA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Conducted attribute selection algorithms in WEKA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classifier models with high accuracy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Best Model: OneR AttributeEval + J48 Classifier (95.79% accuracy)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Future Improvements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Conduct PCA to reduce attributes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thresholds for attribute selection algorithms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Optimize validation data effectiveness towards models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Research best classifier models for our project type</a:t>
            </a:r>
            <a:endParaRPr sz="1600"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1395300"/>
            <a:ext cx="76887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https://catalog.data.gov/dataset/walkability-index7</a:t>
            </a:r>
            <a:r>
              <a:rPr lang="en" sz="1600"/>
              <a:t> (Walkability Index dataset courtesy of U.S. Environmental Protection Agency)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Softwares: VSCode (Python) and WEKA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We’d like to thank the U.S. Environmental Protection Agency for compiling the dataset, and especially John Thomas for allowing public use of the dataset.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Thank you.</a:t>
            </a:r>
            <a:endParaRPr sz="1600"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Acknowledgements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42750"/>
            <a:ext cx="76887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Walkability Index (WI) is the accessibility of </a:t>
            </a:r>
            <a:r>
              <a:rPr lang="en" sz="1600"/>
              <a:t>amenities</a:t>
            </a:r>
            <a:r>
              <a:rPr lang="en" sz="1600"/>
              <a:t> by walking, as mostly urban regions should be more than just transportation-dominated pathways.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 is based on numerous broader factors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Housing Prices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Population and Land Density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Diversity of Land Utilization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Neighborhood Layouts and Designs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Location Accessibility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Transit Service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Employment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Individual Demographics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Knowing the WI of a region is important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527" y="2826577"/>
            <a:ext cx="3023675" cy="20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75425" y="1355875"/>
            <a:ext cx="7688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has 220,740 instances, 117 attributes; skewed to the right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Numerous attributes had over 70% missing and/or default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 attribute (WI) originally was quantitative continuous data from [1-20)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plan to discretize and bin the class attribute as shown in the next slide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Dataset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Compiled by U.S. Environmental Protection Agency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Derived from Smart Location Database (Geographical Factors)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(Python)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342750"/>
            <a:ext cx="58593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Changed the class attribute within Excel to ‘NatWalkInd’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Discretized and binned class attribute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Class Distribution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66,989 instances for AboveAvgWalkable (30.3%)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74,795 instances for BelowAvgWalkable (33.9%)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25,630 instances for MostWalkable (11.6%)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53,326 instances for LeastWalkable (24.1%)</a:t>
            </a:r>
            <a:endParaRPr sz="16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8037" t="0"/>
          <a:stretch/>
        </p:blipFill>
        <p:spPr>
          <a:xfrm>
            <a:off x="5230900" y="3158150"/>
            <a:ext cx="3836900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Cont’d (Python)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Changed </a:t>
            </a:r>
            <a:r>
              <a:rPr lang="en" sz="1600"/>
              <a:t>default</a:t>
            </a:r>
            <a:r>
              <a:rPr lang="en" sz="1600"/>
              <a:t> values to missing with 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attributes with more than 70% missing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Filled in remaining attributes </a:t>
            </a:r>
            <a:r>
              <a:rPr lang="en" sz="1600"/>
              <a:t>missing</a:t>
            </a:r>
            <a:r>
              <a:rPr lang="en" sz="1600"/>
              <a:t> values with </a:t>
            </a:r>
            <a:r>
              <a:rPr lang="en" sz="1600"/>
              <a:t>mean/mode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Left with 55 attributes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8800" t="0"/>
          <a:stretch/>
        </p:blipFill>
        <p:spPr>
          <a:xfrm>
            <a:off x="846500" y="2712350"/>
            <a:ext cx="6276925" cy="22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CorrelationAttributeEval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Threshold of &gt;= .1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32 </a:t>
            </a:r>
            <a:r>
              <a:rPr lang="en" sz="1600"/>
              <a:t>instances</a:t>
            </a:r>
            <a:r>
              <a:rPr lang="en" sz="1600"/>
              <a:t> left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775" y="1290200"/>
            <a:ext cx="5238474" cy="3393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2" name="Google Shape;122;p18"/>
          <p:cNvCxnSpPr/>
          <p:nvPr/>
        </p:nvCxnSpPr>
        <p:spPr>
          <a:xfrm>
            <a:off x="4388000" y="3883725"/>
            <a:ext cx="669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InfoGainAttributeEval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0" y="1355900"/>
            <a:ext cx="5235025" cy="3389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7650" y="1355900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Threshold of &gt;= .15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25 instances left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0" name="Google Shape;130;p19"/>
          <p:cNvCxnSpPr/>
          <p:nvPr/>
        </p:nvCxnSpPr>
        <p:spPr>
          <a:xfrm>
            <a:off x="4584825" y="3600925"/>
            <a:ext cx="669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GainRatioAttributeEval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802" y="1355900"/>
            <a:ext cx="5322573" cy="34460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1355900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Threshold of &gt;= .03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 instances left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8" name="Google Shape;138;p20"/>
          <p:cNvCxnSpPr/>
          <p:nvPr/>
        </p:nvCxnSpPr>
        <p:spPr>
          <a:xfrm>
            <a:off x="4544375" y="3866675"/>
            <a:ext cx="669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OneRAttributeEval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650" y="1438600"/>
            <a:ext cx="5093600" cy="32977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Threshold of &gt;= 36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Min. 6 buckets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32 instances left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46" name="Google Shape;146;p21"/>
          <p:cNvCxnSpPr/>
          <p:nvPr/>
        </p:nvCxnSpPr>
        <p:spPr>
          <a:xfrm>
            <a:off x="4664200" y="3842125"/>
            <a:ext cx="669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