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
          <p:cNvSpPr txBox="1"/>
          <p:nvPr/>
        </p:nvSpPr>
        <p:spPr>
          <a:xfrm>
            <a:off x="421640" y="1118387"/>
            <a:ext cx="11348720"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7200">
                <a:solidFill>
                  <a:srgbClr val="002060"/>
                </a:solidFill>
                <a:latin typeface="Broadway"/>
                <a:ea typeface="Broadway"/>
                <a:cs typeface="Broadway"/>
                <a:sym typeface="Broadway"/>
              </a:defRPr>
            </a:lvl1pPr>
          </a:lstStyle>
          <a:p>
            <a:pPr/>
            <a:r>
              <a:t>My Data My Story</a:t>
            </a:r>
          </a:p>
        </p:txBody>
      </p:sp>
      <p:sp>
        <p:nvSpPr>
          <p:cNvPr id="95" name="TextBox 2"/>
          <p:cNvSpPr txBox="1"/>
          <p:nvPr/>
        </p:nvSpPr>
        <p:spPr>
          <a:xfrm>
            <a:off x="7252004" y="4894838"/>
            <a:ext cx="4690111" cy="18036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3200">
                <a:solidFill>
                  <a:srgbClr val="002060"/>
                </a:solidFill>
              </a:defRPr>
            </a:pPr>
            <a:r>
              <a:t>Name - Raghav Mehta</a:t>
            </a:r>
          </a:p>
          <a:p>
            <a:pPr algn="r">
              <a:defRPr sz="2800"/>
            </a:pPr>
            <a:r>
              <a:t>Reg. No. 12319917</a:t>
            </a:r>
          </a:p>
          <a:p>
            <a:pPr algn="r">
              <a:defRPr sz="2800"/>
            </a:pPr>
            <a:r>
              <a:t>Roll No 11</a:t>
            </a:r>
          </a:p>
          <a:p>
            <a:pPr algn="r">
              <a:defRPr sz="2800"/>
            </a:pPr>
            <a:r>
              <a:t>Section DE237</a:t>
            </a:r>
          </a:p>
        </p:txBody>
      </p:sp>
      <p:pic>
        <p:nvPicPr>
          <p:cNvPr id="96" name="Picture 2" descr="Picture 2"/>
          <p:cNvPicPr>
            <a:picLocks noChangeAspect="1"/>
          </p:cNvPicPr>
          <p:nvPr/>
        </p:nvPicPr>
        <p:blipFill>
          <a:blip r:embed="rId2">
            <a:extLst/>
          </a:blip>
          <a:stretch>
            <a:fillRect/>
          </a:stretch>
        </p:blipFill>
        <p:spPr>
          <a:xfrm>
            <a:off x="4242351" y="2209800"/>
            <a:ext cx="3707296" cy="3707296"/>
          </a:xfrm>
          <a:prstGeom prst="rect">
            <a:avLst/>
          </a:prstGeom>
          <a:ln w="12700">
            <a:miter lim="400000"/>
          </a:ln>
        </p:spPr>
      </p:pic>
      <p:sp>
        <p:nvSpPr>
          <p:cNvPr id="97" name="TextBox 4"/>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sp>
        <p:nvSpPr>
          <p:cNvPr id="98" name="Rectangle 6"/>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99" name="Rectangle 7"/>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pic>
        <p:nvPicPr>
          <p:cNvPr id="100" name="Picture 8" descr="Picture 8"/>
          <p:cNvPicPr>
            <a:picLocks noChangeAspect="1"/>
          </p:cNvPicPr>
          <p:nvPr/>
        </p:nvPicPr>
        <p:blipFill>
          <a:blip r:embed="rId3">
            <a:extLst/>
          </a:blip>
          <a:stretch>
            <a:fillRect/>
          </a:stretch>
        </p:blipFill>
        <p:spPr>
          <a:xfrm>
            <a:off x="9836911" y="50266"/>
            <a:ext cx="2126490" cy="67971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ctrTitle"/>
          </p:nvPr>
        </p:nvSpPr>
        <p:spPr>
          <a:xfrm>
            <a:off x="861634" y="-95258"/>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Context Setting</a:t>
            </a:r>
          </a:p>
        </p:txBody>
      </p:sp>
      <p:sp>
        <p:nvSpPr>
          <p:cNvPr id="103" name="Straight Connector 5"/>
          <p:cNvSpPr/>
          <p:nvPr/>
        </p:nvSpPr>
        <p:spPr>
          <a:xfrm flipV="1">
            <a:off x="533399" y="521264"/>
            <a:ext cx="9303513" cy="38101"/>
          </a:xfrm>
          <a:prstGeom prst="line">
            <a:avLst/>
          </a:prstGeom>
          <a:ln w="19050">
            <a:solidFill>
              <a:schemeClr val="accent6"/>
            </a:solidFill>
            <a:miter/>
          </a:ln>
        </p:spPr>
        <p:txBody>
          <a:bodyPr lIns="45719" rIns="45719"/>
          <a:lstStyle/>
          <a:p>
            <a:pPr/>
          </a:p>
        </p:txBody>
      </p:sp>
      <p:sp>
        <p:nvSpPr>
          <p:cNvPr id="104"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05"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06"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07"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08" name="TextBox 9"/>
          <p:cNvSpPr txBox="1"/>
          <p:nvPr/>
        </p:nvSpPr>
        <p:spPr>
          <a:xfrm>
            <a:off x="5970069" y="6473106"/>
            <a:ext cx="6186151"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          </a:t>
            </a:r>
          </a:p>
        </p:txBody>
      </p:sp>
      <p:grpSp>
        <p:nvGrpSpPr>
          <p:cNvPr id="111" name="Rectangle: Rounded Corners 11"/>
          <p:cNvGrpSpPr/>
          <p:nvPr/>
        </p:nvGrpSpPr>
        <p:grpSpPr>
          <a:xfrm>
            <a:off x="545118" y="1212576"/>
            <a:ext cx="11255907" cy="1313622"/>
            <a:chOff x="0" y="0"/>
            <a:chExt cx="11255906" cy="1313620"/>
          </a:xfrm>
        </p:grpSpPr>
        <p:sp>
          <p:nvSpPr>
            <p:cNvPr id="109" name="Rounded Rectangle"/>
            <p:cNvSpPr/>
            <p:nvPr/>
          </p:nvSpPr>
          <p:spPr>
            <a:xfrm>
              <a:off x="0" y="0"/>
              <a:ext cx="11153240" cy="1313621"/>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ctr">
              <a:noAutofit/>
            </a:bodyPr>
            <a:lstStyle/>
            <a:p>
              <a:pPr algn="ctr">
                <a:defRPr i="1" sz="2800"/>
              </a:pPr>
            </a:p>
          </p:txBody>
        </p:sp>
        <p:sp>
          <p:nvSpPr>
            <p:cNvPr id="110" name="Tracking sleep hours helps everyone understand daily rest patterns and reveals differences between weekday and weekend sleep"/>
            <p:cNvSpPr txBox="1"/>
            <p:nvPr/>
          </p:nvSpPr>
          <p:spPr>
            <a:xfrm>
              <a:off x="335059" y="74713"/>
              <a:ext cx="10920849" cy="11641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i="1" sz="2800"/>
              </a:lvl1pPr>
            </a:lstStyle>
            <a:p>
              <a:pPr/>
              <a:r>
                <a:t>Tracking sleep hours helps everyone understand daily rest patterns and reveals differences between weekday and weekend sleep</a:t>
              </a:r>
            </a:p>
          </p:txBody>
        </p:sp>
      </p:grpSp>
      <p:sp>
        <p:nvSpPr>
          <p:cNvPr id="112" name="TextBox 12"/>
          <p:cNvSpPr txBox="1"/>
          <p:nvPr/>
        </p:nvSpPr>
        <p:spPr>
          <a:xfrm>
            <a:off x="579119" y="589357"/>
            <a:ext cx="3122213"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ED771F"/>
                </a:solidFill>
              </a:defRPr>
            </a:lvl1pPr>
          </a:lstStyle>
          <a:p>
            <a:pPr/>
            <a:r>
              <a:t>Intuition</a:t>
            </a:r>
          </a:p>
        </p:txBody>
      </p:sp>
      <p:grpSp>
        <p:nvGrpSpPr>
          <p:cNvPr id="115" name="Rectangle: Rounded Corners 13"/>
          <p:cNvGrpSpPr/>
          <p:nvPr/>
        </p:nvGrpSpPr>
        <p:grpSpPr>
          <a:xfrm>
            <a:off x="566773" y="3204794"/>
            <a:ext cx="11153241" cy="1313622"/>
            <a:chOff x="0" y="0"/>
            <a:chExt cx="11153239" cy="1313620"/>
          </a:xfrm>
        </p:grpSpPr>
        <p:sp>
          <p:nvSpPr>
            <p:cNvPr id="113" name="Rounded Rectangle"/>
            <p:cNvSpPr/>
            <p:nvPr/>
          </p:nvSpPr>
          <p:spPr>
            <a:xfrm>
              <a:off x="0" y="0"/>
              <a:ext cx="11153240" cy="1313621"/>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ctr">
              <a:noAutofit/>
            </a:bodyPr>
            <a:lstStyle/>
            <a:p>
              <a:pPr algn="ctr">
                <a:defRPr i="1" sz="2800"/>
              </a:pPr>
            </a:p>
          </p:txBody>
        </p:sp>
        <p:sp>
          <p:nvSpPr>
            <p:cNvPr id="114" name="Capturing sleep pattern data provides insights into inconsistencies between weekday and weekend rest, enabling adjustments for improved health and energy"/>
            <p:cNvSpPr txBox="1"/>
            <p:nvPr/>
          </p:nvSpPr>
          <p:spPr>
            <a:xfrm>
              <a:off x="116195" y="2631"/>
              <a:ext cx="10920849" cy="1308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i="1" sz="2800"/>
              </a:lvl1pPr>
            </a:lstStyle>
            <a:p>
              <a:pPr/>
              <a:r>
                <a:t>Capturing sleep pattern data provides insights into inconsistencies between weekday and weekend rest, enabling adjustments for improved health and energy</a:t>
              </a:r>
            </a:p>
          </p:txBody>
        </p:sp>
      </p:grpSp>
      <p:sp>
        <p:nvSpPr>
          <p:cNvPr id="116" name="TextBox 14"/>
          <p:cNvSpPr txBox="1"/>
          <p:nvPr/>
        </p:nvSpPr>
        <p:spPr>
          <a:xfrm>
            <a:off x="590837" y="2590829"/>
            <a:ext cx="3122213" cy="549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ED771F"/>
                </a:solidFill>
              </a:defRPr>
            </a:lvl1pPr>
          </a:lstStyle>
          <a:p>
            <a:pPr/>
            <a:r>
              <a:t>Objective</a:t>
            </a:r>
          </a:p>
        </p:txBody>
      </p:sp>
      <p:grpSp>
        <p:nvGrpSpPr>
          <p:cNvPr id="119" name="Rectangle: Rounded Corners 15"/>
          <p:cNvGrpSpPr/>
          <p:nvPr/>
        </p:nvGrpSpPr>
        <p:grpSpPr>
          <a:xfrm>
            <a:off x="566773" y="5157839"/>
            <a:ext cx="11153241" cy="1313622"/>
            <a:chOff x="0" y="0"/>
            <a:chExt cx="11153239" cy="1313620"/>
          </a:xfrm>
        </p:grpSpPr>
        <p:sp>
          <p:nvSpPr>
            <p:cNvPr id="117" name="Rounded Rectangle"/>
            <p:cNvSpPr/>
            <p:nvPr/>
          </p:nvSpPr>
          <p:spPr>
            <a:xfrm>
              <a:off x="0" y="0"/>
              <a:ext cx="11153240" cy="1313621"/>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ctr">
              <a:noAutofit/>
            </a:bodyPr>
            <a:lstStyle/>
            <a:p>
              <a:pPr algn="ctr">
                <a:defRPr sz="2800"/>
              </a:pPr>
            </a:p>
          </p:txBody>
        </p:sp>
        <p:sp>
          <p:nvSpPr>
            <p:cNvPr id="118" name="Missing Values, Date-Time format and Weekend weekday segregation."/>
            <p:cNvSpPr txBox="1"/>
            <p:nvPr/>
          </p:nvSpPr>
          <p:spPr>
            <a:xfrm>
              <a:off x="116195" y="434431"/>
              <a:ext cx="10920849"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lvl1pPr>
            </a:lstStyle>
            <a:p>
              <a:pPr/>
              <a:r>
                <a:t>Missing Values, Date-Time format and Weekend weekday segregation.</a:t>
              </a:r>
            </a:p>
          </p:txBody>
        </p:sp>
      </p:grpSp>
      <p:sp>
        <p:nvSpPr>
          <p:cNvPr id="120" name="TextBox 17"/>
          <p:cNvSpPr txBox="1"/>
          <p:nvPr/>
        </p:nvSpPr>
        <p:spPr>
          <a:xfrm>
            <a:off x="600775" y="4534618"/>
            <a:ext cx="3122213"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ED771F"/>
                </a:solidFill>
              </a:defRPr>
            </a:lvl1pPr>
          </a:lstStyle>
          <a:p>
            <a:pPr/>
            <a:r>
              <a:t>Challenges</a:t>
            </a:r>
          </a:p>
        </p:txBody>
      </p:sp>
      <p:sp>
        <p:nvSpPr>
          <p:cNvPr id="121" name="TextBox 4"/>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ctrTitle"/>
          </p:nvPr>
        </p:nvSpPr>
        <p:spPr>
          <a:xfrm>
            <a:off x="861634" y="53660"/>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The data captured</a:t>
            </a:r>
          </a:p>
        </p:txBody>
      </p:sp>
      <p:sp>
        <p:nvSpPr>
          <p:cNvPr id="124" name="Straight Connector 5"/>
          <p:cNvSpPr/>
          <p:nvPr/>
        </p:nvSpPr>
        <p:spPr>
          <a:xfrm flipV="1">
            <a:off x="533399" y="729983"/>
            <a:ext cx="9303513" cy="38101"/>
          </a:xfrm>
          <a:prstGeom prst="line">
            <a:avLst/>
          </a:prstGeom>
          <a:ln w="19050">
            <a:solidFill>
              <a:schemeClr val="accent6"/>
            </a:solidFill>
            <a:miter/>
          </a:ln>
        </p:spPr>
        <p:txBody>
          <a:bodyPr lIns="45719" rIns="45719"/>
          <a:lstStyle/>
          <a:p>
            <a:pPr/>
          </a:p>
        </p:txBody>
      </p:sp>
      <p:sp>
        <p:nvSpPr>
          <p:cNvPr id="125"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26"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27"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28"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29" name="TextBox 4"/>
          <p:cNvSpPr txBox="1"/>
          <p:nvPr/>
        </p:nvSpPr>
        <p:spPr>
          <a:xfrm>
            <a:off x="6203639" y="6419383"/>
            <a:ext cx="566934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grpSp>
        <p:nvGrpSpPr>
          <p:cNvPr id="132" name="Rectangle: Rounded Corners 7"/>
          <p:cNvGrpSpPr/>
          <p:nvPr/>
        </p:nvGrpSpPr>
        <p:grpSpPr>
          <a:xfrm>
            <a:off x="545117" y="1361662"/>
            <a:ext cx="11153241" cy="5005854"/>
            <a:chOff x="0" y="0"/>
            <a:chExt cx="11153239" cy="5005852"/>
          </a:xfrm>
        </p:grpSpPr>
        <p:sp>
          <p:nvSpPr>
            <p:cNvPr id="130" name="Rounded Rectangle"/>
            <p:cNvSpPr/>
            <p:nvPr/>
          </p:nvSpPr>
          <p:spPr>
            <a:xfrm>
              <a:off x="0" y="0"/>
              <a:ext cx="11153240" cy="5005853"/>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t">
              <a:noAutofit/>
            </a:bodyPr>
            <a:lstStyle/>
            <a:p>
              <a:pPr>
                <a:defRPr i="1" sz="2800"/>
              </a:pPr>
            </a:p>
          </p:txBody>
        </p:sp>
        <p:sp>
          <p:nvSpPr>
            <p:cNvPr id="131" name="df.head() and df.info()"/>
            <p:cNvSpPr txBox="1"/>
            <p:nvPr/>
          </p:nvSpPr>
          <p:spPr>
            <a:xfrm>
              <a:off x="296435" y="250715"/>
              <a:ext cx="10560369" cy="44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i="1" sz="2800"/>
              </a:lvl1pPr>
            </a:lstStyle>
            <a:p>
              <a:pPr/>
              <a:r>
                <a:t>df.head() and df.info()</a:t>
              </a:r>
            </a:p>
          </p:txBody>
        </p:sp>
      </p:grpSp>
      <p:sp>
        <p:nvSpPr>
          <p:cNvPr id="133" name="TextBox 9"/>
          <p:cNvSpPr txBox="1"/>
          <p:nvPr/>
        </p:nvSpPr>
        <p:spPr>
          <a:xfrm>
            <a:off x="579119" y="738441"/>
            <a:ext cx="5070283"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ED771F"/>
                </a:solidFill>
              </a:defRPr>
            </a:lvl1pPr>
          </a:lstStyle>
          <a:p>
            <a:pPr/>
            <a:r>
              <a:t>Data description</a:t>
            </a:r>
          </a:p>
        </p:txBody>
      </p:sp>
      <p:sp>
        <p:nvSpPr>
          <p:cNvPr id="134" name="TextBox 10"/>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pic>
        <p:nvPicPr>
          <p:cNvPr id="135" name="Screenshot 2024-11-12 at 6.18.05 PM.png" descr="Screenshot 2024-11-12 at 6.18.05 PM.png"/>
          <p:cNvPicPr>
            <a:picLocks noChangeAspect="1"/>
          </p:cNvPicPr>
          <p:nvPr/>
        </p:nvPicPr>
        <p:blipFill>
          <a:blip r:embed="rId3">
            <a:extLst/>
          </a:blip>
          <a:stretch>
            <a:fillRect/>
          </a:stretch>
        </p:blipFill>
        <p:spPr>
          <a:xfrm>
            <a:off x="5613571" y="3567793"/>
            <a:ext cx="5794218" cy="2317688"/>
          </a:xfrm>
          <a:prstGeom prst="rect">
            <a:avLst/>
          </a:prstGeom>
          <a:ln w="12700">
            <a:miter lim="400000"/>
          </a:ln>
        </p:spPr>
      </p:pic>
      <p:pic>
        <p:nvPicPr>
          <p:cNvPr id="136" name="Screenshot 2024-11-12 at 6.16.30 PM.png" descr="Screenshot 2024-11-12 at 6.16.30 PM.png"/>
          <p:cNvPicPr>
            <a:picLocks noChangeAspect="1"/>
          </p:cNvPicPr>
          <p:nvPr/>
        </p:nvPicPr>
        <p:blipFill>
          <a:blip r:embed="rId4">
            <a:extLst/>
          </a:blip>
          <a:stretch>
            <a:fillRect/>
          </a:stretch>
        </p:blipFill>
        <p:spPr>
          <a:xfrm>
            <a:off x="870233" y="2349336"/>
            <a:ext cx="4714864" cy="215932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ctrTitle"/>
          </p:nvPr>
        </p:nvSpPr>
        <p:spPr>
          <a:xfrm>
            <a:off x="861634" y="53660"/>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Story board #1</a:t>
            </a:r>
          </a:p>
        </p:txBody>
      </p:sp>
      <p:sp>
        <p:nvSpPr>
          <p:cNvPr id="139" name="Straight Connector 5"/>
          <p:cNvSpPr/>
          <p:nvPr/>
        </p:nvSpPr>
        <p:spPr>
          <a:xfrm flipV="1">
            <a:off x="533399" y="729983"/>
            <a:ext cx="9303513" cy="38101"/>
          </a:xfrm>
          <a:prstGeom prst="line">
            <a:avLst/>
          </a:prstGeom>
          <a:ln w="19050">
            <a:solidFill>
              <a:schemeClr val="accent6"/>
            </a:solidFill>
            <a:miter/>
          </a:ln>
        </p:spPr>
        <p:txBody>
          <a:bodyPr lIns="45719" rIns="45719"/>
          <a:lstStyle/>
          <a:p>
            <a:pPr/>
          </a:p>
        </p:txBody>
      </p:sp>
      <p:sp>
        <p:nvSpPr>
          <p:cNvPr id="140"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41"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42"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43"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44" name="TextBox 4"/>
          <p:cNvSpPr txBox="1"/>
          <p:nvPr/>
        </p:nvSpPr>
        <p:spPr>
          <a:xfrm>
            <a:off x="6486875" y="6473106"/>
            <a:ext cx="566934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sp>
        <p:nvSpPr>
          <p:cNvPr id="145" name="TextBox 7"/>
          <p:cNvSpPr txBox="1"/>
          <p:nvPr/>
        </p:nvSpPr>
        <p:spPr>
          <a:xfrm>
            <a:off x="579119" y="787438"/>
            <a:ext cx="407305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solidFill>
                  <a:srgbClr val="A6A6A6"/>
                </a:solidFill>
              </a:defRPr>
            </a:lvl1pPr>
          </a:lstStyle>
          <a:p>
            <a:pPr/>
            <a:r>
              <a:t>Graphical representation of data</a:t>
            </a:r>
          </a:p>
        </p:txBody>
      </p:sp>
      <p:sp>
        <p:nvSpPr>
          <p:cNvPr id="146" name="TextBox 9"/>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pic>
        <p:nvPicPr>
          <p:cNvPr id="147" name="Screenshot 2024-11-12 at 7.05.43 PM.png" descr="Screenshot 2024-11-12 at 7.05.43 PM.png"/>
          <p:cNvPicPr>
            <a:picLocks noChangeAspect="1"/>
          </p:cNvPicPr>
          <p:nvPr/>
        </p:nvPicPr>
        <p:blipFill>
          <a:blip r:embed="rId3">
            <a:extLst/>
          </a:blip>
          <a:stretch>
            <a:fillRect/>
          </a:stretch>
        </p:blipFill>
        <p:spPr>
          <a:xfrm>
            <a:off x="5453350" y="2573715"/>
            <a:ext cx="7272919" cy="3841424"/>
          </a:xfrm>
          <a:prstGeom prst="rect">
            <a:avLst/>
          </a:prstGeom>
          <a:ln w="12700">
            <a:miter lim="400000"/>
          </a:ln>
        </p:spPr>
      </p:pic>
      <p:pic>
        <p:nvPicPr>
          <p:cNvPr id="148" name="Screenshot 2024-11-12 at 7.44.16 PM.png" descr="Screenshot 2024-11-12 at 7.44.16 PM.png"/>
          <p:cNvPicPr>
            <a:picLocks noChangeAspect="1"/>
          </p:cNvPicPr>
          <p:nvPr/>
        </p:nvPicPr>
        <p:blipFill>
          <a:blip r:embed="rId4">
            <a:extLst/>
          </a:blip>
          <a:stretch>
            <a:fillRect/>
          </a:stretch>
        </p:blipFill>
        <p:spPr>
          <a:xfrm>
            <a:off x="-47925" y="1245474"/>
            <a:ext cx="5824095" cy="384142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ctrTitle"/>
          </p:nvPr>
        </p:nvSpPr>
        <p:spPr>
          <a:xfrm>
            <a:off x="861634" y="53660"/>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Story board #2</a:t>
            </a:r>
          </a:p>
        </p:txBody>
      </p:sp>
      <p:sp>
        <p:nvSpPr>
          <p:cNvPr id="151" name="Straight Connector 5"/>
          <p:cNvSpPr/>
          <p:nvPr/>
        </p:nvSpPr>
        <p:spPr>
          <a:xfrm flipV="1">
            <a:off x="533399" y="729983"/>
            <a:ext cx="9303513" cy="38101"/>
          </a:xfrm>
          <a:prstGeom prst="line">
            <a:avLst/>
          </a:prstGeom>
          <a:ln w="19050">
            <a:solidFill>
              <a:schemeClr val="accent6"/>
            </a:solidFill>
            <a:miter/>
          </a:ln>
        </p:spPr>
        <p:txBody>
          <a:bodyPr lIns="45719" rIns="45719"/>
          <a:lstStyle/>
          <a:p>
            <a:pPr/>
          </a:p>
        </p:txBody>
      </p:sp>
      <p:sp>
        <p:nvSpPr>
          <p:cNvPr id="152"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53"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54"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55"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56" name="TextBox 4"/>
          <p:cNvSpPr txBox="1"/>
          <p:nvPr/>
        </p:nvSpPr>
        <p:spPr>
          <a:xfrm>
            <a:off x="6486875" y="6473106"/>
            <a:ext cx="566934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sp>
        <p:nvSpPr>
          <p:cNvPr id="157" name="TextBox 7"/>
          <p:cNvSpPr txBox="1"/>
          <p:nvPr/>
        </p:nvSpPr>
        <p:spPr>
          <a:xfrm>
            <a:off x="579119" y="787438"/>
            <a:ext cx="407305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solidFill>
                  <a:srgbClr val="A6A6A6"/>
                </a:solidFill>
              </a:defRPr>
            </a:lvl1pPr>
          </a:lstStyle>
          <a:p>
            <a:pPr/>
            <a:r>
              <a:t>Graphical representation of data</a:t>
            </a:r>
          </a:p>
        </p:txBody>
      </p:sp>
      <p:sp>
        <p:nvSpPr>
          <p:cNvPr id="158" name="TextBox 9"/>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pic>
        <p:nvPicPr>
          <p:cNvPr id="159" name="Screenshot 2024-11-12 at 7.45.10 PM.png" descr="Screenshot 2024-11-12 at 7.45.10 PM.png"/>
          <p:cNvPicPr>
            <a:picLocks noChangeAspect="1"/>
          </p:cNvPicPr>
          <p:nvPr/>
        </p:nvPicPr>
        <p:blipFill>
          <a:blip r:embed="rId3">
            <a:extLst/>
          </a:blip>
          <a:stretch>
            <a:fillRect/>
          </a:stretch>
        </p:blipFill>
        <p:spPr>
          <a:xfrm>
            <a:off x="2526602" y="1346044"/>
            <a:ext cx="6754046" cy="492862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ctrTitle"/>
          </p:nvPr>
        </p:nvSpPr>
        <p:spPr>
          <a:xfrm>
            <a:off x="861634" y="53660"/>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Inferences drawn</a:t>
            </a:r>
          </a:p>
        </p:txBody>
      </p:sp>
      <p:sp>
        <p:nvSpPr>
          <p:cNvPr id="162" name="Straight Connector 5"/>
          <p:cNvSpPr/>
          <p:nvPr/>
        </p:nvSpPr>
        <p:spPr>
          <a:xfrm flipV="1">
            <a:off x="533399" y="729983"/>
            <a:ext cx="9303513" cy="38101"/>
          </a:xfrm>
          <a:prstGeom prst="line">
            <a:avLst/>
          </a:prstGeom>
          <a:ln w="19050">
            <a:solidFill>
              <a:schemeClr val="accent6"/>
            </a:solidFill>
            <a:miter/>
          </a:ln>
        </p:spPr>
        <p:txBody>
          <a:bodyPr lIns="45719" rIns="45719"/>
          <a:lstStyle/>
          <a:p>
            <a:pPr/>
          </a:p>
        </p:txBody>
      </p:sp>
      <p:sp>
        <p:nvSpPr>
          <p:cNvPr id="163"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64"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65"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66"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67" name="TextBox 4"/>
          <p:cNvSpPr txBox="1"/>
          <p:nvPr/>
        </p:nvSpPr>
        <p:spPr>
          <a:xfrm>
            <a:off x="6486875" y="6473106"/>
            <a:ext cx="566934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grpSp>
        <p:nvGrpSpPr>
          <p:cNvPr id="172" name="Rectangle: Rounded Corners 7"/>
          <p:cNvGrpSpPr/>
          <p:nvPr/>
        </p:nvGrpSpPr>
        <p:grpSpPr>
          <a:xfrm>
            <a:off x="305072" y="913865"/>
            <a:ext cx="11159379" cy="5400874"/>
            <a:chOff x="-214297" y="-38623"/>
            <a:chExt cx="11159378" cy="5400873"/>
          </a:xfrm>
        </p:grpSpPr>
        <p:sp>
          <p:nvSpPr>
            <p:cNvPr id="168" name="Rounded Rectangle"/>
            <p:cNvSpPr/>
            <p:nvPr/>
          </p:nvSpPr>
          <p:spPr>
            <a:xfrm>
              <a:off x="-214298" y="-38624"/>
              <a:ext cx="11153241" cy="5400875"/>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t">
              <a:noAutofit/>
            </a:bodyPr>
            <a:lstStyle/>
            <a:p>
              <a:pPr>
                <a:defRPr i="1" sz="2800"/>
              </a:pPr>
            </a:p>
          </p:txBody>
        </p:sp>
        <p:sp>
          <p:nvSpPr>
            <p:cNvPr id="169" name="Conclusions:"/>
            <p:cNvSpPr txBox="1"/>
            <p:nvPr/>
          </p:nvSpPr>
          <p:spPr>
            <a:xfrm>
              <a:off x="423280" y="167004"/>
              <a:ext cx="10521802" cy="8765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i="1" sz="2800"/>
              </a:lvl1pPr>
            </a:lstStyle>
            <a:p>
              <a:pPr/>
              <a:r>
                <a:t>Conclusions:</a:t>
              </a:r>
            </a:p>
          </p:txBody>
        </p:sp>
        <p:sp>
          <p:nvSpPr>
            <p:cNvPr id="170" name="1.The analysis shows that sleep hours are generally higher on weekends, likely due to reduced work stress."/>
            <p:cNvSpPr txBox="1"/>
            <p:nvPr/>
          </p:nvSpPr>
          <p:spPr>
            <a:xfrm>
              <a:off x="428153" y="907397"/>
              <a:ext cx="9331968" cy="3104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sz="1700"/>
              </a:lvl1pPr>
            </a:lstStyle>
            <a:p>
              <a:pPr/>
              <a:r>
                <a:t>1.The analysis shows that sleep hours are generally higher on weekends, likely due to reduced work stress.</a:t>
              </a:r>
            </a:p>
          </p:txBody>
        </p:sp>
        <p:sp>
          <p:nvSpPr>
            <p:cNvPr id="171" name="2.On weekdays, sleep hours tend to fluctuate, reflecting the pressure of work and daily responsibilities."/>
            <p:cNvSpPr txBox="1"/>
            <p:nvPr/>
          </p:nvSpPr>
          <p:spPr>
            <a:xfrm>
              <a:off x="574423" y="1538239"/>
              <a:ext cx="9039428" cy="3104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i="1" sz="1700"/>
              </a:lvl1pPr>
            </a:lstStyle>
            <a:p>
              <a:pPr/>
              <a:r>
                <a:t>2.On weekdays, sleep hours tend to fluctuate, reflecting the pressure of work and daily responsibilities.</a:t>
              </a:r>
            </a:p>
          </p:txBody>
        </p:sp>
      </p:grpSp>
      <p:sp>
        <p:nvSpPr>
          <p:cNvPr id="173" name="TextBox 9"/>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sp>
        <p:nvSpPr>
          <p:cNvPr id="174" name="3.Wednesdays consistently show the least amount of sleep, likely due to a heavier class or work schedule"/>
          <p:cNvSpPr txBox="1"/>
          <p:nvPr/>
        </p:nvSpPr>
        <p:spPr>
          <a:xfrm>
            <a:off x="1168863" y="3135724"/>
            <a:ext cx="9196503" cy="310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700"/>
            </a:lvl1pPr>
          </a:lstStyle>
          <a:p>
            <a:pPr/>
            <a:r>
              <a:t>3.Wednesdays consistently show the least amount of sleep, likely due to a heavier class or work schedule</a:t>
            </a:r>
          </a:p>
        </p:txBody>
      </p:sp>
      <p:sp>
        <p:nvSpPr>
          <p:cNvPr id="175" name="4.Prioritizing sleep during weekdays is crucial for health and performance"/>
          <p:cNvSpPr txBox="1"/>
          <p:nvPr/>
        </p:nvSpPr>
        <p:spPr>
          <a:xfrm>
            <a:off x="1297606" y="3697971"/>
            <a:ext cx="6496067" cy="310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1700"/>
            </a:lvl1pPr>
          </a:lstStyle>
          <a:p>
            <a:pPr/>
            <a:r>
              <a:t>4.Prioritizing sleep during weekdays is crucial for health and performance</a:t>
            </a:r>
          </a:p>
        </p:txBody>
      </p:sp>
      <p:sp>
        <p:nvSpPr>
          <p:cNvPr id="176" name="The data underlines the importance of prioritizing sleep during weekdays, as consistent sleep deprivation can have negative effects on health, cognitive function, and overall performance. Balancing work and rest is crucial for long-term well-being."/>
          <p:cNvSpPr txBox="1"/>
          <p:nvPr/>
        </p:nvSpPr>
        <p:spPr>
          <a:xfrm>
            <a:off x="1093081" y="4358192"/>
            <a:ext cx="9583361" cy="843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i="1" sz="1700"/>
            </a:lvl1pPr>
          </a:lstStyle>
          <a:p>
            <a:pPr/>
            <a:r>
              <a:t>The data underlines the importance of prioritizing sleep during weekdays, as consistent sleep deprivation can have negative effects on health, cognitive function, and overall performance. Balancing work and rest is crucial for long-term well-being.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ctrTitle"/>
          </p:nvPr>
        </p:nvSpPr>
        <p:spPr>
          <a:xfrm>
            <a:off x="861634" y="53660"/>
            <a:ext cx="8975278" cy="779083"/>
          </a:xfrm>
          <a:prstGeom prst="rect">
            <a:avLst/>
          </a:prstGeom>
        </p:spPr>
        <p:txBody>
          <a:bodyPr/>
          <a:lstStyle/>
          <a:p>
            <a:pPr algn="l" defTabSz="832104">
              <a:defRPr b="1" sz="4550">
                <a:solidFill>
                  <a:srgbClr val="222A35"/>
                </a:solidFill>
                <a:latin typeface="Montserrat"/>
                <a:ea typeface="Montserrat"/>
                <a:cs typeface="Montserrat"/>
                <a:sym typeface="Montserrat"/>
              </a:defRPr>
            </a:pPr>
            <a:r>
              <a:t>Future scope </a:t>
            </a:r>
            <a:r>
              <a:rPr>
                <a:solidFill>
                  <a:srgbClr val="9DC3E6"/>
                </a:solidFill>
              </a:rPr>
              <a:t>[Optional]</a:t>
            </a:r>
          </a:p>
        </p:txBody>
      </p:sp>
      <p:sp>
        <p:nvSpPr>
          <p:cNvPr id="179" name="Straight Connector 5"/>
          <p:cNvSpPr/>
          <p:nvPr/>
        </p:nvSpPr>
        <p:spPr>
          <a:xfrm flipV="1">
            <a:off x="533399" y="729983"/>
            <a:ext cx="9303513" cy="38101"/>
          </a:xfrm>
          <a:prstGeom prst="line">
            <a:avLst/>
          </a:prstGeom>
          <a:ln w="19050">
            <a:solidFill>
              <a:schemeClr val="accent6"/>
            </a:solidFill>
            <a:miter/>
          </a:ln>
        </p:spPr>
        <p:txBody>
          <a:bodyPr lIns="45719" rIns="45719"/>
          <a:lstStyle/>
          <a:p>
            <a:pPr/>
          </a:p>
        </p:txBody>
      </p:sp>
      <p:sp>
        <p:nvSpPr>
          <p:cNvPr id="180" name="Triangle 15"/>
          <p:cNvSpPr/>
          <p:nvPr/>
        </p:nvSpPr>
        <p:spPr>
          <a:xfrm rot="10800000">
            <a:off x="228600" y="117760"/>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81"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82"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83"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84" name="TextBox 4"/>
          <p:cNvSpPr txBox="1"/>
          <p:nvPr/>
        </p:nvSpPr>
        <p:spPr>
          <a:xfrm>
            <a:off x="6486875" y="6473106"/>
            <a:ext cx="566934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grpSp>
        <p:nvGrpSpPr>
          <p:cNvPr id="188" name="Rectangle: Rounded Corners 7"/>
          <p:cNvGrpSpPr/>
          <p:nvPr/>
        </p:nvGrpSpPr>
        <p:grpSpPr>
          <a:xfrm>
            <a:off x="545117" y="966641"/>
            <a:ext cx="11153241" cy="5400875"/>
            <a:chOff x="0" y="0"/>
            <a:chExt cx="11153239" cy="5400873"/>
          </a:xfrm>
        </p:grpSpPr>
        <p:sp>
          <p:nvSpPr>
            <p:cNvPr id="185" name="Rounded Rectangle"/>
            <p:cNvSpPr/>
            <p:nvPr/>
          </p:nvSpPr>
          <p:spPr>
            <a:xfrm>
              <a:off x="0" y="0"/>
              <a:ext cx="11153240" cy="5400874"/>
            </a:xfrm>
            <a:prstGeom prst="roundRect">
              <a:avLst>
                <a:gd name="adj" fmla="val 16667"/>
              </a:avLst>
            </a:prstGeom>
            <a:solidFill>
              <a:srgbClr val="FFFFFF"/>
            </a:solidFill>
            <a:ln w="12700" cap="flat">
              <a:solidFill>
                <a:srgbClr val="000000"/>
              </a:solidFill>
              <a:prstDash val="solid"/>
              <a:miter lim="800000"/>
            </a:ln>
            <a:effectLst>
              <a:outerShdw sx="100000" sy="100000" kx="0" ky="0" algn="b" rotWithShape="0" blurRad="63500" dist="0" dir="0">
                <a:srgbClr val="000000">
                  <a:alpha val="40000"/>
                </a:srgbClr>
              </a:outerShdw>
            </a:effectLst>
          </p:spPr>
          <p:txBody>
            <a:bodyPr wrap="square" lIns="45719" tIns="45719" rIns="45719" bIns="45719" numCol="1" anchor="t">
              <a:noAutofit/>
            </a:bodyPr>
            <a:lstStyle/>
            <a:p>
              <a:pPr>
                <a:defRPr i="1" sz="2800"/>
              </a:pPr>
            </a:p>
          </p:txBody>
        </p:sp>
        <p:sp>
          <p:nvSpPr>
            <p:cNvPr id="186" name="If given an opportunity, how would you utilize this learning in the future?"/>
            <p:cNvSpPr txBox="1"/>
            <p:nvPr/>
          </p:nvSpPr>
          <p:spPr>
            <a:xfrm>
              <a:off x="315718" y="269998"/>
              <a:ext cx="10521803" cy="8765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i="1" sz="2800"/>
              </a:lvl1pPr>
            </a:lstStyle>
            <a:p>
              <a:pPr/>
              <a:r>
                <a:t>If given an opportunity, how would you utilize this learning in the future?</a:t>
              </a:r>
            </a:p>
          </p:txBody>
        </p:sp>
        <p:sp>
          <p:nvSpPr>
            <p:cNvPr id="187" name="In the future, I would use the insights from this analysis to better manage my time, prioritize sleep, and improve overall well-being. By recognizing patterns in sleep across weekdays and weekends, I can optimize my schedule for better health and product"/>
            <p:cNvSpPr txBox="1"/>
            <p:nvPr/>
          </p:nvSpPr>
          <p:spPr>
            <a:xfrm>
              <a:off x="1059804" y="1920745"/>
              <a:ext cx="9033631" cy="2013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i="1" sz="2100"/>
              </a:lvl1pPr>
            </a:lstStyle>
            <a:p>
              <a:pPr/>
              <a:r>
                <a:t>In the future, I would use the insights from this analysis to better manage my time, prioritize sleep, and improve overall well-being. By recognizing patterns in sleep across weekdays and weekends, I can optimize my schedule for better health and productivity. Additionally, I would apply data-driven decision-making to balance work, study, and rest, ensuring improved performance in both academic and professional settings.</a:t>
              </a:r>
            </a:p>
          </p:txBody>
        </p:sp>
      </p:grpSp>
      <p:sp>
        <p:nvSpPr>
          <p:cNvPr id="189" name="TextBox 9"/>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ctrTitle"/>
          </p:nvPr>
        </p:nvSpPr>
        <p:spPr>
          <a:xfrm>
            <a:off x="861634" y="3065213"/>
            <a:ext cx="8975278" cy="779083"/>
          </a:xfrm>
          <a:prstGeom prst="rect">
            <a:avLst/>
          </a:prstGeom>
        </p:spPr>
        <p:txBody>
          <a:bodyPr/>
          <a:lstStyle>
            <a:lvl1pPr algn="l" defTabSz="832104">
              <a:defRPr b="1" sz="4550">
                <a:solidFill>
                  <a:srgbClr val="222A35"/>
                </a:solidFill>
                <a:latin typeface="Montserrat"/>
                <a:ea typeface="Montserrat"/>
                <a:cs typeface="Montserrat"/>
                <a:sym typeface="Montserrat"/>
              </a:defRPr>
            </a:lvl1pPr>
          </a:lstStyle>
          <a:p>
            <a:pPr/>
            <a:r>
              <a:t>Thank You!</a:t>
            </a:r>
          </a:p>
        </p:txBody>
      </p:sp>
      <p:sp>
        <p:nvSpPr>
          <p:cNvPr id="192" name="Straight Connector 5"/>
          <p:cNvSpPr/>
          <p:nvPr/>
        </p:nvSpPr>
        <p:spPr>
          <a:xfrm flipV="1">
            <a:off x="533399" y="3741535"/>
            <a:ext cx="9303513" cy="38101"/>
          </a:xfrm>
          <a:prstGeom prst="line">
            <a:avLst/>
          </a:prstGeom>
          <a:ln w="19050">
            <a:solidFill>
              <a:schemeClr val="accent6"/>
            </a:solidFill>
            <a:miter/>
          </a:ln>
        </p:spPr>
        <p:txBody>
          <a:bodyPr lIns="45719" rIns="45719"/>
          <a:lstStyle/>
          <a:p>
            <a:pPr/>
          </a:p>
        </p:txBody>
      </p:sp>
      <p:sp>
        <p:nvSpPr>
          <p:cNvPr id="193" name="Triangle 15"/>
          <p:cNvSpPr/>
          <p:nvPr/>
        </p:nvSpPr>
        <p:spPr>
          <a:xfrm rot="10800000">
            <a:off x="228600" y="3129312"/>
            <a:ext cx="633037" cy="544731"/>
          </a:xfrm>
          <a:prstGeom prst="triangle">
            <a:avLst/>
          </a:prstGeom>
          <a:solidFill>
            <a:srgbClr val="ED771F"/>
          </a:solidFill>
          <a:ln w="12700">
            <a:miter lim="400000"/>
          </a:ln>
        </p:spPr>
        <p:txBody>
          <a:bodyPr lIns="45719" rIns="45719" anchor="ctr"/>
          <a:lstStyle/>
          <a:p>
            <a:pPr algn="ctr">
              <a:defRPr>
                <a:solidFill>
                  <a:srgbClr val="FFFFFF"/>
                </a:solidFill>
              </a:defRPr>
            </a:pPr>
          </a:p>
        </p:txBody>
      </p:sp>
      <p:pic>
        <p:nvPicPr>
          <p:cNvPr id="194" name="Picture 3" descr="Picture 3"/>
          <p:cNvPicPr>
            <a:picLocks noChangeAspect="1"/>
          </p:cNvPicPr>
          <p:nvPr/>
        </p:nvPicPr>
        <p:blipFill>
          <a:blip r:embed="rId2">
            <a:extLst/>
          </a:blip>
          <a:stretch>
            <a:fillRect/>
          </a:stretch>
        </p:blipFill>
        <p:spPr>
          <a:xfrm>
            <a:off x="9836911" y="50266"/>
            <a:ext cx="2126490" cy="679718"/>
          </a:xfrm>
          <a:prstGeom prst="rect">
            <a:avLst/>
          </a:prstGeom>
          <a:ln w="12700">
            <a:miter lim="400000"/>
          </a:ln>
        </p:spPr>
      </p:pic>
      <p:sp>
        <p:nvSpPr>
          <p:cNvPr id="195" name="Rectangle 8"/>
          <p:cNvSpPr/>
          <p:nvPr/>
        </p:nvSpPr>
        <p:spPr>
          <a:xfrm>
            <a:off x="0" y="6873689"/>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96" name="Rectangle 16"/>
          <p:cNvSpPr/>
          <p:nvPr/>
        </p:nvSpPr>
        <p:spPr>
          <a:xfrm>
            <a:off x="0" y="6804338"/>
            <a:ext cx="12192000" cy="82105"/>
          </a:xfrm>
          <a:prstGeom prst="rect">
            <a:avLst/>
          </a:prstGeom>
          <a:solidFill>
            <a:srgbClr val="ED771F"/>
          </a:solidFill>
          <a:ln w="12700">
            <a:miter lim="400000"/>
          </a:ln>
        </p:spPr>
        <p:txBody>
          <a:bodyPr lIns="45719" rIns="45719" anchor="ctr"/>
          <a:lstStyle/>
          <a:p>
            <a:pPr algn="ctr">
              <a:defRPr>
                <a:solidFill>
                  <a:srgbClr val="FFFFFF"/>
                </a:solidFill>
              </a:defRPr>
            </a:pPr>
          </a:p>
        </p:txBody>
      </p:sp>
      <p:sp>
        <p:nvSpPr>
          <p:cNvPr id="197" name="TextBox 4"/>
          <p:cNvSpPr txBox="1"/>
          <p:nvPr/>
        </p:nvSpPr>
        <p:spPr>
          <a:xfrm>
            <a:off x="6486875" y="6473106"/>
            <a:ext cx="566934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stStyle>
          <a:p>
            <a:pPr/>
            <a:r>
              <a:t>Name: Raghav  Mehta    Reg. No. 12319917   Section: DE327</a:t>
            </a:r>
          </a:p>
        </p:txBody>
      </p:sp>
      <p:sp>
        <p:nvSpPr>
          <p:cNvPr id="198" name="TextBox 7"/>
          <p:cNvSpPr txBox="1"/>
          <p:nvPr/>
        </p:nvSpPr>
        <p:spPr>
          <a:xfrm>
            <a:off x="55659" y="6500188"/>
            <a:ext cx="421983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Submitted for the Mini Project #3 of CAP776</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